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1.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63" r:id="rId1"/>
  </p:sldMasterIdLst>
  <p:notesMasterIdLst>
    <p:notesMasterId r:id="rId74"/>
  </p:notesMasterIdLst>
  <p:handoutMasterIdLst>
    <p:handoutMasterId r:id="rId75"/>
  </p:handoutMasterIdLst>
  <p:sldIdLst>
    <p:sldId id="409" r:id="rId2"/>
    <p:sldId id="410" r:id="rId3"/>
    <p:sldId id="411" r:id="rId4"/>
    <p:sldId id="412" r:id="rId5"/>
    <p:sldId id="406" r:id="rId6"/>
    <p:sldId id="421" r:id="rId7"/>
    <p:sldId id="413" r:id="rId8"/>
    <p:sldId id="414" r:id="rId9"/>
    <p:sldId id="415" r:id="rId10"/>
    <p:sldId id="355" r:id="rId11"/>
    <p:sldId id="416" r:id="rId12"/>
    <p:sldId id="358" r:id="rId13"/>
    <p:sldId id="417" r:id="rId14"/>
    <p:sldId id="418" r:id="rId15"/>
    <p:sldId id="359" r:id="rId16"/>
    <p:sldId id="363" r:id="rId17"/>
    <p:sldId id="364" r:id="rId18"/>
    <p:sldId id="365" r:id="rId19"/>
    <p:sldId id="366" r:id="rId20"/>
    <p:sldId id="367" r:id="rId21"/>
    <p:sldId id="368" r:id="rId22"/>
    <p:sldId id="419" r:id="rId23"/>
    <p:sldId id="370" r:id="rId24"/>
    <p:sldId id="372" r:id="rId25"/>
    <p:sldId id="289" r:id="rId26"/>
    <p:sldId id="407" r:id="rId27"/>
    <p:sldId id="313" r:id="rId28"/>
    <p:sldId id="376" r:id="rId29"/>
    <p:sldId id="290" r:id="rId30"/>
    <p:sldId id="292" r:id="rId31"/>
    <p:sldId id="293" r:id="rId32"/>
    <p:sldId id="294" r:id="rId33"/>
    <p:sldId id="296" r:id="rId34"/>
    <p:sldId id="295" r:id="rId35"/>
    <p:sldId id="297" r:id="rId36"/>
    <p:sldId id="298" r:id="rId37"/>
    <p:sldId id="299" r:id="rId38"/>
    <p:sldId id="291" r:id="rId39"/>
    <p:sldId id="300" r:id="rId40"/>
    <p:sldId id="301" r:id="rId41"/>
    <p:sldId id="303" r:id="rId42"/>
    <p:sldId id="304" r:id="rId43"/>
    <p:sldId id="375" r:id="rId44"/>
    <p:sldId id="408" r:id="rId45"/>
    <p:sldId id="305" r:id="rId46"/>
    <p:sldId id="306" r:id="rId47"/>
    <p:sldId id="312" r:id="rId48"/>
    <p:sldId id="309" r:id="rId49"/>
    <p:sldId id="310" r:id="rId50"/>
    <p:sldId id="317" r:id="rId51"/>
    <p:sldId id="318" r:id="rId52"/>
    <p:sldId id="314" r:id="rId53"/>
    <p:sldId id="315" r:id="rId54"/>
    <p:sldId id="316" r:id="rId55"/>
    <p:sldId id="319" r:id="rId56"/>
    <p:sldId id="320" r:id="rId57"/>
    <p:sldId id="324" r:id="rId58"/>
    <p:sldId id="325" r:id="rId59"/>
    <p:sldId id="321" r:id="rId60"/>
    <p:sldId id="322" r:id="rId61"/>
    <p:sldId id="326" r:id="rId62"/>
    <p:sldId id="422" r:id="rId63"/>
    <p:sldId id="323" r:id="rId64"/>
    <p:sldId id="332" r:id="rId65"/>
    <p:sldId id="328" r:id="rId66"/>
    <p:sldId id="327" r:id="rId67"/>
    <p:sldId id="334" r:id="rId68"/>
    <p:sldId id="329" r:id="rId69"/>
    <p:sldId id="331" r:id="rId70"/>
    <p:sldId id="333" r:id="rId71"/>
    <p:sldId id="423" r:id="rId72"/>
    <p:sldId id="379" r:id="rId73"/>
  </p:sldIdLst>
  <p:sldSz cx="9144000" cy="6858000" type="screen4x3"/>
  <p:notesSz cx="9236075" cy="70104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6FF33"/>
    <a:srgbClr val="0000FF"/>
    <a:srgbClr val="FFFF97"/>
    <a:srgbClr val="FF0000"/>
    <a:srgbClr val="000099"/>
    <a:srgbClr val="3333FF"/>
    <a:srgbClr val="FF00FF"/>
    <a:srgbClr val="FF505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70" autoAdjust="0"/>
    <p:restoredTop sz="52398" autoAdjust="0"/>
  </p:normalViewPr>
  <p:slideViewPr>
    <p:cSldViewPr snapToGrid="0">
      <p:cViewPr varScale="1">
        <p:scale>
          <a:sx n="60" d="100"/>
          <a:sy n="60" d="100"/>
        </p:scale>
        <p:origin x="2886"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8737218" y="6668190"/>
            <a:ext cx="404787" cy="311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863" tIns="45126" rIns="91863" bIns="45126" anchor="ctr">
            <a:spAutoFit/>
          </a:bodyPr>
          <a:lstStyle/>
          <a:p>
            <a:pPr algn="r"/>
            <a:fld id="{DAAC6B76-D3D6-4EC8-B8E7-5138BD5ECE26}" type="slidenum">
              <a:rPr lang="en-US" altLang="en-US" sz="1400"/>
              <a:pPr algn="r"/>
              <a:t>‹#›</a:t>
            </a:fld>
            <a:endParaRPr lang="en-US" altLang="en-US" sz="1400"/>
          </a:p>
        </p:txBody>
      </p:sp>
    </p:spTree>
    <p:extLst>
      <p:ext uri="{BB962C8B-B14F-4D97-AF65-F5344CB8AC3E}">
        <p14:creationId xmlns:p14="http://schemas.microsoft.com/office/powerpoint/2010/main" val="1298702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1231477" y="3329940"/>
            <a:ext cx="6773122" cy="3154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63" tIns="45126" rIns="91863" bIns="45126" numCol="1" anchor="t" anchorCtr="0" compatLnSpc="1">
            <a:prstTxWarp prst="textNoShape">
              <a:avLst/>
            </a:prstTxWarp>
          </a:bodyPr>
          <a:lstStyle/>
          <a:p>
            <a:pPr lvl="0"/>
            <a:r>
              <a:rPr lang="en-US" altLang="en-US"/>
              <a:t>Click to edit Master notes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051" name="Rectangle 3"/>
          <p:cNvSpPr>
            <a:spLocks noGrp="1" noRot="1" noChangeAspect="1" noChangeArrowheads="1" noTextEdit="1"/>
          </p:cNvSpPr>
          <p:nvPr>
            <p:ph type="sldImg" idx="2"/>
          </p:nvPr>
        </p:nvSpPr>
        <p:spPr bwMode="auto">
          <a:xfrm>
            <a:off x="2871788" y="530225"/>
            <a:ext cx="3492500" cy="2619375"/>
          </a:xfrm>
          <a:prstGeom prst="rect">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Tree>
    <p:extLst>
      <p:ext uri="{BB962C8B-B14F-4D97-AF65-F5344CB8AC3E}">
        <p14:creationId xmlns:p14="http://schemas.microsoft.com/office/powerpoint/2010/main" val="411399002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676" eaLnBrk="0" hangingPunct="0">
              <a:defRPr>
                <a:solidFill>
                  <a:schemeClr val="tx1"/>
                </a:solidFill>
                <a:latin typeface="Arial" charset="0"/>
                <a:ea typeface="ＭＳ Ｐゴシック" pitchFamily="34" charset="-128"/>
              </a:defRPr>
            </a:lvl1pPr>
            <a:lvl2pPr marL="709820" indent="-273008" defTabSz="923676" eaLnBrk="0" hangingPunct="0">
              <a:defRPr>
                <a:solidFill>
                  <a:schemeClr val="tx1"/>
                </a:solidFill>
                <a:latin typeface="Arial" charset="0"/>
                <a:ea typeface="ＭＳ Ｐゴシック" pitchFamily="34" charset="-128"/>
              </a:defRPr>
            </a:lvl2pPr>
            <a:lvl3pPr marL="1092031" indent="-218406" defTabSz="923676" eaLnBrk="0" hangingPunct="0">
              <a:defRPr>
                <a:solidFill>
                  <a:schemeClr val="tx1"/>
                </a:solidFill>
                <a:latin typeface="Arial" charset="0"/>
                <a:ea typeface="ＭＳ Ｐゴシック" pitchFamily="34" charset="-128"/>
              </a:defRPr>
            </a:lvl3pPr>
            <a:lvl4pPr marL="1528843" indent="-218406" defTabSz="923676" eaLnBrk="0" hangingPunct="0">
              <a:defRPr>
                <a:solidFill>
                  <a:schemeClr val="tx1"/>
                </a:solidFill>
                <a:latin typeface="Arial" charset="0"/>
                <a:ea typeface="ＭＳ Ｐゴシック" pitchFamily="34" charset="-128"/>
              </a:defRPr>
            </a:lvl4pPr>
            <a:lvl5pPr marL="1965654" indent="-218406" defTabSz="923676" eaLnBrk="0" hangingPunct="0">
              <a:defRPr>
                <a:solidFill>
                  <a:schemeClr val="tx1"/>
                </a:solidFill>
                <a:latin typeface="Arial" charset="0"/>
                <a:ea typeface="ＭＳ Ｐゴシック" pitchFamily="34" charset="-128"/>
              </a:defRPr>
            </a:lvl5pPr>
            <a:lvl6pPr marL="2402466" indent="-218406" defTabSz="923676" eaLnBrk="0" fontAlgn="base" hangingPunct="0">
              <a:spcBef>
                <a:spcPct val="0"/>
              </a:spcBef>
              <a:spcAft>
                <a:spcPct val="0"/>
              </a:spcAft>
              <a:defRPr>
                <a:solidFill>
                  <a:schemeClr val="tx1"/>
                </a:solidFill>
                <a:latin typeface="Arial" charset="0"/>
                <a:ea typeface="ＭＳ Ｐゴシック" pitchFamily="34" charset="-128"/>
              </a:defRPr>
            </a:lvl6pPr>
            <a:lvl7pPr marL="2839279" indent="-218406" defTabSz="923676" eaLnBrk="0" fontAlgn="base" hangingPunct="0">
              <a:spcBef>
                <a:spcPct val="0"/>
              </a:spcBef>
              <a:spcAft>
                <a:spcPct val="0"/>
              </a:spcAft>
              <a:defRPr>
                <a:solidFill>
                  <a:schemeClr val="tx1"/>
                </a:solidFill>
                <a:latin typeface="Arial" charset="0"/>
                <a:ea typeface="ＭＳ Ｐゴシック" pitchFamily="34" charset="-128"/>
              </a:defRPr>
            </a:lvl7pPr>
            <a:lvl8pPr marL="3276092" indent="-218406" defTabSz="923676" eaLnBrk="0" fontAlgn="base" hangingPunct="0">
              <a:spcBef>
                <a:spcPct val="0"/>
              </a:spcBef>
              <a:spcAft>
                <a:spcPct val="0"/>
              </a:spcAft>
              <a:defRPr>
                <a:solidFill>
                  <a:schemeClr val="tx1"/>
                </a:solidFill>
                <a:latin typeface="Arial" charset="0"/>
                <a:ea typeface="ＭＳ Ｐゴシック" pitchFamily="34" charset="-128"/>
              </a:defRPr>
            </a:lvl8pPr>
            <a:lvl9pPr marL="3712904" indent="-218406" defTabSz="923676"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B66BB041-586A-4ED1-BC5B-619916763053}" type="slidenum">
              <a:rPr lang="en-US" smtClean="0"/>
              <a:pPr eaLnBrk="1" hangingPunct="1"/>
              <a:t>2</a:t>
            </a:fld>
            <a:endParaRPr lang="en-US"/>
          </a:p>
        </p:txBody>
      </p:sp>
      <p:sp>
        <p:nvSpPr>
          <p:cNvPr id="58371" name="Rectangle 2"/>
          <p:cNvSpPr>
            <a:spLocks noGrp="1" noRot="1" noChangeAspect="1" noChangeArrowheads="1" noTextEdit="1"/>
          </p:cNvSpPr>
          <p:nvPr>
            <p:ph type="sldImg"/>
          </p:nvPr>
        </p:nvSpPr>
        <p:spPr>
          <a:xfrm>
            <a:off x="993775" y="768350"/>
            <a:ext cx="5113338" cy="3836988"/>
          </a:xfrm>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latin typeface="Arial" charset="0"/>
              <a:ea typeface="ＭＳ Ｐゴシック" pitchFamily="34" charset="-128"/>
            </a:endParaRPr>
          </a:p>
        </p:txBody>
      </p:sp>
    </p:spTree>
    <p:extLst>
      <p:ext uri="{BB962C8B-B14F-4D97-AF65-F5344CB8AC3E}">
        <p14:creationId xmlns:p14="http://schemas.microsoft.com/office/powerpoint/2010/main" val="14865075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NZ" baseline="0" dirty="0"/>
                  <a:t>(So theoretically the mean of all our possible sample means is the population mean).</a:t>
                </a:r>
              </a:p>
              <a:p>
                <a:r>
                  <a:rPr lang="en-NZ" baseline="0" dirty="0"/>
                  <a:t>In notation this looks like  </a:t>
                </a:r>
                <a14:m>
                  <m:oMath xmlns:m="http://schemas.openxmlformats.org/officeDocument/2006/math">
                    <m:sSub>
                      <m:sSubPr>
                        <m:ctrlPr>
                          <a:rPr lang="en-NZ" i="1" baseline="0" dirty="0" smtClean="0">
                            <a:latin typeface="Cambria Math" panose="02040503050406030204" pitchFamily="18" charset="0"/>
                          </a:rPr>
                        </m:ctrlPr>
                      </m:sSubPr>
                      <m:e>
                        <m:r>
                          <a:rPr lang="en-NZ" i="1" baseline="0" dirty="0" smtClean="0">
                            <a:latin typeface="Cambria Math" panose="02040503050406030204" pitchFamily="18" charset="0"/>
                          </a:rPr>
                          <m:t>𝜇</m:t>
                        </m:r>
                      </m:e>
                      <m:sub>
                        <m:acc>
                          <m:accPr>
                            <m:chr m:val="̅"/>
                            <m:ctrlPr>
                              <a:rPr lang="en-NZ" i="1" baseline="0" dirty="0" smtClean="0">
                                <a:latin typeface="Cambria Math" panose="02040503050406030204" pitchFamily="18" charset="0"/>
                              </a:rPr>
                            </m:ctrlPr>
                          </m:accPr>
                          <m:e>
                            <m:r>
                              <a:rPr lang="en-NZ" i="1" baseline="0" dirty="0" smtClean="0">
                                <a:latin typeface="Cambria Math" panose="02040503050406030204" pitchFamily="18" charset="0"/>
                              </a:rPr>
                              <m:t>𝑥</m:t>
                            </m:r>
                          </m:e>
                        </m:acc>
                      </m:sub>
                    </m:sSub>
                    <m:r>
                      <a:rPr lang="en-NZ" i="0" baseline="0" dirty="0" smtClean="0">
                        <a:latin typeface="Cambria Math" panose="02040503050406030204" pitchFamily="18" charset="0"/>
                      </a:rPr>
                      <m:t>=</m:t>
                    </m:r>
                    <m:r>
                      <a:rPr lang="en-NZ" i="1" baseline="0" dirty="0" smtClean="0">
                        <a:latin typeface="Cambria Math" panose="02040503050406030204" pitchFamily="18" charset="0"/>
                      </a:rPr>
                      <m:t>𝜇</m:t>
                    </m:r>
                  </m:oMath>
                </a14:m>
                <a:r>
                  <a:rPr lang="en-NZ" baseline="0" dirty="0"/>
                  <a:t>. This means the sample mean is an unbiased estimator.</a:t>
                </a:r>
              </a:p>
              <a:p>
                <a:endParaRPr lang="en-NZ" dirty="0"/>
              </a:p>
              <a:p>
                <a:r>
                  <a:rPr lang="en-NZ" dirty="0"/>
                  <a:t>Which in this case is 14.1438</a:t>
                </a:r>
                <a:r>
                  <a:rPr lang="en-NZ" baseline="0" dirty="0"/>
                  <a:t> litres per day</a:t>
                </a:r>
                <a:endParaRPr lang="en-GB" dirty="0"/>
              </a:p>
            </p:txBody>
          </p:sp>
        </mc:Choice>
        <mc:Fallback xmlns="">
          <p:sp>
            <p:nvSpPr>
              <p:cNvPr id="3" name="Notes Placeholder 2"/>
              <p:cNvSpPr>
                <a:spLocks noGrp="1"/>
              </p:cNvSpPr>
              <p:nvPr>
                <p:ph type="body" idx="1"/>
              </p:nvPr>
            </p:nvSpPr>
            <p:spPr/>
            <p:txBody>
              <a:bodyPr/>
              <a:lstStyle/>
              <a:p>
                <a:r>
                  <a:rPr lang="en-NZ" baseline="0" dirty="0"/>
                  <a:t>(So theoretically the mean of all our possible sample means is the population mean).</a:t>
                </a:r>
              </a:p>
              <a:p>
                <a:r>
                  <a:rPr lang="en-NZ" baseline="0" dirty="0"/>
                  <a:t>In notation this looks like  </a:t>
                </a:r>
                <a:r>
                  <a:rPr lang="en-NZ" i="0" baseline="0" dirty="0">
                    <a:latin typeface="Cambria Math" panose="02040503050406030204" pitchFamily="18" charset="0"/>
                  </a:rPr>
                  <a:t>𝜇_𝑥 ̅ =𝜇</a:t>
                </a:r>
                <a:r>
                  <a:rPr lang="en-NZ" baseline="0" dirty="0"/>
                  <a:t>. This means the sample mean is an unbiased estimator.</a:t>
                </a:r>
              </a:p>
              <a:p>
                <a:endParaRPr lang="en-NZ" dirty="0"/>
              </a:p>
              <a:p>
                <a:r>
                  <a:rPr lang="en-NZ" dirty="0"/>
                  <a:t>Which in this case is 14.1438</a:t>
                </a:r>
                <a:r>
                  <a:rPr lang="en-NZ" baseline="0" dirty="0"/>
                  <a:t> litres per day</a:t>
                </a:r>
                <a:endParaRPr lang="en-GB" dirty="0"/>
              </a:p>
            </p:txBody>
          </p:sp>
        </mc:Fallback>
      </mc:AlternateContent>
      <p:sp>
        <p:nvSpPr>
          <p:cNvPr id="4" name="Header Placeholder 3"/>
          <p:cNvSpPr>
            <a:spLocks noGrp="1"/>
          </p:cNvSpPr>
          <p:nvPr>
            <p:ph type="hdr" sz="quarter" idx="10"/>
          </p:nvPr>
        </p:nvSpPr>
        <p:spPr/>
        <p:txBody>
          <a:bodyPr/>
          <a:lstStyle/>
          <a:p>
            <a:pPr>
              <a:defRPr/>
            </a:pPr>
            <a:r>
              <a:rPr lang="en-AU"/>
              <a:t>161.110 Introductory Business Statistics</a:t>
            </a:r>
          </a:p>
        </p:txBody>
      </p:sp>
      <p:sp>
        <p:nvSpPr>
          <p:cNvPr id="5" name="Slide Number Placeholder 4"/>
          <p:cNvSpPr>
            <a:spLocks noGrp="1"/>
          </p:cNvSpPr>
          <p:nvPr>
            <p:ph type="sldNum" sz="quarter" idx="11"/>
          </p:nvPr>
        </p:nvSpPr>
        <p:spPr/>
        <p:txBody>
          <a:bodyPr/>
          <a:lstStyle/>
          <a:p>
            <a:pPr>
              <a:defRPr/>
            </a:pPr>
            <a:fld id="{2006C1AD-01FE-4EE4-A308-EFAF4D5247DA}" type="slidenum">
              <a:rPr lang="en-AU" smtClean="0"/>
              <a:pPr>
                <a:defRPr/>
              </a:pPr>
              <a:t>13</a:t>
            </a:fld>
            <a:endParaRPr lang="en-AU"/>
          </a:p>
        </p:txBody>
      </p:sp>
    </p:spTree>
    <p:extLst>
      <p:ext uri="{BB962C8B-B14F-4D97-AF65-F5344CB8AC3E}">
        <p14:creationId xmlns:p14="http://schemas.microsoft.com/office/powerpoint/2010/main" val="4131258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The second property is about the spread.</a:t>
            </a:r>
          </a:p>
          <a:p>
            <a:endParaRPr lang="en-NZ" dirty="0"/>
          </a:p>
          <a:p>
            <a:r>
              <a:rPr lang="en-NZ" sz="1200" b="0" i="1" spc="-5" dirty="0">
                <a:solidFill>
                  <a:srgbClr val="000000"/>
                </a:solidFill>
                <a:latin typeface="Calibri" panose="020F0502020204030204" pitchFamily="34" charset="0"/>
                <a:cs typeface="Calibri"/>
              </a:rPr>
              <a:t>Does the Sampling distribution appear to have a smaller or larger standard deviation than the population distribution?</a:t>
            </a:r>
            <a:endParaRPr lang="en-NZ" b="0" i="1" dirty="0"/>
          </a:p>
          <a:p>
            <a:r>
              <a:rPr lang="en-NZ" dirty="0"/>
              <a:t>Smaller. The sampling mean is much more compact than the population.</a:t>
            </a:r>
          </a:p>
          <a:p>
            <a:endParaRPr lang="en-GB" dirty="0"/>
          </a:p>
        </p:txBody>
      </p:sp>
      <p:sp>
        <p:nvSpPr>
          <p:cNvPr id="4" name="Header Placeholder 3"/>
          <p:cNvSpPr>
            <a:spLocks noGrp="1"/>
          </p:cNvSpPr>
          <p:nvPr>
            <p:ph type="hdr" sz="quarter" idx="10"/>
          </p:nvPr>
        </p:nvSpPr>
        <p:spPr/>
        <p:txBody>
          <a:bodyPr/>
          <a:lstStyle/>
          <a:p>
            <a:pPr>
              <a:defRPr/>
            </a:pPr>
            <a:r>
              <a:rPr lang="en-AU"/>
              <a:t>161.110 Introductory Business Statistics</a:t>
            </a:r>
          </a:p>
        </p:txBody>
      </p:sp>
      <p:sp>
        <p:nvSpPr>
          <p:cNvPr id="5" name="Slide Number Placeholder 4"/>
          <p:cNvSpPr>
            <a:spLocks noGrp="1"/>
          </p:cNvSpPr>
          <p:nvPr>
            <p:ph type="sldNum" sz="quarter" idx="11"/>
          </p:nvPr>
        </p:nvSpPr>
        <p:spPr/>
        <p:txBody>
          <a:bodyPr/>
          <a:lstStyle/>
          <a:p>
            <a:pPr>
              <a:defRPr/>
            </a:pPr>
            <a:fld id="{2006C1AD-01FE-4EE4-A308-EFAF4D5247DA}" type="slidenum">
              <a:rPr lang="en-AU" smtClean="0"/>
              <a:pPr>
                <a:defRPr/>
              </a:pPr>
              <a:t>14</a:t>
            </a:fld>
            <a:endParaRPr lang="en-AU"/>
          </a:p>
        </p:txBody>
      </p:sp>
    </p:spTree>
    <p:extLst>
      <p:ext uri="{BB962C8B-B14F-4D97-AF65-F5344CB8AC3E}">
        <p14:creationId xmlns:p14="http://schemas.microsoft.com/office/powerpoint/2010/main" val="1568680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699">
              <a:spcBef>
                <a:spcPts val="600"/>
              </a:spcBef>
              <a:spcAft>
                <a:spcPts val="600"/>
              </a:spcAft>
              <a:buClr>
                <a:srgbClr val="0032CC"/>
              </a:buClr>
              <a:tabLst>
                <a:tab pos="142222" algn="l"/>
              </a:tabLst>
              <a:defRPr/>
            </a:pPr>
            <a:r>
              <a:rPr lang="en-NZ" sz="1200" b="0" i="1" spc="-5" dirty="0">
                <a:solidFill>
                  <a:srgbClr val="000000"/>
                </a:solidFill>
                <a:latin typeface="Calibri" panose="020F0502020204030204" pitchFamily="34" charset="0"/>
                <a:cs typeface="Calibri"/>
              </a:rPr>
              <a:t>What happens to the standard deviation of the sampling distribution as the sample size increases?</a:t>
            </a:r>
          </a:p>
          <a:p>
            <a:r>
              <a:rPr lang="en-NZ" dirty="0"/>
              <a:t>The standard deviation of the sampling distribution</a:t>
            </a:r>
            <a:r>
              <a:rPr lang="en-NZ" baseline="0" dirty="0"/>
              <a:t> decreases as  the sample size increases.</a:t>
            </a:r>
          </a:p>
          <a:p>
            <a:endParaRPr lang="en-NZ" baseline="0" dirty="0"/>
          </a:p>
          <a:p>
            <a:r>
              <a:rPr lang="en-NZ" baseline="0" dirty="0"/>
              <a:t>This means that in a bigger sample we are more likely to get a sample mean that is closer to the population mean than in a smaller sample.</a:t>
            </a:r>
          </a:p>
          <a:p>
            <a:r>
              <a:rPr lang="en-NZ" baseline="0" dirty="0"/>
              <a:t>-Big samples are good, this is one of those situations when bigger is better.</a:t>
            </a:r>
          </a:p>
          <a:p>
            <a:endParaRPr lang="en-NZ" baseline="0" dirty="0"/>
          </a:p>
          <a:p>
            <a:r>
              <a:rPr lang="en-NZ" baseline="0" dirty="0"/>
              <a:t>-How do we get from the standard deviation in the sample to the standard deviation in the sampling distribution? Because we aren’t going to go and take all the samples needed to generate the sampling distribution and generate the standard deviation. We want to know a way of being able to relate this to our population or the sample. We do have a formula.</a:t>
            </a:r>
          </a:p>
          <a:p>
            <a:endParaRPr lang="en-NZ" dirty="0"/>
          </a:p>
          <a:p>
            <a:endParaRPr lang="en-GB" dirty="0"/>
          </a:p>
        </p:txBody>
      </p:sp>
      <p:sp>
        <p:nvSpPr>
          <p:cNvPr id="4" name="Header Placeholder 3"/>
          <p:cNvSpPr>
            <a:spLocks noGrp="1"/>
          </p:cNvSpPr>
          <p:nvPr>
            <p:ph type="hdr" sz="quarter" idx="10"/>
          </p:nvPr>
        </p:nvSpPr>
        <p:spPr/>
        <p:txBody>
          <a:bodyPr/>
          <a:lstStyle/>
          <a:p>
            <a:pPr>
              <a:defRPr/>
            </a:pPr>
            <a:r>
              <a:rPr lang="en-AU"/>
              <a:t>161.110 Introductory Business Statistics</a:t>
            </a:r>
          </a:p>
        </p:txBody>
      </p:sp>
      <p:sp>
        <p:nvSpPr>
          <p:cNvPr id="5" name="Slide Number Placeholder 4"/>
          <p:cNvSpPr>
            <a:spLocks noGrp="1"/>
          </p:cNvSpPr>
          <p:nvPr>
            <p:ph type="sldNum" sz="quarter" idx="11"/>
          </p:nvPr>
        </p:nvSpPr>
        <p:spPr/>
        <p:txBody>
          <a:bodyPr/>
          <a:lstStyle/>
          <a:p>
            <a:pPr>
              <a:defRPr/>
            </a:pPr>
            <a:fld id="{2006C1AD-01FE-4EE4-A308-EFAF4D5247DA}" type="slidenum">
              <a:rPr lang="en-AU" smtClean="0"/>
              <a:pPr>
                <a:defRPr/>
              </a:pPr>
              <a:t>15</a:t>
            </a:fld>
            <a:endParaRPr lang="en-AU"/>
          </a:p>
        </p:txBody>
      </p:sp>
    </p:spTree>
    <p:extLst>
      <p:ext uri="{BB962C8B-B14F-4D97-AF65-F5344CB8AC3E}">
        <p14:creationId xmlns:p14="http://schemas.microsoft.com/office/powerpoint/2010/main" val="15686806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xfrm>
            <a:off x="990600" y="766763"/>
            <a:ext cx="5119688" cy="3840162"/>
          </a:xfrm>
          <a:ln/>
        </p:spPr>
      </p:sp>
      <p:sp>
        <p:nvSpPr>
          <p:cNvPr id="931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charset="0"/>
                <a:ea typeface="ＭＳ Ｐゴシック" pitchFamily="34" charset="-128"/>
              </a:rPr>
              <a:t>-This formula is on the formula sheet.</a:t>
            </a:r>
          </a:p>
          <a:p>
            <a:r>
              <a:rPr lang="en-US" altLang="en-US" dirty="0">
                <a:latin typeface="Arial" charset="0"/>
                <a:ea typeface="ＭＳ Ｐゴシック" pitchFamily="34" charset="-128"/>
              </a:rPr>
              <a:t>-Whenever we say “Standard</a:t>
            </a:r>
            <a:r>
              <a:rPr lang="en-US" altLang="en-US" baseline="0" dirty="0">
                <a:latin typeface="Arial" charset="0"/>
                <a:ea typeface="ＭＳ Ｐゴシック" pitchFamily="34" charset="-128"/>
              </a:rPr>
              <a:t> Error” we are talking about the standard deviation of the sampling distribution.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pitchFamily="34" charset="-128"/>
              </a:rPr>
              <a:t>-Note the formula is taking the population standard deviation and dividing by the square root of the sample size. This works really nicely when you know the population standard deviation, however we don’t usually know what the population standard deviation is. Instead we replace the population standard deviation (</a:t>
            </a:r>
            <a:r>
              <a:rPr lang="el-GR" altLang="en-US" dirty="0">
                <a:latin typeface="Arial" charset="0"/>
                <a:ea typeface="ＭＳ Ｐゴシック" pitchFamily="34" charset="-128"/>
              </a:rPr>
              <a:t>σ</a:t>
            </a:r>
            <a:r>
              <a:rPr lang="en-US" altLang="en-US" dirty="0">
                <a:latin typeface="Arial" charset="0"/>
                <a:ea typeface="ＭＳ Ｐゴシック" pitchFamily="34" charset="-128"/>
              </a:rPr>
              <a:t>) with the sample standard deviation (s), as this is our best guess of the population standard deviation.</a:t>
            </a:r>
          </a:p>
          <a:p>
            <a:endParaRPr lang="en-US" altLang="en-US" dirty="0">
              <a:latin typeface="Arial" charset="0"/>
              <a:ea typeface="ＭＳ Ｐゴシック" pitchFamily="34" charset="-128"/>
            </a:endParaRPr>
          </a:p>
          <a:p>
            <a:endParaRPr lang="en-NZ" altLang="en-US" dirty="0">
              <a:latin typeface="Arial" charset="0"/>
              <a:ea typeface="ＭＳ Ｐゴシック" pitchFamily="34" charset="-128"/>
            </a:endParaRPr>
          </a:p>
        </p:txBody>
      </p:sp>
      <p:sp>
        <p:nvSpPr>
          <p:cNvPr id="931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776">
              <a:defRPr>
                <a:solidFill>
                  <a:schemeClr val="tx1"/>
                </a:solidFill>
                <a:latin typeface="Arial" charset="0"/>
                <a:ea typeface="ＭＳ Ｐゴシック" pitchFamily="34" charset="-128"/>
              </a:defRPr>
            </a:lvl1pPr>
            <a:lvl2pPr marL="742881" indent="-285724" defTabSz="931776">
              <a:defRPr>
                <a:solidFill>
                  <a:schemeClr val="tx1"/>
                </a:solidFill>
                <a:latin typeface="Arial" charset="0"/>
                <a:ea typeface="ＭＳ Ｐゴシック" pitchFamily="34" charset="-128"/>
              </a:defRPr>
            </a:lvl2pPr>
            <a:lvl3pPr marL="1142893" indent="-228579" defTabSz="931776">
              <a:defRPr>
                <a:solidFill>
                  <a:schemeClr val="tx1"/>
                </a:solidFill>
                <a:latin typeface="Arial" charset="0"/>
                <a:ea typeface="ＭＳ Ｐゴシック" pitchFamily="34" charset="-128"/>
              </a:defRPr>
            </a:lvl3pPr>
            <a:lvl4pPr marL="1600050" indent="-228579" defTabSz="931776">
              <a:defRPr>
                <a:solidFill>
                  <a:schemeClr val="tx1"/>
                </a:solidFill>
                <a:latin typeface="Arial" charset="0"/>
                <a:ea typeface="ＭＳ Ｐゴシック" pitchFamily="34" charset="-128"/>
              </a:defRPr>
            </a:lvl4pPr>
            <a:lvl5pPr marL="2057207" indent="-228579" defTabSz="931776">
              <a:defRPr>
                <a:solidFill>
                  <a:schemeClr val="tx1"/>
                </a:solidFill>
                <a:latin typeface="Arial" charset="0"/>
                <a:ea typeface="ＭＳ Ｐゴシック" pitchFamily="34" charset="-128"/>
              </a:defRPr>
            </a:lvl5pPr>
            <a:lvl6pPr marL="2514366" indent="-228579" defTabSz="931776" eaLnBrk="0" fontAlgn="base" hangingPunct="0">
              <a:spcBef>
                <a:spcPct val="0"/>
              </a:spcBef>
              <a:spcAft>
                <a:spcPct val="0"/>
              </a:spcAft>
              <a:defRPr>
                <a:solidFill>
                  <a:schemeClr val="tx1"/>
                </a:solidFill>
                <a:latin typeface="Arial" charset="0"/>
                <a:ea typeface="ＭＳ Ｐゴシック" pitchFamily="34" charset="-128"/>
              </a:defRPr>
            </a:lvl6pPr>
            <a:lvl7pPr marL="2971523" indent="-228579" defTabSz="931776" eaLnBrk="0" fontAlgn="base" hangingPunct="0">
              <a:spcBef>
                <a:spcPct val="0"/>
              </a:spcBef>
              <a:spcAft>
                <a:spcPct val="0"/>
              </a:spcAft>
              <a:defRPr>
                <a:solidFill>
                  <a:schemeClr val="tx1"/>
                </a:solidFill>
                <a:latin typeface="Arial" charset="0"/>
                <a:ea typeface="ＭＳ Ｐゴシック" pitchFamily="34" charset="-128"/>
              </a:defRPr>
            </a:lvl7pPr>
            <a:lvl8pPr marL="3428680" indent="-228579" defTabSz="931776" eaLnBrk="0" fontAlgn="base" hangingPunct="0">
              <a:spcBef>
                <a:spcPct val="0"/>
              </a:spcBef>
              <a:spcAft>
                <a:spcPct val="0"/>
              </a:spcAft>
              <a:defRPr>
                <a:solidFill>
                  <a:schemeClr val="tx1"/>
                </a:solidFill>
                <a:latin typeface="Arial" charset="0"/>
                <a:ea typeface="ＭＳ Ｐゴシック" pitchFamily="34" charset="-128"/>
              </a:defRPr>
            </a:lvl8pPr>
            <a:lvl9pPr marL="3885837" indent="-228579" defTabSz="931776" eaLnBrk="0" fontAlgn="base" hangingPunct="0">
              <a:spcBef>
                <a:spcPct val="0"/>
              </a:spcBef>
              <a:spcAft>
                <a:spcPct val="0"/>
              </a:spcAft>
              <a:defRPr>
                <a:solidFill>
                  <a:schemeClr val="tx1"/>
                </a:solidFill>
                <a:latin typeface="Arial" charset="0"/>
                <a:ea typeface="ＭＳ Ｐゴシック" pitchFamily="34" charset="-128"/>
              </a:defRPr>
            </a:lvl9pPr>
          </a:lstStyle>
          <a:p>
            <a:fld id="{3DD28F86-805D-4409-9D1D-1E92B4DB4B3D}" type="slidenum">
              <a:rPr lang="en-US" altLang="en-US" smtClean="0"/>
              <a:pPr/>
              <a:t>16</a:t>
            </a:fld>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-The third property of the sampling distribution is if the population is normal, then the sampling distribution will be normal, regardless of sample size.</a:t>
            </a:r>
          </a:p>
          <a:p>
            <a:endParaRPr lang="en-NZ" dirty="0"/>
          </a:p>
          <a:p>
            <a:r>
              <a:rPr lang="en-NZ" dirty="0"/>
              <a:t>-However what happens when the population is not normal?</a:t>
            </a:r>
            <a:endParaRPr lang="en-GB" dirty="0"/>
          </a:p>
          <a:p>
            <a:endParaRPr lang="en-NZ" dirty="0"/>
          </a:p>
        </p:txBody>
      </p:sp>
      <p:sp>
        <p:nvSpPr>
          <p:cNvPr id="4" name="Header Placeholder 3"/>
          <p:cNvSpPr>
            <a:spLocks noGrp="1"/>
          </p:cNvSpPr>
          <p:nvPr>
            <p:ph type="hdr" sz="quarter"/>
          </p:nvPr>
        </p:nvSpPr>
        <p:spPr/>
        <p:txBody>
          <a:bodyPr/>
          <a:lstStyle/>
          <a:p>
            <a:pPr>
              <a:defRPr/>
            </a:pPr>
            <a:r>
              <a:rPr lang="en-AU"/>
              <a:t>161.110 Introductory Business Statistics</a:t>
            </a:r>
          </a:p>
        </p:txBody>
      </p:sp>
      <p:sp>
        <p:nvSpPr>
          <p:cNvPr id="5" name="Slide Number Placeholder 4"/>
          <p:cNvSpPr>
            <a:spLocks noGrp="1"/>
          </p:cNvSpPr>
          <p:nvPr>
            <p:ph type="sldNum" sz="quarter" idx="5"/>
          </p:nvPr>
        </p:nvSpPr>
        <p:spPr/>
        <p:txBody>
          <a:bodyPr/>
          <a:lstStyle/>
          <a:p>
            <a:pPr>
              <a:defRPr/>
            </a:pPr>
            <a:fld id="{2006C1AD-01FE-4EE4-A308-EFAF4D5247DA}" type="slidenum">
              <a:rPr lang="en-AU" smtClean="0"/>
              <a:pPr>
                <a:defRPr/>
              </a:pPr>
              <a:t>17</a:t>
            </a:fld>
            <a:endParaRPr lang="en-AU"/>
          </a:p>
        </p:txBody>
      </p:sp>
    </p:spTree>
    <p:extLst>
      <p:ext uri="{BB962C8B-B14F-4D97-AF65-F5344CB8AC3E}">
        <p14:creationId xmlns:p14="http://schemas.microsoft.com/office/powerpoint/2010/main" val="3011944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NZ" sz="1200" b="0" i="1" spc="-5" dirty="0">
                <a:solidFill>
                  <a:srgbClr val="000000"/>
                </a:solidFill>
                <a:latin typeface="Calibri" panose="020F0502020204030204" pitchFamily="34" charset="0"/>
                <a:cs typeface="Calibri"/>
              </a:rPr>
              <a:t> Does the Sampling Distribution appear to be normal?</a:t>
            </a:r>
            <a:endParaRPr lang="en-NZ" b="0" i="1" dirty="0"/>
          </a:p>
          <a:p>
            <a:r>
              <a:rPr lang="en-NZ" dirty="0"/>
              <a:t>Answer:</a:t>
            </a:r>
          </a:p>
          <a:p>
            <a:r>
              <a:rPr lang="en-NZ" dirty="0"/>
              <a:t>NO.</a:t>
            </a:r>
          </a:p>
          <a:p>
            <a:r>
              <a:rPr lang="en-NZ" dirty="0"/>
              <a:t>Although</a:t>
            </a:r>
            <a:r>
              <a:rPr lang="en-NZ" baseline="0" dirty="0"/>
              <a:t> it does appear to have the same mean as the population mean, it is still left skewed.</a:t>
            </a:r>
            <a:endParaRPr lang="en-GB" dirty="0"/>
          </a:p>
        </p:txBody>
      </p:sp>
      <p:sp>
        <p:nvSpPr>
          <p:cNvPr id="4" name="Header Placeholder 3"/>
          <p:cNvSpPr>
            <a:spLocks noGrp="1"/>
          </p:cNvSpPr>
          <p:nvPr>
            <p:ph type="hdr" sz="quarter" idx="10"/>
          </p:nvPr>
        </p:nvSpPr>
        <p:spPr/>
        <p:txBody>
          <a:bodyPr/>
          <a:lstStyle/>
          <a:p>
            <a:pPr>
              <a:defRPr/>
            </a:pPr>
            <a:r>
              <a:rPr lang="en-AU"/>
              <a:t>161.110 Introductory Business Statistics</a:t>
            </a:r>
          </a:p>
        </p:txBody>
      </p:sp>
      <p:sp>
        <p:nvSpPr>
          <p:cNvPr id="5" name="Slide Number Placeholder 4"/>
          <p:cNvSpPr>
            <a:spLocks noGrp="1"/>
          </p:cNvSpPr>
          <p:nvPr>
            <p:ph type="sldNum" sz="quarter" idx="11"/>
          </p:nvPr>
        </p:nvSpPr>
        <p:spPr/>
        <p:txBody>
          <a:bodyPr/>
          <a:lstStyle/>
          <a:p>
            <a:pPr>
              <a:defRPr/>
            </a:pPr>
            <a:fld id="{2006C1AD-01FE-4EE4-A308-EFAF4D5247DA}" type="slidenum">
              <a:rPr lang="en-AU" smtClean="0"/>
              <a:pPr>
                <a:defRPr/>
              </a:pPr>
              <a:t>19</a:t>
            </a:fld>
            <a:endParaRPr lang="en-AU"/>
          </a:p>
        </p:txBody>
      </p:sp>
    </p:spTree>
    <p:extLst>
      <p:ext uri="{BB962C8B-B14F-4D97-AF65-F5344CB8AC3E}">
        <p14:creationId xmlns:p14="http://schemas.microsoft.com/office/powerpoint/2010/main" val="14677638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NZ" sz="1200" b="0" i="1" spc="-5" dirty="0">
                <a:solidFill>
                  <a:srgbClr val="000000"/>
                </a:solidFill>
                <a:latin typeface="Calibri" panose="020F0502020204030204" pitchFamily="34" charset="0"/>
                <a:cs typeface="Calibri"/>
              </a:rPr>
              <a:t>What happens to the sampling distribution as the sample size increases?</a:t>
            </a:r>
            <a:endParaRPr lang="en-NZ" b="0" i="1" dirty="0"/>
          </a:p>
          <a:p>
            <a:r>
              <a:rPr lang="en-NZ" dirty="0"/>
              <a:t>Answer:</a:t>
            </a:r>
          </a:p>
          <a:p>
            <a:r>
              <a:rPr lang="en-NZ" dirty="0"/>
              <a:t>Shape</a:t>
            </a:r>
            <a:r>
              <a:rPr lang="en-NZ" baseline="0" dirty="0"/>
              <a:t> becomes more normal and t</a:t>
            </a:r>
            <a:r>
              <a:rPr lang="en-NZ" dirty="0"/>
              <a:t>he spread</a:t>
            </a:r>
            <a:r>
              <a:rPr lang="en-NZ" baseline="0" dirty="0"/>
              <a:t> decreases.</a:t>
            </a:r>
          </a:p>
          <a:p>
            <a:r>
              <a:rPr lang="en-NZ" baseline="0" dirty="0"/>
              <a:t>As the sample size increases, the shape of the distribution becomes more normal, e.g. the sample size of 100 looks normal, even 50 looks normal.</a:t>
            </a:r>
          </a:p>
          <a:p>
            <a:r>
              <a:rPr lang="en-NZ" baseline="0" dirty="0"/>
              <a:t>-The sample size to get it looking normal is approximately 30.</a:t>
            </a:r>
          </a:p>
          <a:p>
            <a:endParaRPr lang="en-NZ" baseline="0" dirty="0"/>
          </a:p>
          <a:p>
            <a:r>
              <a:rPr lang="en-NZ" baseline="0" dirty="0"/>
              <a:t>This is the Central Limit Theorem in action.  As the sample size increases the sampling distribution becomes more normally distributed.</a:t>
            </a:r>
            <a:endParaRPr lang="en-NZ" dirty="0"/>
          </a:p>
          <a:p>
            <a:endParaRPr lang="en-GB" dirty="0"/>
          </a:p>
        </p:txBody>
      </p:sp>
      <p:sp>
        <p:nvSpPr>
          <p:cNvPr id="4" name="Header Placeholder 3"/>
          <p:cNvSpPr>
            <a:spLocks noGrp="1"/>
          </p:cNvSpPr>
          <p:nvPr>
            <p:ph type="hdr" sz="quarter" idx="10"/>
          </p:nvPr>
        </p:nvSpPr>
        <p:spPr/>
        <p:txBody>
          <a:bodyPr/>
          <a:lstStyle/>
          <a:p>
            <a:pPr>
              <a:defRPr/>
            </a:pPr>
            <a:r>
              <a:rPr lang="en-AU"/>
              <a:t>161.110 Introductory Business Statistics</a:t>
            </a:r>
          </a:p>
        </p:txBody>
      </p:sp>
      <p:sp>
        <p:nvSpPr>
          <p:cNvPr id="5" name="Slide Number Placeholder 4"/>
          <p:cNvSpPr>
            <a:spLocks noGrp="1"/>
          </p:cNvSpPr>
          <p:nvPr>
            <p:ph type="sldNum" sz="quarter" idx="11"/>
          </p:nvPr>
        </p:nvSpPr>
        <p:spPr/>
        <p:txBody>
          <a:bodyPr/>
          <a:lstStyle/>
          <a:p>
            <a:pPr>
              <a:defRPr/>
            </a:pPr>
            <a:fld id="{2006C1AD-01FE-4EE4-A308-EFAF4D5247DA}" type="slidenum">
              <a:rPr lang="en-AU" smtClean="0"/>
              <a:pPr>
                <a:defRPr/>
              </a:pPr>
              <a:t>20</a:t>
            </a:fld>
            <a:endParaRPr lang="en-AU"/>
          </a:p>
        </p:txBody>
      </p:sp>
    </p:spTree>
    <p:extLst>
      <p:ext uri="{BB962C8B-B14F-4D97-AF65-F5344CB8AC3E}">
        <p14:creationId xmlns:p14="http://schemas.microsoft.com/office/powerpoint/2010/main" val="1568680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-The central limit theorem is the only theorem you will have to know.</a:t>
            </a:r>
          </a:p>
          <a:p>
            <a:r>
              <a:rPr lang="en-NZ" dirty="0"/>
              <a:t>-How large is large enough….</a:t>
            </a:r>
          </a:p>
        </p:txBody>
      </p:sp>
      <p:sp>
        <p:nvSpPr>
          <p:cNvPr id="4" name="Header Placeholder 3"/>
          <p:cNvSpPr>
            <a:spLocks noGrp="1"/>
          </p:cNvSpPr>
          <p:nvPr>
            <p:ph type="hdr" sz="quarter"/>
          </p:nvPr>
        </p:nvSpPr>
        <p:spPr/>
        <p:txBody>
          <a:bodyPr/>
          <a:lstStyle/>
          <a:p>
            <a:pPr>
              <a:defRPr/>
            </a:pPr>
            <a:r>
              <a:rPr lang="en-AU"/>
              <a:t>161.110 Introductory Business Statistics</a:t>
            </a:r>
          </a:p>
        </p:txBody>
      </p:sp>
      <p:sp>
        <p:nvSpPr>
          <p:cNvPr id="5" name="Slide Number Placeholder 4"/>
          <p:cNvSpPr>
            <a:spLocks noGrp="1"/>
          </p:cNvSpPr>
          <p:nvPr>
            <p:ph type="sldNum" sz="quarter" idx="5"/>
          </p:nvPr>
        </p:nvSpPr>
        <p:spPr/>
        <p:txBody>
          <a:bodyPr/>
          <a:lstStyle/>
          <a:p>
            <a:pPr>
              <a:defRPr/>
            </a:pPr>
            <a:fld id="{2006C1AD-01FE-4EE4-A308-EFAF4D5247DA}" type="slidenum">
              <a:rPr lang="en-AU" smtClean="0"/>
              <a:pPr>
                <a:defRPr/>
              </a:pPr>
              <a:t>21</a:t>
            </a:fld>
            <a:endParaRPr lang="en-AU"/>
          </a:p>
        </p:txBody>
      </p:sp>
    </p:spTree>
    <p:extLst>
      <p:ext uri="{BB962C8B-B14F-4D97-AF65-F5344CB8AC3E}">
        <p14:creationId xmlns:p14="http://schemas.microsoft.com/office/powerpoint/2010/main" val="466210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NZ" dirty="0"/>
                  <a:t>-Have the population and take a sample and get the sample mean </a:t>
                </a:r>
                <a14:m>
                  <m:oMath xmlns:m="http://schemas.openxmlformats.org/officeDocument/2006/math">
                    <m:acc>
                      <m:accPr>
                        <m:chr m:val="̅"/>
                        <m:ctrlPr>
                          <a:rPr lang="en-NZ" b="0" i="1" smtClean="0">
                            <a:latin typeface="Cambria Math" panose="02040503050406030204" pitchFamily="18" charset="0"/>
                          </a:rPr>
                        </m:ctrlPr>
                      </m:accPr>
                      <m:e>
                        <m:r>
                          <a:rPr lang="en-NZ" b="0" i="1" smtClean="0">
                            <a:latin typeface="Cambria Math" panose="02040503050406030204" pitchFamily="18" charset="0"/>
                          </a:rPr>
                          <m:t>𝑋</m:t>
                        </m:r>
                      </m:e>
                    </m:acc>
                  </m:oMath>
                </a14:m>
                <a:r>
                  <a:rPr lang="en-NZ" dirty="0"/>
                  <a:t>.</a:t>
                </a:r>
              </a:p>
              <a:p>
                <a:r>
                  <a:rPr lang="en-NZ" dirty="0"/>
                  <a:t>-If we imagine taking multiple samples, which doesn’t usually happen in practice we get multiple sample means, which are used to make up the sampling distribution.</a:t>
                </a:r>
              </a:p>
              <a:p>
                <a:endParaRPr lang="en-NZ" dirty="0"/>
              </a:p>
            </p:txBody>
          </p:sp>
        </mc:Choice>
        <mc:Fallback xmlns="">
          <p:sp>
            <p:nvSpPr>
              <p:cNvPr id="3" name="Notes Placeholder 2"/>
              <p:cNvSpPr>
                <a:spLocks noGrp="1"/>
              </p:cNvSpPr>
              <p:nvPr>
                <p:ph type="body" idx="1"/>
              </p:nvPr>
            </p:nvSpPr>
            <p:spPr/>
            <p:txBody>
              <a:bodyPr/>
              <a:lstStyle/>
              <a:p>
                <a:r>
                  <a:rPr lang="en-NZ" dirty="0"/>
                  <a:t>-Have the population and take a sample and get the sample mean </a:t>
                </a:r>
                <a:r>
                  <a:rPr lang="en-NZ" b="0" i="0">
                    <a:latin typeface="Cambria Math" panose="02040503050406030204" pitchFamily="18" charset="0"/>
                  </a:rPr>
                  <a:t>𝑋 ̅</a:t>
                </a:r>
                <a:endParaRPr lang="en-NZ" dirty="0"/>
              </a:p>
              <a:p>
                <a:r>
                  <a:rPr lang="en-NZ" dirty="0"/>
                  <a:t>-If we imagine taking multiple samples, which doesn’t usually happen in practice we get multiple sample means, which are used to make up the sampling distribution.</a:t>
                </a:r>
              </a:p>
              <a:p>
                <a:endParaRPr lang="en-NZ" dirty="0"/>
              </a:p>
            </p:txBody>
          </p:sp>
        </mc:Fallback>
      </mc:AlternateContent>
      <p:sp>
        <p:nvSpPr>
          <p:cNvPr id="4" name="Header Placeholder 3"/>
          <p:cNvSpPr>
            <a:spLocks noGrp="1"/>
          </p:cNvSpPr>
          <p:nvPr>
            <p:ph type="hdr" sz="quarter"/>
          </p:nvPr>
        </p:nvSpPr>
        <p:spPr/>
        <p:txBody>
          <a:bodyPr/>
          <a:lstStyle/>
          <a:p>
            <a:pPr>
              <a:defRPr/>
            </a:pPr>
            <a:r>
              <a:rPr lang="en-AU"/>
              <a:t>161.110 Introductory Business Statistics</a:t>
            </a:r>
          </a:p>
        </p:txBody>
      </p:sp>
      <p:sp>
        <p:nvSpPr>
          <p:cNvPr id="5" name="Slide Number Placeholder 4"/>
          <p:cNvSpPr>
            <a:spLocks noGrp="1"/>
          </p:cNvSpPr>
          <p:nvPr>
            <p:ph type="sldNum" sz="quarter" idx="5"/>
          </p:nvPr>
        </p:nvSpPr>
        <p:spPr/>
        <p:txBody>
          <a:bodyPr/>
          <a:lstStyle/>
          <a:p>
            <a:pPr>
              <a:defRPr/>
            </a:pPr>
            <a:fld id="{2006C1AD-01FE-4EE4-A308-EFAF4D5247DA}" type="slidenum">
              <a:rPr lang="en-AU" smtClean="0"/>
              <a:pPr>
                <a:defRPr/>
              </a:pPr>
              <a:t>22</a:t>
            </a:fld>
            <a:endParaRPr lang="en-AU"/>
          </a:p>
        </p:txBody>
      </p:sp>
    </p:spTree>
    <p:extLst>
      <p:ext uri="{BB962C8B-B14F-4D97-AF65-F5344CB8AC3E}">
        <p14:creationId xmlns:p14="http://schemas.microsoft.com/office/powerpoint/2010/main" val="22630029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-We only usually have one sample and don’t know if the population is normal or not.</a:t>
            </a:r>
          </a:p>
          <a:p>
            <a:r>
              <a:rPr lang="en-NZ" dirty="0"/>
              <a:t>-This</a:t>
            </a:r>
            <a:r>
              <a:rPr lang="en-NZ" baseline="0" dirty="0"/>
              <a:t> assumes that the sample is representative of the population.</a:t>
            </a:r>
          </a:p>
          <a:p>
            <a:endParaRPr lang="en-GB" dirty="0"/>
          </a:p>
        </p:txBody>
      </p:sp>
      <p:sp>
        <p:nvSpPr>
          <p:cNvPr id="4" name="Header Placeholder 3"/>
          <p:cNvSpPr>
            <a:spLocks noGrp="1"/>
          </p:cNvSpPr>
          <p:nvPr>
            <p:ph type="hdr" sz="quarter" idx="10"/>
          </p:nvPr>
        </p:nvSpPr>
        <p:spPr/>
        <p:txBody>
          <a:bodyPr/>
          <a:lstStyle/>
          <a:p>
            <a:pPr>
              <a:defRPr/>
            </a:pPr>
            <a:r>
              <a:rPr lang="en-AU"/>
              <a:t>161.110 Introductory Business Statistics</a:t>
            </a:r>
          </a:p>
        </p:txBody>
      </p:sp>
      <p:sp>
        <p:nvSpPr>
          <p:cNvPr id="5" name="Slide Number Placeholder 4"/>
          <p:cNvSpPr>
            <a:spLocks noGrp="1"/>
          </p:cNvSpPr>
          <p:nvPr>
            <p:ph type="sldNum" sz="quarter" idx="11"/>
          </p:nvPr>
        </p:nvSpPr>
        <p:spPr/>
        <p:txBody>
          <a:bodyPr/>
          <a:lstStyle/>
          <a:p>
            <a:pPr>
              <a:defRPr/>
            </a:pPr>
            <a:fld id="{2006C1AD-01FE-4EE4-A308-EFAF4D5247DA}" type="slidenum">
              <a:rPr lang="en-AU" smtClean="0"/>
              <a:pPr>
                <a:defRPr/>
              </a:pPr>
              <a:t>24</a:t>
            </a:fld>
            <a:endParaRPr lang="en-AU"/>
          </a:p>
        </p:txBody>
      </p:sp>
    </p:spTree>
    <p:extLst>
      <p:ext uri="{BB962C8B-B14F-4D97-AF65-F5344CB8AC3E}">
        <p14:creationId xmlns:p14="http://schemas.microsoft.com/office/powerpoint/2010/main" val="2487905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767" eaLnBrk="0" hangingPunct="0">
              <a:defRPr>
                <a:solidFill>
                  <a:schemeClr val="tx1"/>
                </a:solidFill>
                <a:latin typeface="Arial" charset="0"/>
                <a:ea typeface="ＭＳ Ｐゴシック" pitchFamily="34" charset="-128"/>
              </a:defRPr>
            </a:lvl1pPr>
            <a:lvl2pPr marL="709889" indent="-273035" defTabSz="923767" eaLnBrk="0" hangingPunct="0">
              <a:defRPr>
                <a:solidFill>
                  <a:schemeClr val="tx1"/>
                </a:solidFill>
                <a:latin typeface="Arial" charset="0"/>
                <a:ea typeface="ＭＳ Ｐゴシック" pitchFamily="34" charset="-128"/>
              </a:defRPr>
            </a:lvl2pPr>
            <a:lvl3pPr marL="1092137" indent="-218428" defTabSz="923767" eaLnBrk="0" hangingPunct="0">
              <a:defRPr>
                <a:solidFill>
                  <a:schemeClr val="tx1"/>
                </a:solidFill>
                <a:latin typeface="Arial" charset="0"/>
                <a:ea typeface="ＭＳ Ｐゴシック" pitchFamily="34" charset="-128"/>
              </a:defRPr>
            </a:lvl3pPr>
            <a:lvl4pPr marL="1528993" indent="-218428" defTabSz="923767" eaLnBrk="0" hangingPunct="0">
              <a:defRPr>
                <a:solidFill>
                  <a:schemeClr val="tx1"/>
                </a:solidFill>
                <a:latin typeface="Arial" charset="0"/>
                <a:ea typeface="ＭＳ Ｐゴシック" pitchFamily="34" charset="-128"/>
              </a:defRPr>
            </a:lvl4pPr>
            <a:lvl5pPr marL="1965847" indent="-218428" defTabSz="923767" eaLnBrk="0" hangingPunct="0">
              <a:defRPr>
                <a:solidFill>
                  <a:schemeClr val="tx1"/>
                </a:solidFill>
                <a:latin typeface="Arial" charset="0"/>
                <a:ea typeface="ＭＳ Ｐゴシック" pitchFamily="34" charset="-128"/>
              </a:defRPr>
            </a:lvl5pPr>
            <a:lvl6pPr marL="2402702" indent="-218428" defTabSz="923767" eaLnBrk="0" fontAlgn="base" hangingPunct="0">
              <a:spcBef>
                <a:spcPct val="0"/>
              </a:spcBef>
              <a:spcAft>
                <a:spcPct val="0"/>
              </a:spcAft>
              <a:defRPr>
                <a:solidFill>
                  <a:schemeClr val="tx1"/>
                </a:solidFill>
                <a:latin typeface="Arial" charset="0"/>
                <a:ea typeface="ＭＳ Ｐゴシック" pitchFamily="34" charset="-128"/>
              </a:defRPr>
            </a:lvl6pPr>
            <a:lvl7pPr marL="2839558" indent="-218428" defTabSz="923767" eaLnBrk="0" fontAlgn="base" hangingPunct="0">
              <a:spcBef>
                <a:spcPct val="0"/>
              </a:spcBef>
              <a:spcAft>
                <a:spcPct val="0"/>
              </a:spcAft>
              <a:defRPr>
                <a:solidFill>
                  <a:schemeClr val="tx1"/>
                </a:solidFill>
                <a:latin typeface="Arial" charset="0"/>
                <a:ea typeface="ＭＳ Ｐゴシック" pitchFamily="34" charset="-128"/>
              </a:defRPr>
            </a:lvl7pPr>
            <a:lvl8pPr marL="3276412" indent="-218428" defTabSz="923767" eaLnBrk="0" fontAlgn="base" hangingPunct="0">
              <a:spcBef>
                <a:spcPct val="0"/>
              </a:spcBef>
              <a:spcAft>
                <a:spcPct val="0"/>
              </a:spcAft>
              <a:defRPr>
                <a:solidFill>
                  <a:schemeClr val="tx1"/>
                </a:solidFill>
                <a:latin typeface="Arial" charset="0"/>
                <a:ea typeface="ＭＳ Ｐゴシック" pitchFamily="34" charset="-128"/>
              </a:defRPr>
            </a:lvl8pPr>
            <a:lvl9pPr marL="3713267" indent="-218428" defTabSz="923767"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A30D97EB-6CA5-4452-A188-DACD7D41ADAF}" type="slidenum">
              <a:rPr lang="en-US" smtClean="0"/>
              <a:pPr eaLnBrk="1" hangingPunct="1"/>
              <a:t>3</a:t>
            </a:fld>
            <a:endParaRPr lang="en-US"/>
          </a:p>
        </p:txBody>
      </p:sp>
      <p:sp>
        <p:nvSpPr>
          <p:cNvPr id="55299" name="Rectangle 2"/>
          <p:cNvSpPr>
            <a:spLocks noGrp="1" noRot="1" noChangeAspect="1" noChangeArrowheads="1" noTextEdit="1"/>
          </p:cNvSpPr>
          <p:nvPr>
            <p:ph type="sldImg"/>
          </p:nvPr>
        </p:nvSpPr>
        <p:spPr>
          <a:xfrm>
            <a:off x="993775" y="768350"/>
            <a:ext cx="5113338" cy="3836988"/>
          </a:xfrm>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dirty="0">
                <a:latin typeface="Arial" charset="0"/>
                <a:ea typeface="ＭＳ Ｐゴシック" pitchFamily="34" charset="-128"/>
              </a:rPr>
              <a:t>-The fundamental rule is that the sample is representative of the population, otherwise it is not useful e.g. garbage in garbage out.</a:t>
            </a:r>
          </a:p>
          <a:p>
            <a:r>
              <a:rPr lang="en-GB" dirty="0">
                <a:latin typeface="Arial" charset="0"/>
                <a:ea typeface="ＭＳ Ｐゴシック" pitchFamily="34" charset="-128"/>
              </a:rPr>
              <a:t>-From here we are going to do some inference with confidence intervals, hypothesis testing etc. All of these have the condition that the sample is representative of the population. If the sample is not representative of the population then the results can be misleading.</a:t>
            </a:r>
          </a:p>
          <a:p>
            <a:endParaRPr lang="en-GB" dirty="0">
              <a:latin typeface="Arial" charset="0"/>
              <a:ea typeface="ＭＳ Ｐゴシック" pitchFamily="34" charset="-128"/>
            </a:endParaRPr>
          </a:p>
        </p:txBody>
      </p:sp>
    </p:spTree>
    <p:extLst>
      <p:ext uri="{BB962C8B-B14F-4D97-AF65-F5344CB8AC3E}">
        <p14:creationId xmlns:p14="http://schemas.microsoft.com/office/powerpoint/2010/main" val="7957617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Rot="1" noChangeAspect="1" noChangeArrowheads="1" noTextEdit="1"/>
          </p:cNvSpPr>
          <p:nvPr>
            <p:ph type="sldImg"/>
          </p:nvPr>
        </p:nvSpPr>
        <p:spPr>
          <a:xfrm>
            <a:off x="2871788" y="530225"/>
            <a:ext cx="3492500" cy="2619375"/>
          </a:xfrm>
          <a:ln/>
        </p:spPr>
      </p:sp>
      <p:sp>
        <p:nvSpPr>
          <p:cNvPr id="31744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917767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-A parameter is a fixed value, we just don’t know it.</a:t>
            </a:r>
          </a:p>
          <a:p>
            <a:r>
              <a:rPr lang="en-NZ" dirty="0"/>
              <a:t>-We use statistics to make inference about the parameter.</a:t>
            </a:r>
          </a:p>
          <a:p>
            <a:r>
              <a:rPr lang="en-NZ" dirty="0"/>
              <a:t>-Sample has a statistic. </a:t>
            </a:r>
          </a:p>
          <a:p>
            <a:r>
              <a:rPr lang="en-NZ" dirty="0"/>
              <a:t>-Population has a parameter.</a:t>
            </a:r>
          </a:p>
          <a:p>
            <a:endParaRPr lang="en-NZ" dirty="0"/>
          </a:p>
        </p:txBody>
      </p:sp>
      <p:sp>
        <p:nvSpPr>
          <p:cNvPr id="4" name="Header Placeholder 3"/>
          <p:cNvSpPr>
            <a:spLocks noGrp="1"/>
          </p:cNvSpPr>
          <p:nvPr>
            <p:ph type="hdr" sz="quarter"/>
          </p:nvPr>
        </p:nvSpPr>
        <p:spPr/>
        <p:txBody>
          <a:bodyPr/>
          <a:lstStyle/>
          <a:p>
            <a:pPr>
              <a:defRPr/>
            </a:pPr>
            <a:r>
              <a:rPr lang="en-AU"/>
              <a:t>161.110 Introductory Business Statistics</a:t>
            </a:r>
          </a:p>
        </p:txBody>
      </p:sp>
      <p:sp>
        <p:nvSpPr>
          <p:cNvPr id="5" name="Slide Number Placeholder 4"/>
          <p:cNvSpPr>
            <a:spLocks noGrp="1"/>
          </p:cNvSpPr>
          <p:nvPr>
            <p:ph type="sldNum" sz="quarter" idx="5"/>
          </p:nvPr>
        </p:nvSpPr>
        <p:spPr/>
        <p:txBody>
          <a:bodyPr/>
          <a:lstStyle/>
          <a:p>
            <a:pPr>
              <a:defRPr/>
            </a:pPr>
            <a:fld id="{2006C1AD-01FE-4EE4-A308-EFAF4D5247DA}" type="slidenum">
              <a:rPr lang="en-AU" smtClean="0"/>
              <a:pPr>
                <a:defRPr/>
              </a:pPr>
              <a:t>4</a:t>
            </a:fld>
            <a:endParaRPr lang="en-AU"/>
          </a:p>
        </p:txBody>
      </p:sp>
    </p:spTree>
    <p:extLst>
      <p:ext uri="{BB962C8B-B14F-4D97-AF65-F5344CB8AC3E}">
        <p14:creationId xmlns:p14="http://schemas.microsoft.com/office/powerpoint/2010/main" val="2865334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-When we used the empirical rules, we should say I am approximately 95% confident that the mean amount of juice per orange is between 137ml and 145ml.</a:t>
            </a:r>
          </a:p>
          <a:p>
            <a:r>
              <a:rPr lang="en-NZ" dirty="0"/>
              <a:t>-Want to be able to put it in a sentence in context and put a confidence level to it.</a:t>
            </a:r>
          </a:p>
        </p:txBody>
      </p:sp>
      <p:sp>
        <p:nvSpPr>
          <p:cNvPr id="4" name="Header Placeholder 3"/>
          <p:cNvSpPr>
            <a:spLocks noGrp="1"/>
          </p:cNvSpPr>
          <p:nvPr>
            <p:ph type="hdr" sz="quarter"/>
          </p:nvPr>
        </p:nvSpPr>
        <p:spPr/>
        <p:txBody>
          <a:bodyPr/>
          <a:lstStyle/>
          <a:p>
            <a:pPr>
              <a:defRPr/>
            </a:pPr>
            <a:r>
              <a:rPr lang="en-AU"/>
              <a:t>161.110 Introductory Business Statistics</a:t>
            </a:r>
          </a:p>
        </p:txBody>
      </p:sp>
      <p:sp>
        <p:nvSpPr>
          <p:cNvPr id="5" name="Slide Number Placeholder 4"/>
          <p:cNvSpPr>
            <a:spLocks noGrp="1"/>
          </p:cNvSpPr>
          <p:nvPr>
            <p:ph type="sldNum" sz="quarter" idx="5"/>
          </p:nvPr>
        </p:nvSpPr>
        <p:spPr/>
        <p:txBody>
          <a:bodyPr/>
          <a:lstStyle/>
          <a:p>
            <a:pPr>
              <a:defRPr/>
            </a:pPr>
            <a:fld id="{2006C1AD-01FE-4EE4-A308-EFAF4D5247DA}" type="slidenum">
              <a:rPr lang="en-AU" smtClean="0"/>
              <a:pPr>
                <a:defRPr/>
              </a:pPr>
              <a:t>6</a:t>
            </a:fld>
            <a:endParaRPr lang="en-AU"/>
          </a:p>
        </p:txBody>
      </p:sp>
    </p:spTree>
    <p:extLst>
      <p:ext uri="{BB962C8B-B14F-4D97-AF65-F5344CB8AC3E}">
        <p14:creationId xmlns:p14="http://schemas.microsoft.com/office/powerpoint/2010/main" val="2325710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-We want to know how big or small the variability is.</a:t>
            </a:r>
          </a:p>
          <a:p>
            <a:r>
              <a:rPr lang="en-NZ" dirty="0"/>
              <a:t>-We want to try and get the variability as small as possible.</a:t>
            </a:r>
          </a:p>
          <a:p>
            <a:r>
              <a:rPr lang="en-NZ" dirty="0"/>
              <a:t>-This is why the sampling distribution is important, e.g. What does it look like? How spread out is it? What is the shape? There are three properties we want to know about each of them.</a:t>
            </a:r>
          </a:p>
          <a:p>
            <a:r>
              <a:rPr lang="en-NZ" dirty="0"/>
              <a:t>-We can do this theoretically, but the idea is when we first take our sample we make sure we follow the fundamental rule and end up with something representative of the population. We want to use the information about the sample to get an idea about what is happening in the sampling distribution.</a:t>
            </a:r>
          </a:p>
          <a:p>
            <a:r>
              <a:rPr lang="en-NZ" dirty="0"/>
              <a:t>-Word of caution before we begin, we need to make sure we can distinguish between the distribution of the sample and the distribution of the sampling means.</a:t>
            </a:r>
          </a:p>
          <a:p>
            <a:endParaRPr lang="en-NZ" dirty="0"/>
          </a:p>
        </p:txBody>
      </p:sp>
      <p:sp>
        <p:nvSpPr>
          <p:cNvPr id="4" name="Header Placeholder 3"/>
          <p:cNvSpPr>
            <a:spLocks noGrp="1"/>
          </p:cNvSpPr>
          <p:nvPr>
            <p:ph type="hdr" sz="quarter"/>
          </p:nvPr>
        </p:nvSpPr>
        <p:spPr/>
        <p:txBody>
          <a:bodyPr/>
          <a:lstStyle/>
          <a:p>
            <a:pPr>
              <a:defRPr/>
            </a:pPr>
            <a:r>
              <a:rPr lang="en-AU"/>
              <a:t>161.110 Introductory Business Statistics</a:t>
            </a:r>
          </a:p>
        </p:txBody>
      </p:sp>
      <p:sp>
        <p:nvSpPr>
          <p:cNvPr id="5" name="Slide Number Placeholder 4"/>
          <p:cNvSpPr>
            <a:spLocks noGrp="1"/>
          </p:cNvSpPr>
          <p:nvPr>
            <p:ph type="sldNum" sz="quarter" idx="5"/>
          </p:nvPr>
        </p:nvSpPr>
        <p:spPr/>
        <p:txBody>
          <a:bodyPr/>
          <a:lstStyle/>
          <a:p>
            <a:pPr>
              <a:defRPr/>
            </a:pPr>
            <a:fld id="{2006C1AD-01FE-4EE4-A308-EFAF4D5247DA}" type="slidenum">
              <a:rPr lang="en-AU" smtClean="0"/>
              <a:pPr>
                <a:defRPr/>
              </a:pPr>
              <a:t>7</a:t>
            </a:fld>
            <a:endParaRPr lang="en-AU"/>
          </a:p>
        </p:txBody>
      </p:sp>
    </p:spTree>
    <p:extLst>
      <p:ext uri="{BB962C8B-B14F-4D97-AF65-F5344CB8AC3E}">
        <p14:creationId xmlns:p14="http://schemas.microsoft.com/office/powerpoint/2010/main" val="1505847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NZ" dirty="0"/>
                  <a:t>-You have a population and take a sample. </a:t>
                </a:r>
              </a:p>
              <a:p>
                <a:r>
                  <a:rPr lang="en-NZ" dirty="0"/>
                  <a:t>-You take a sample and of size n and take the sample mean </a:t>
                </a:r>
                <a14:m>
                  <m:oMath xmlns:m="http://schemas.openxmlformats.org/officeDocument/2006/math">
                    <m:acc>
                      <m:accPr>
                        <m:chr m:val="̅"/>
                        <m:ctrlPr>
                          <a:rPr lang="en-NZ" b="0" i="1" smtClean="0">
                            <a:latin typeface="Cambria Math" panose="02040503050406030204" pitchFamily="18" charset="0"/>
                          </a:rPr>
                        </m:ctrlPr>
                      </m:accPr>
                      <m:e>
                        <m:r>
                          <a:rPr lang="en-NZ" b="0" i="1" smtClean="0">
                            <a:latin typeface="Cambria Math" panose="02040503050406030204" pitchFamily="18" charset="0"/>
                          </a:rPr>
                          <m:t>𝑥</m:t>
                        </m:r>
                      </m:e>
                    </m:acc>
                  </m:oMath>
                </a14:m>
                <a:r>
                  <a:rPr lang="en-NZ" dirty="0"/>
                  <a:t>.</a:t>
                </a:r>
              </a:p>
              <a:p>
                <a:r>
                  <a:rPr lang="en-NZ" dirty="0"/>
                  <a:t>-If you keep on taking samples of the same size you will begin to build up your sampling distribution.</a:t>
                </a:r>
              </a:p>
            </p:txBody>
          </p:sp>
        </mc:Choice>
        <mc:Fallback xmlns="">
          <p:sp>
            <p:nvSpPr>
              <p:cNvPr id="3" name="Notes Placeholder 2"/>
              <p:cNvSpPr>
                <a:spLocks noGrp="1"/>
              </p:cNvSpPr>
              <p:nvPr>
                <p:ph type="body" idx="1"/>
              </p:nvPr>
            </p:nvSpPr>
            <p:spPr/>
            <p:txBody>
              <a:bodyPr/>
              <a:lstStyle/>
              <a:p>
                <a:r>
                  <a:rPr lang="en-NZ" dirty="0"/>
                  <a:t>-You have a population and take a sample. </a:t>
                </a:r>
              </a:p>
              <a:p>
                <a:r>
                  <a:rPr lang="en-NZ" dirty="0"/>
                  <a:t>-You take a sample and of size n and take the sample mean </a:t>
                </a:r>
                <a:r>
                  <a:rPr lang="en-NZ" b="0" i="0">
                    <a:latin typeface="Cambria Math" panose="02040503050406030204" pitchFamily="18" charset="0"/>
                  </a:rPr>
                  <a:t>𝑥 ̅</a:t>
                </a:r>
                <a:r>
                  <a:rPr lang="en-NZ" dirty="0"/>
                  <a:t>.</a:t>
                </a:r>
              </a:p>
              <a:p>
                <a:r>
                  <a:rPr lang="en-NZ" dirty="0"/>
                  <a:t>-If you keep on taking samples of the same size you will begin to build up your sampling distribution.</a:t>
                </a:r>
              </a:p>
            </p:txBody>
          </p:sp>
        </mc:Fallback>
      </mc:AlternateContent>
      <p:sp>
        <p:nvSpPr>
          <p:cNvPr id="4" name="Header Placeholder 3"/>
          <p:cNvSpPr>
            <a:spLocks noGrp="1"/>
          </p:cNvSpPr>
          <p:nvPr>
            <p:ph type="hdr" sz="quarter"/>
          </p:nvPr>
        </p:nvSpPr>
        <p:spPr/>
        <p:txBody>
          <a:bodyPr/>
          <a:lstStyle/>
          <a:p>
            <a:pPr>
              <a:defRPr/>
            </a:pPr>
            <a:r>
              <a:rPr lang="en-AU"/>
              <a:t>161.110 Introductory Business Statistics</a:t>
            </a:r>
          </a:p>
        </p:txBody>
      </p:sp>
      <p:sp>
        <p:nvSpPr>
          <p:cNvPr id="5" name="Slide Number Placeholder 4"/>
          <p:cNvSpPr>
            <a:spLocks noGrp="1"/>
          </p:cNvSpPr>
          <p:nvPr>
            <p:ph type="sldNum" sz="quarter" idx="5"/>
          </p:nvPr>
        </p:nvSpPr>
        <p:spPr/>
        <p:txBody>
          <a:bodyPr/>
          <a:lstStyle/>
          <a:p>
            <a:pPr>
              <a:defRPr/>
            </a:pPr>
            <a:fld id="{2006C1AD-01FE-4EE4-A308-EFAF4D5247DA}" type="slidenum">
              <a:rPr lang="en-AU" smtClean="0"/>
              <a:pPr>
                <a:defRPr/>
              </a:pPr>
              <a:t>8</a:t>
            </a:fld>
            <a:endParaRPr lang="en-AU"/>
          </a:p>
        </p:txBody>
      </p:sp>
    </p:spTree>
    <p:extLst>
      <p:ext uri="{BB962C8B-B14F-4D97-AF65-F5344CB8AC3E}">
        <p14:creationId xmlns:p14="http://schemas.microsoft.com/office/powerpoint/2010/main" val="3871146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6763"/>
            <a:ext cx="5119688" cy="3840162"/>
          </a:xfrm>
        </p:spPr>
      </p:sp>
      <p:sp>
        <p:nvSpPr>
          <p:cNvPr id="3" name="Notes Placeholder 2"/>
          <p:cNvSpPr>
            <a:spLocks noGrp="1"/>
          </p:cNvSpPr>
          <p:nvPr>
            <p:ph type="body" idx="1"/>
          </p:nvPr>
        </p:nvSpPr>
        <p:spPr/>
        <p:txBody>
          <a:bodyPr/>
          <a:lstStyle/>
          <a:p>
            <a:endParaRPr lang="en-AU"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NZ" sz="1200" b="0" i="1" spc="-5" dirty="0">
                <a:solidFill>
                  <a:srgbClr val="000000"/>
                </a:solidFill>
                <a:latin typeface="Calibri" panose="020F0502020204030204" pitchFamily="34" charset="0"/>
                <a:cs typeface="Calibri"/>
              </a:rPr>
              <a:t>Does the distribution appear to be normal?</a:t>
            </a:r>
            <a:endParaRPr lang="en-NZ" b="0" i="1" dirty="0"/>
          </a:p>
          <a:p>
            <a:r>
              <a:rPr lang="en-NZ" dirty="0"/>
              <a:t>Roughly, the histogram has that bell shape</a:t>
            </a:r>
            <a:r>
              <a:rPr lang="en-NZ" baseline="0" dirty="0"/>
              <a:t> and the Normal probability plot (aka the Normal Q-Q Plot) shows the points laying in a reasonably straight line. So yes it does appear to be normally distributed.</a:t>
            </a:r>
          </a:p>
          <a:p>
            <a:r>
              <a:rPr lang="en-NZ" baseline="0" dirty="0"/>
              <a:t>(Remember it doesn’t have to be completely perfect, because nothing is usually truly perfect, but it looks reasonable enough).</a:t>
            </a:r>
          </a:p>
          <a:p>
            <a:endParaRPr lang="en-NZ" dirty="0"/>
          </a:p>
        </p:txBody>
      </p:sp>
      <p:sp>
        <p:nvSpPr>
          <p:cNvPr id="4" name="Slide Number Placeholder 3"/>
          <p:cNvSpPr>
            <a:spLocks noGrp="1"/>
          </p:cNvSpPr>
          <p:nvPr>
            <p:ph type="sldNum" sz="quarter" idx="10"/>
          </p:nvPr>
        </p:nvSpPr>
        <p:spPr/>
        <p:txBody>
          <a:bodyPr/>
          <a:lstStyle/>
          <a:p>
            <a:pPr>
              <a:defRPr/>
            </a:pPr>
            <a:fld id="{5519227B-C427-4FD6-BFB9-EF55BE0F2DBF}" type="slidenum">
              <a:rPr lang="en-US" altLang="en-US" smtClean="0"/>
              <a:pPr>
                <a:defRPr/>
              </a:pPr>
              <a:t>10</a:t>
            </a:fld>
            <a:endParaRPr lang="en-US" altLang="en-US"/>
          </a:p>
        </p:txBody>
      </p:sp>
    </p:spTree>
    <p:extLst>
      <p:ext uri="{BB962C8B-B14F-4D97-AF65-F5344CB8AC3E}">
        <p14:creationId xmlns:p14="http://schemas.microsoft.com/office/powerpoint/2010/main" val="1420324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aseline="0" dirty="0"/>
              <a:t>Here we have three distributions: the distribution of the population, the distribution of the sample, and the sampling distribution. </a:t>
            </a:r>
          </a:p>
          <a:p>
            <a:r>
              <a:rPr lang="en-NZ" baseline="0" dirty="0"/>
              <a:t>-The sampling distribution at the bottom is made up of the sample means from the 1000 samples taken, each of size 10.</a:t>
            </a:r>
          </a:p>
          <a:p>
            <a:r>
              <a:rPr lang="en-NZ" baseline="0" dirty="0"/>
              <a:t>-The sample gives an idea of what the population looks like, as we have just pulled values from the population. But the sampling distribution is all about the sample means.</a:t>
            </a:r>
          </a:p>
          <a:p>
            <a:endParaRPr lang="en-NZ" dirty="0"/>
          </a:p>
        </p:txBody>
      </p:sp>
      <p:sp>
        <p:nvSpPr>
          <p:cNvPr id="4" name="Header Placeholder 3"/>
          <p:cNvSpPr>
            <a:spLocks noGrp="1"/>
          </p:cNvSpPr>
          <p:nvPr>
            <p:ph type="hdr" sz="quarter"/>
          </p:nvPr>
        </p:nvSpPr>
        <p:spPr/>
        <p:txBody>
          <a:bodyPr/>
          <a:lstStyle/>
          <a:p>
            <a:pPr>
              <a:defRPr/>
            </a:pPr>
            <a:r>
              <a:rPr lang="en-AU"/>
              <a:t>161.110 Introductory Business Statistics</a:t>
            </a:r>
          </a:p>
        </p:txBody>
      </p:sp>
      <p:sp>
        <p:nvSpPr>
          <p:cNvPr id="5" name="Slide Number Placeholder 4"/>
          <p:cNvSpPr>
            <a:spLocks noGrp="1"/>
          </p:cNvSpPr>
          <p:nvPr>
            <p:ph type="sldNum" sz="quarter" idx="5"/>
          </p:nvPr>
        </p:nvSpPr>
        <p:spPr/>
        <p:txBody>
          <a:bodyPr/>
          <a:lstStyle/>
          <a:p>
            <a:pPr>
              <a:defRPr/>
            </a:pPr>
            <a:fld id="{2006C1AD-01FE-4EE4-A308-EFAF4D5247DA}" type="slidenum">
              <a:rPr lang="en-AU" smtClean="0"/>
              <a:pPr>
                <a:defRPr/>
              </a:pPr>
              <a:t>11</a:t>
            </a:fld>
            <a:endParaRPr lang="en-AU"/>
          </a:p>
        </p:txBody>
      </p:sp>
    </p:spTree>
    <p:extLst>
      <p:ext uri="{BB962C8B-B14F-4D97-AF65-F5344CB8AC3E}">
        <p14:creationId xmlns:p14="http://schemas.microsoft.com/office/powerpoint/2010/main" val="233718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2699">
                  <a:spcBef>
                    <a:spcPts val="600"/>
                  </a:spcBef>
                  <a:spcAft>
                    <a:spcPts val="600"/>
                  </a:spcAft>
                  <a:buClr>
                    <a:srgbClr val="0032CC"/>
                  </a:buClr>
                  <a:tabLst>
                    <a:tab pos="142222" algn="l"/>
                  </a:tabLst>
                  <a:defRPr/>
                </a:pPr>
                <a:r>
                  <a:rPr lang="en-NZ" sz="1200" b="0" i="1" spc="-5" dirty="0">
                    <a:solidFill>
                      <a:srgbClr val="000000"/>
                    </a:solidFill>
                    <a:latin typeface="Calibri" panose="020F0502020204030204" pitchFamily="34" charset="0"/>
                    <a:cs typeface="Calibri"/>
                  </a:rPr>
                  <a:t>Is the mean of the Sampling Distribution the same as the mean of the population?</a:t>
                </a:r>
              </a:p>
              <a:p>
                <a:r>
                  <a:rPr lang="en-NZ" dirty="0"/>
                  <a:t>YES.</a:t>
                </a:r>
              </a:p>
              <a:p>
                <a:r>
                  <a:rPr lang="en-NZ" dirty="0"/>
                  <a:t>This is the first</a:t>
                </a:r>
                <a:r>
                  <a:rPr lang="en-NZ" baseline="0" dirty="0"/>
                  <a:t> property of the sampling distribution. The mean of all our sample means gives the population mean.</a:t>
                </a:r>
              </a:p>
              <a:p>
                <a:endParaRPr lang="en-NZ" baseline="0" dirty="0"/>
              </a:p>
              <a:p>
                <a:endParaRPr lang="en-NZ" baseline="0" dirty="0"/>
              </a:p>
              <a:p>
                <a:endParaRPr lang="en-GB" dirty="0"/>
              </a:p>
            </p:txBody>
          </p:sp>
        </mc:Choice>
        <mc:Fallback xmlns="">
          <p:sp>
            <p:nvSpPr>
              <p:cNvPr id="3" name="Notes Placeholder 2"/>
              <p:cNvSpPr>
                <a:spLocks noGrp="1"/>
              </p:cNvSpPr>
              <p:nvPr>
                <p:ph type="body" idx="1"/>
              </p:nvPr>
            </p:nvSpPr>
            <p:spPr/>
            <p:txBody>
              <a:bodyPr/>
              <a:lstStyle/>
              <a:p>
                <a:r>
                  <a:rPr lang="en-NZ" dirty="0"/>
                  <a:t>Answer:</a:t>
                </a:r>
              </a:p>
              <a:p>
                <a:r>
                  <a:rPr lang="en-NZ" dirty="0"/>
                  <a:t>YES!</a:t>
                </a:r>
              </a:p>
              <a:p>
                <a:r>
                  <a:rPr lang="en-NZ" dirty="0"/>
                  <a:t>This is the first</a:t>
                </a:r>
                <a:r>
                  <a:rPr lang="en-NZ" baseline="0" dirty="0"/>
                  <a:t> property of the sampling distribution. The mean of all our sample means gives the population mean.</a:t>
                </a:r>
              </a:p>
              <a:p>
                <a:r>
                  <a:rPr lang="en-NZ" baseline="0" dirty="0"/>
                  <a:t>(So theoretically the mean of all our possible sample means is the population mean).</a:t>
                </a:r>
              </a:p>
              <a:p>
                <a:r>
                  <a:rPr lang="en-NZ" baseline="0" dirty="0"/>
                  <a:t>In notation this looks like  </a:t>
                </a:r>
                <a:r>
                  <a:rPr lang="en-NZ" i="0" baseline="0" dirty="0">
                    <a:latin typeface="Cambria Math" panose="02040503050406030204" pitchFamily="18" charset="0"/>
                  </a:rPr>
                  <a:t>𝜇_𝑥 ̅ =𝜇</a:t>
                </a:r>
                <a:r>
                  <a:rPr lang="en-NZ" baseline="0" dirty="0"/>
                  <a:t>. This means the sample mean is an unbiased estimator.</a:t>
                </a:r>
              </a:p>
              <a:p>
                <a:endParaRPr lang="en-NZ" baseline="0" dirty="0"/>
              </a:p>
              <a:p>
                <a:r>
                  <a:rPr lang="en-NZ" baseline="0" dirty="0"/>
                  <a:t>Here we have three distributions: the distribution od the population, the distribution of the sample, and the sampling distribution. </a:t>
                </a:r>
              </a:p>
              <a:p>
                <a:r>
                  <a:rPr lang="en-NZ" baseline="0" dirty="0"/>
                  <a:t>-The sampling distribution at the bottom is made up of the sample means from the 1000 samples taken, each of size 10.</a:t>
                </a:r>
              </a:p>
              <a:p>
                <a:r>
                  <a:rPr lang="en-NZ" baseline="0" dirty="0"/>
                  <a:t>-The sample gives an idea of what the population looks like, as we have just pulled values from the population. But the sampling distribution is all about the sample means.</a:t>
                </a:r>
              </a:p>
              <a:p>
                <a:endParaRPr lang="en-NZ" baseline="0" dirty="0"/>
              </a:p>
              <a:p>
                <a:endParaRPr lang="en-GB" dirty="0"/>
              </a:p>
            </p:txBody>
          </p:sp>
        </mc:Fallback>
      </mc:AlternateContent>
      <p:sp>
        <p:nvSpPr>
          <p:cNvPr id="4" name="Header Placeholder 3"/>
          <p:cNvSpPr>
            <a:spLocks noGrp="1"/>
          </p:cNvSpPr>
          <p:nvPr>
            <p:ph type="hdr" sz="quarter" idx="10"/>
          </p:nvPr>
        </p:nvSpPr>
        <p:spPr/>
        <p:txBody>
          <a:bodyPr/>
          <a:lstStyle/>
          <a:p>
            <a:pPr>
              <a:defRPr/>
            </a:pPr>
            <a:r>
              <a:rPr lang="en-AU"/>
              <a:t>161.110 Introductory Business Statistics</a:t>
            </a:r>
          </a:p>
        </p:txBody>
      </p:sp>
      <p:sp>
        <p:nvSpPr>
          <p:cNvPr id="5" name="Slide Number Placeholder 4"/>
          <p:cNvSpPr>
            <a:spLocks noGrp="1"/>
          </p:cNvSpPr>
          <p:nvPr>
            <p:ph type="sldNum" sz="quarter" idx="11"/>
          </p:nvPr>
        </p:nvSpPr>
        <p:spPr/>
        <p:txBody>
          <a:bodyPr/>
          <a:lstStyle/>
          <a:p>
            <a:pPr>
              <a:defRPr/>
            </a:pPr>
            <a:fld id="{2006C1AD-01FE-4EE4-A308-EFAF4D5247DA}" type="slidenum">
              <a:rPr lang="en-AU" smtClean="0"/>
              <a:pPr>
                <a:defRPr/>
              </a:pPr>
              <a:t>12</a:t>
            </a:fld>
            <a:endParaRPr lang="en-AU"/>
          </a:p>
        </p:txBody>
      </p:sp>
    </p:spTree>
    <p:extLst>
      <p:ext uri="{BB962C8B-B14F-4D97-AF65-F5344CB8AC3E}">
        <p14:creationId xmlns:p14="http://schemas.microsoft.com/office/powerpoint/2010/main" val="1568680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32450" name="Group 2"/>
          <p:cNvGrpSpPr>
            <a:grpSpLocks/>
          </p:cNvGrpSpPr>
          <p:nvPr/>
        </p:nvGrpSpPr>
        <p:grpSpPr bwMode="auto">
          <a:xfrm>
            <a:off x="0" y="0"/>
            <a:ext cx="9144000" cy="6858000"/>
            <a:chOff x="0" y="0"/>
            <a:chExt cx="5760" cy="4320"/>
          </a:xfrm>
        </p:grpSpPr>
        <p:sp>
          <p:nvSpPr>
            <p:cNvPr id="232451"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altLang="en-US" sz="2400">
                <a:latin typeface="Times New Roman" panose="02020603050405020304" pitchFamily="18" charset="0"/>
              </a:endParaRPr>
            </a:p>
          </p:txBody>
        </p:sp>
        <p:sp>
          <p:nvSpPr>
            <p:cNvPr id="232452" name="Rectangle 4"/>
            <p:cNvSpPr>
              <a:spLocks noChangeArrowheads="1"/>
            </p:cNvSpPr>
            <p:nvPr/>
          </p:nvSpPr>
          <p:spPr bwMode="hidden">
            <a:xfrm>
              <a:off x="1081" y="1065"/>
              <a:ext cx="4679" cy="159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grpSp>
          <p:nvGrpSpPr>
            <p:cNvPr id="232453" name="Group 5"/>
            <p:cNvGrpSpPr>
              <a:grpSpLocks/>
            </p:cNvGrpSpPr>
            <p:nvPr/>
          </p:nvGrpSpPr>
          <p:grpSpPr bwMode="auto">
            <a:xfrm>
              <a:off x="0" y="672"/>
              <a:ext cx="1806" cy="1989"/>
              <a:chOff x="0" y="672"/>
              <a:chExt cx="1806" cy="1989"/>
            </a:xfrm>
          </p:grpSpPr>
          <p:sp>
            <p:nvSpPr>
              <p:cNvPr id="232454" name="Rectangle 6"/>
              <p:cNvSpPr>
                <a:spLocks noChangeArrowheads="1"/>
              </p:cNvSpPr>
              <p:nvPr userDrawn="1"/>
            </p:nvSpPr>
            <p:spPr bwMode="auto">
              <a:xfrm>
                <a:off x="361" y="2257"/>
                <a:ext cx="363" cy="40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2455" name="Rectangle 7"/>
              <p:cNvSpPr>
                <a:spLocks noChangeArrowheads="1"/>
              </p:cNvSpPr>
              <p:nvPr userDrawn="1"/>
            </p:nvSpPr>
            <p:spPr bwMode="auto">
              <a:xfrm>
                <a:off x="1081" y="1065"/>
                <a:ext cx="362" cy="40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2456" name="Rectangle 8"/>
              <p:cNvSpPr>
                <a:spLocks noChangeArrowheads="1"/>
              </p:cNvSpPr>
              <p:nvPr userDrawn="1"/>
            </p:nvSpPr>
            <p:spPr bwMode="auto">
              <a:xfrm>
                <a:off x="1437" y="672"/>
                <a:ext cx="369" cy="40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2457" name="Rectangle 9"/>
              <p:cNvSpPr>
                <a:spLocks noChangeArrowheads="1"/>
              </p:cNvSpPr>
              <p:nvPr userDrawn="1"/>
            </p:nvSpPr>
            <p:spPr bwMode="auto">
              <a:xfrm>
                <a:off x="719" y="2257"/>
                <a:ext cx="368" cy="40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2458" name="Rectangle 10"/>
              <p:cNvSpPr>
                <a:spLocks noChangeArrowheads="1"/>
              </p:cNvSpPr>
              <p:nvPr userDrawn="1"/>
            </p:nvSpPr>
            <p:spPr bwMode="auto">
              <a:xfrm>
                <a:off x="1437" y="1065"/>
                <a:ext cx="369" cy="40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2459" name="Rectangle 11"/>
              <p:cNvSpPr>
                <a:spLocks noChangeArrowheads="1"/>
              </p:cNvSpPr>
              <p:nvPr userDrawn="1"/>
            </p:nvSpPr>
            <p:spPr bwMode="auto">
              <a:xfrm>
                <a:off x="719" y="1464"/>
                <a:ext cx="368" cy="39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2460" name="Rectangle 12"/>
              <p:cNvSpPr>
                <a:spLocks noChangeArrowheads="1"/>
              </p:cNvSpPr>
              <p:nvPr userDrawn="1"/>
            </p:nvSpPr>
            <p:spPr bwMode="auto">
              <a:xfrm>
                <a:off x="0" y="1464"/>
                <a:ext cx="367" cy="39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2461" name="Rectangle 13"/>
              <p:cNvSpPr>
                <a:spLocks noChangeArrowheads="1"/>
              </p:cNvSpPr>
              <p:nvPr userDrawn="1"/>
            </p:nvSpPr>
            <p:spPr bwMode="auto">
              <a:xfrm>
                <a:off x="1081" y="1464"/>
                <a:ext cx="362" cy="39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2462" name="Rectangle 14"/>
              <p:cNvSpPr>
                <a:spLocks noChangeArrowheads="1"/>
              </p:cNvSpPr>
              <p:nvPr userDrawn="1"/>
            </p:nvSpPr>
            <p:spPr bwMode="auto">
              <a:xfrm>
                <a:off x="361" y="1857"/>
                <a:ext cx="363" cy="40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2463" name="Rectangle 15"/>
              <p:cNvSpPr>
                <a:spLocks noChangeArrowheads="1"/>
              </p:cNvSpPr>
              <p:nvPr userDrawn="1"/>
            </p:nvSpPr>
            <p:spPr bwMode="auto">
              <a:xfrm>
                <a:off x="719" y="1857"/>
                <a:ext cx="368" cy="4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grpSp>
      </p:grpSp>
      <p:sp>
        <p:nvSpPr>
          <p:cNvPr id="232464" name="Rectangle 16"/>
          <p:cNvSpPr>
            <a:spLocks noGrp="1" noChangeArrowheads="1"/>
          </p:cNvSpPr>
          <p:nvPr>
            <p:ph type="dt" sz="half" idx="2"/>
          </p:nvPr>
        </p:nvSpPr>
        <p:spPr>
          <a:xfrm>
            <a:off x="457200" y="6248400"/>
            <a:ext cx="2133600" cy="457200"/>
          </a:xfrm>
        </p:spPr>
        <p:txBody>
          <a:bodyPr/>
          <a:lstStyle>
            <a:lvl1pPr>
              <a:defRPr/>
            </a:lvl1pPr>
          </a:lstStyle>
          <a:p>
            <a:fld id="{91B680E6-AC34-4C3A-80F5-D8B92F7914DA}" type="datetime5">
              <a:rPr lang="en-NZ" altLang="en-US" smtClean="0"/>
              <a:t>16-May-23</a:t>
            </a:fld>
            <a:endParaRPr lang="en-US" altLang="en-US"/>
          </a:p>
        </p:txBody>
      </p:sp>
      <p:sp>
        <p:nvSpPr>
          <p:cNvPr id="232465" name="Rectangle 17"/>
          <p:cNvSpPr>
            <a:spLocks noGrp="1" noChangeArrowheads="1"/>
          </p:cNvSpPr>
          <p:nvPr>
            <p:ph type="ftr" sz="quarter" idx="3"/>
          </p:nvPr>
        </p:nvSpPr>
        <p:spPr/>
        <p:txBody>
          <a:bodyPr/>
          <a:lstStyle>
            <a:lvl1pPr>
              <a:defRPr/>
            </a:lvl1pPr>
          </a:lstStyle>
          <a:p>
            <a:r>
              <a:rPr lang="en-US" altLang="en-US"/>
              <a:t>MC3020-2023</a:t>
            </a:r>
          </a:p>
        </p:txBody>
      </p:sp>
      <p:sp>
        <p:nvSpPr>
          <p:cNvPr id="232466" name="Rectangle 18"/>
          <p:cNvSpPr>
            <a:spLocks noGrp="1" noChangeArrowheads="1"/>
          </p:cNvSpPr>
          <p:nvPr>
            <p:ph type="sldNum" sz="quarter" idx="4"/>
          </p:nvPr>
        </p:nvSpPr>
        <p:spPr/>
        <p:txBody>
          <a:bodyPr/>
          <a:lstStyle>
            <a:lvl1pPr>
              <a:defRPr/>
            </a:lvl1pPr>
          </a:lstStyle>
          <a:p>
            <a:fld id="{46FACBC7-9AC4-4CF9-92DF-220F7A1A138D}" type="slidenum">
              <a:rPr lang="en-US" altLang="en-US"/>
              <a:pPr/>
              <a:t>‹#›</a:t>
            </a:fld>
            <a:endParaRPr lang="en-US" altLang="en-US"/>
          </a:p>
        </p:txBody>
      </p:sp>
      <p:sp>
        <p:nvSpPr>
          <p:cNvPr id="232467"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pPr lvl="0"/>
            <a:r>
              <a:rPr lang="en-US" altLang="en-US" noProof="0"/>
              <a:t>Click to edit Master title style</a:t>
            </a:r>
          </a:p>
        </p:txBody>
      </p:sp>
      <p:sp>
        <p:nvSpPr>
          <p:cNvPr id="232468" name="Rectangle 20"/>
          <p:cNvSpPr>
            <a:spLocks noGrp="1" noChangeArrowheads="1"/>
          </p:cNvSpPr>
          <p:nvPr>
            <p:ph type="subTitle" idx="1"/>
          </p:nvPr>
        </p:nvSpPr>
        <p:spPr>
          <a:xfrm>
            <a:off x="2971800" y="4267200"/>
            <a:ext cx="6019800" cy="1752600"/>
          </a:xfrm>
        </p:spPr>
        <p:txBody>
          <a:bodyPr/>
          <a:lstStyle>
            <a:lvl1pPr marL="0" indent="0">
              <a:buFont typeface="Wingdings" panose="05000000000000000000" pitchFamily="2" charset="2"/>
              <a:buNone/>
              <a:defRPr sz="3400"/>
            </a:lvl1pPr>
          </a:lstStyle>
          <a:p>
            <a:pPr lvl="0"/>
            <a:r>
              <a:rPr lang="en-US" altLang="en-US" noProof="0"/>
              <a:t>Click to edit Master subtitle style</a:t>
            </a:r>
          </a:p>
        </p:txBody>
      </p:sp>
    </p:spTree>
  </p:cSld>
  <p:clrMapOvr>
    <a:masterClrMapping/>
  </p:clrMapOvr>
  <p:transition spd="slow">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3"/>
          <p:cNvSpPr>
            <a:spLocks noGrp="1"/>
          </p:cNvSpPr>
          <p:nvPr>
            <p:ph type="ftr" sz="quarter" idx="10"/>
          </p:nvPr>
        </p:nvSpPr>
        <p:spPr/>
        <p:txBody>
          <a:bodyPr/>
          <a:lstStyle>
            <a:lvl1pPr>
              <a:defRPr/>
            </a:lvl1pPr>
          </a:lstStyle>
          <a:p>
            <a:r>
              <a:rPr lang="en-US" altLang="en-US"/>
              <a:t>MC3020-2023</a:t>
            </a:r>
          </a:p>
        </p:txBody>
      </p:sp>
      <p:sp>
        <p:nvSpPr>
          <p:cNvPr id="5" name="Slide Number Placeholder 4"/>
          <p:cNvSpPr>
            <a:spLocks noGrp="1"/>
          </p:cNvSpPr>
          <p:nvPr>
            <p:ph type="sldNum" sz="quarter" idx="11"/>
          </p:nvPr>
        </p:nvSpPr>
        <p:spPr/>
        <p:txBody>
          <a:bodyPr/>
          <a:lstStyle>
            <a:lvl1pPr>
              <a:defRPr/>
            </a:lvl1pPr>
          </a:lstStyle>
          <a:p>
            <a:fld id="{21CD8B74-D1D2-4ED6-B0E1-127BB5197DDF}" type="slidenum">
              <a:rPr lang="en-US" altLang="en-US"/>
              <a:pPr/>
              <a:t>‹#›</a:t>
            </a:fld>
            <a:endParaRPr lang="en-US" altLang="en-US"/>
          </a:p>
        </p:txBody>
      </p:sp>
      <p:sp>
        <p:nvSpPr>
          <p:cNvPr id="6" name="Date Placeholder 5"/>
          <p:cNvSpPr>
            <a:spLocks noGrp="1"/>
          </p:cNvSpPr>
          <p:nvPr>
            <p:ph type="dt" sz="half" idx="12"/>
          </p:nvPr>
        </p:nvSpPr>
        <p:spPr/>
        <p:txBody>
          <a:bodyPr/>
          <a:lstStyle>
            <a:lvl1pPr>
              <a:defRPr/>
            </a:lvl1pPr>
          </a:lstStyle>
          <a:p>
            <a:fld id="{08F762A3-435F-4BE3-8A5C-FF3B3B613CBE}" type="datetime5">
              <a:rPr lang="en-NZ" altLang="en-US" smtClean="0"/>
              <a:t>16-May-23</a:t>
            </a:fld>
            <a:endParaRPr lang="en-US" altLang="en-US"/>
          </a:p>
        </p:txBody>
      </p:sp>
    </p:spTree>
    <p:extLst>
      <p:ext uri="{BB962C8B-B14F-4D97-AF65-F5344CB8AC3E}">
        <p14:creationId xmlns:p14="http://schemas.microsoft.com/office/powerpoint/2010/main" val="1709018869"/>
      </p:ext>
    </p:extLst>
  </p:cSld>
  <p:clrMapOvr>
    <a:masterClrMapping/>
  </p:clrMapOvr>
  <p:transition spd="slow">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541020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4572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3"/>
          <p:cNvSpPr>
            <a:spLocks noGrp="1"/>
          </p:cNvSpPr>
          <p:nvPr>
            <p:ph type="ftr" sz="quarter" idx="10"/>
          </p:nvPr>
        </p:nvSpPr>
        <p:spPr/>
        <p:txBody>
          <a:bodyPr/>
          <a:lstStyle>
            <a:lvl1pPr>
              <a:defRPr/>
            </a:lvl1pPr>
          </a:lstStyle>
          <a:p>
            <a:r>
              <a:rPr lang="en-US" altLang="en-US"/>
              <a:t>MC3020-2023</a:t>
            </a:r>
          </a:p>
        </p:txBody>
      </p:sp>
      <p:sp>
        <p:nvSpPr>
          <p:cNvPr id="5" name="Slide Number Placeholder 4"/>
          <p:cNvSpPr>
            <a:spLocks noGrp="1"/>
          </p:cNvSpPr>
          <p:nvPr>
            <p:ph type="sldNum" sz="quarter" idx="11"/>
          </p:nvPr>
        </p:nvSpPr>
        <p:spPr/>
        <p:txBody>
          <a:bodyPr/>
          <a:lstStyle>
            <a:lvl1pPr>
              <a:defRPr/>
            </a:lvl1pPr>
          </a:lstStyle>
          <a:p>
            <a:fld id="{6E6ECCEF-F66E-4146-B7BF-26C6DA9BD975}" type="slidenum">
              <a:rPr lang="en-US" altLang="en-US"/>
              <a:pPr/>
              <a:t>‹#›</a:t>
            </a:fld>
            <a:endParaRPr lang="en-US" altLang="en-US"/>
          </a:p>
        </p:txBody>
      </p:sp>
      <p:sp>
        <p:nvSpPr>
          <p:cNvPr id="6" name="Date Placeholder 5"/>
          <p:cNvSpPr>
            <a:spLocks noGrp="1"/>
          </p:cNvSpPr>
          <p:nvPr>
            <p:ph type="dt" sz="half" idx="12"/>
          </p:nvPr>
        </p:nvSpPr>
        <p:spPr/>
        <p:txBody>
          <a:bodyPr/>
          <a:lstStyle>
            <a:lvl1pPr>
              <a:defRPr/>
            </a:lvl1pPr>
          </a:lstStyle>
          <a:p>
            <a:fld id="{7469E7B3-F85F-4990-A56A-44E4F0CD9E52}" type="datetime5">
              <a:rPr lang="en-NZ" altLang="en-US" smtClean="0"/>
              <a:t>16-May-23</a:t>
            </a:fld>
            <a:endParaRPr lang="en-US" altLang="en-US"/>
          </a:p>
        </p:txBody>
      </p:sp>
    </p:spTree>
    <p:extLst>
      <p:ext uri="{BB962C8B-B14F-4D97-AF65-F5344CB8AC3E}">
        <p14:creationId xmlns:p14="http://schemas.microsoft.com/office/powerpoint/2010/main" val="467016999"/>
      </p:ext>
    </p:extLst>
  </p:cSld>
  <p:clrMapOvr>
    <a:masterClrMapping/>
  </p:clrMapOvr>
  <p:transition spd="slow">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en-US"/>
              <a:t>Click to edit Master title style</a:t>
            </a:r>
            <a:endParaRPr lang="en-GB"/>
          </a:p>
        </p:txBody>
      </p:sp>
      <p:sp>
        <p:nvSpPr>
          <p:cNvPr id="3" name="Online Image Placeholder 2"/>
          <p:cNvSpPr>
            <a:spLocks noGrp="1"/>
          </p:cNvSpPr>
          <p:nvPr>
            <p:ph type="clipArt" sz="half" idx="1"/>
          </p:nvPr>
        </p:nvSpPr>
        <p:spPr>
          <a:xfrm>
            <a:off x="457200" y="1981200"/>
            <a:ext cx="4038600" cy="3886200"/>
          </a:xfrm>
        </p:spPr>
        <p:txBody>
          <a:bodyPr/>
          <a:lstStyle/>
          <a:p>
            <a:endParaRPr lang="en-GB"/>
          </a:p>
        </p:txBody>
      </p:sp>
      <p:sp>
        <p:nvSpPr>
          <p:cNvPr id="4" name="Text Placeholder 3"/>
          <p:cNvSpPr>
            <a:spLocks noGrp="1"/>
          </p:cNvSpPr>
          <p:nvPr>
            <p:ph type="body" sz="half" idx="2"/>
          </p:nvPr>
        </p:nvSpPr>
        <p:spPr>
          <a:xfrm>
            <a:off x="4648200" y="1981200"/>
            <a:ext cx="4038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10"/>
          </p:nvPr>
        </p:nvSpPr>
        <p:spPr>
          <a:xfrm>
            <a:off x="3124200" y="6248400"/>
            <a:ext cx="2895600" cy="457200"/>
          </a:xfrm>
        </p:spPr>
        <p:txBody>
          <a:bodyPr/>
          <a:lstStyle>
            <a:lvl1pPr>
              <a:defRPr/>
            </a:lvl1pPr>
          </a:lstStyle>
          <a:p>
            <a:r>
              <a:rPr lang="en-US" altLang="en-US"/>
              <a:t>MC3020-2023</a:t>
            </a:r>
          </a:p>
        </p:txBody>
      </p:sp>
      <p:sp>
        <p:nvSpPr>
          <p:cNvPr id="6" name="Slide Number Placeholder 5"/>
          <p:cNvSpPr>
            <a:spLocks noGrp="1"/>
          </p:cNvSpPr>
          <p:nvPr>
            <p:ph type="sldNum" sz="quarter" idx="11"/>
          </p:nvPr>
        </p:nvSpPr>
        <p:spPr>
          <a:xfrm>
            <a:off x="6553200" y="6248400"/>
            <a:ext cx="2133600" cy="457200"/>
          </a:xfrm>
        </p:spPr>
        <p:txBody>
          <a:bodyPr/>
          <a:lstStyle>
            <a:lvl1pPr>
              <a:defRPr/>
            </a:lvl1pPr>
          </a:lstStyle>
          <a:p>
            <a:fld id="{A93DBDB1-6C40-44CA-9B9E-27F026DD4644}" type="slidenum">
              <a:rPr lang="en-US" altLang="en-US"/>
              <a:pPr/>
              <a:t>‹#›</a:t>
            </a:fld>
            <a:endParaRPr lang="en-US" altLang="en-US"/>
          </a:p>
        </p:txBody>
      </p:sp>
      <p:sp>
        <p:nvSpPr>
          <p:cNvPr id="7" name="Date Placeholder 6"/>
          <p:cNvSpPr>
            <a:spLocks noGrp="1"/>
          </p:cNvSpPr>
          <p:nvPr>
            <p:ph type="dt" sz="half" idx="12"/>
          </p:nvPr>
        </p:nvSpPr>
        <p:spPr>
          <a:xfrm>
            <a:off x="457200" y="6245225"/>
            <a:ext cx="2133600" cy="476250"/>
          </a:xfrm>
        </p:spPr>
        <p:txBody>
          <a:bodyPr/>
          <a:lstStyle>
            <a:lvl1pPr>
              <a:defRPr/>
            </a:lvl1pPr>
          </a:lstStyle>
          <a:p>
            <a:fld id="{9E708212-5856-467E-A37F-CC3BF146ADD2}" type="datetime5">
              <a:rPr lang="en-NZ" altLang="en-US" smtClean="0"/>
              <a:t>16-May-23</a:t>
            </a:fld>
            <a:endParaRPr lang="en-US" altLang="en-US"/>
          </a:p>
        </p:txBody>
      </p:sp>
    </p:spTree>
    <p:extLst>
      <p:ext uri="{BB962C8B-B14F-4D97-AF65-F5344CB8AC3E}">
        <p14:creationId xmlns:p14="http://schemas.microsoft.com/office/powerpoint/2010/main" val="1977970630"/>
      </p:ext>
    </p:extLst>
  </p:cSld>
  <p:clrMapOvr>
    <a:masterClrMapping/>
  </p:clrMapOvr>
  <p:transition spd="slow">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457200" y="1981200"/>
            <a:ext cx="4038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981200"/>
            <a:ext cx="4038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10"/>
          </p:nvPr>
        </p:nvSpPr>
        <p:spPr>
          <a:xfrm>
            <a:off x="3124200" y="6248400"/>
            <a:ext cx="2895600" cy="457200"/>
          </a:xfrm>
        </p:spPr>
        <p:txBody>
          <a:bodyPr/>
          <a:lstStyle>
            <a:lvl1pPr>
              <a:defRPr/>
            </a:lvl1pPr>
          </a:lstStyle>
          <a:p>
            <a:r>
              <a:rPr lang="en-US" altLang="en-US"/>
              <a:t>MC3020-2023</a:t>
            </a:r>
          </a:p>
        </p:txBody>
      </p:sp>
      <p:sp>
        <p:nvSpPr>
          <p:cNvPr id="6" name="Slide Number Placeholder 5"/>
          <p:cNvSpPr>
            <a:spLocks noGrp="1"/>
          </p:cNvSpPr>
          <p:nvPr>
            <p:ph type="sldNum" sz="quarter" idx="11"/>
          </p:nvPr>
        </p:nvSpPr>
        <p:spPr>
          <a:xfrm>
            <a:off x="6553200" y="6248400"/>
            <a:ext cx="2133600" cy="457200"/>
          </a:xfrm>
        </p:spPr>
        <p:txBody>
          <a:bodyPr/>
          <a:lstStyle>
            <a:lvl1pPr>
              <a:defRPr/>
            </a:lvl1pPr>
          </a:lstStyle>
          <a:p>
            <a:fld id="{3B6F3C1D-C391-40BD-9715-8C0A9651F2A2}" type="slidenum">
              <a:rPr lang="en-US" altLang="en-US"/>
              <a:pPr/>
              <a:t>‹#›</a:t>
            </a:fld>
            <a:endParaRPr lang="en-US" altLang="en-US"/>
          </a:p>
        </p:txBody>
      </p:sp>
      <p:sp>
        <p:nvSpPr>
          <p:cNvPr id="7" name="Date Placeholder 6"/>
          <p:cNvSpPr>
            <a:spLocks noGrp="1"/>
          </p:cNvSpPr>
          <p:nvPr>
            <p:ph type="dt" sz="half" idx="12"/>
          </p:nvPr>
        </p:nvSpPr>
        <p:spPr>
          <a:xfrm>
            <a:off x="457200" y="6245225"/>
            <a:ext cx="2133600" cy="476250"/>
          </a:xfrm>
        </p:spPr>
        <p:txBody>
          <a:bodyPr/>
          <a:lstStyle>
            <a:lvl1pPr>
              <a:defRPr/>
            </a:lvl1pPr>
          </a:lstStyle>
          <a:p>
            <a:fld id="{5C803F28-A0C3-47B5-8490-D9D29594F942}" type="datetime5">
              <a:rPr lang="en-NZ" altLang="en-US" smtClean="0"/>
              <a:t>16-May-23</a:t>
            </a:fld>
            <a:endParaRPr lang="en-US" altLang="en-US"/>
          </a:p>
        </p:txBody>
      </p:sp>
    </p:spTree>
    <p:extLst>
      <p:ext uri="{BB962C8B-B14F-4D97-AF65-F5344CB8AC3E}">
        <p14:creationId xmlns:p14="http://schemas.microsoft.com/office/powerpoint/2010/main" val="1809290277"/>
      </p:ext>
    </p:extLst>
  </p:cSld>
  <p:clrMapOvr>
    <a:masterClrMapping/>
  </p:clrMapOvr>
  <p:transition spd="slow">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en-US"/>
              <a:t>Click to edit Master title style</a:t>
            </a:r>
            <a:endParaRPr lang="en-GB"/>
          </a:p>
        </p:txBody>
      </p:sp>
      <p:sp>
        <p:nvSpPr>
          <p:cNvPr id="3" name="Table Placeholder 2"/>
          <p:cNvSpPr>
            <a:spLocks noGrp="1"/>
          </p:cNvSpPr>
          <p:nvPr>
            <p:ph type="tbl" idx="1"/>
          </p:nvPr>
        </p:nvSpPr>
        <p:spPr>
          <a:xfrm>
            <a:off x="457200" y="1981200"/>
            <a:ext cx="8229600" cy="3886200"/>
          </a:xfrm>
        </p:spPr>
        <p:txBody>
          <a:bodyPr/>
          <a:lstStyle/>
          <a:p>
            <a:endParaRPr lang="en-GB"/>
          </a:p>
        </p:txBody>
      </p:sp>
      <p:sp>
        <p:nvSpPr>
          <p:cNvPr id="4" name="Footer Placeholder 3"/>
          <p:cNvSpPr>
            <a:spLocks noGrp="1"/>
          </p:cNvSpPr>
          <p:nvPr>
            <p:ph type="ftr" sz="quarter" idx="10"/>
          </p:nvPr>
        </p:nvSpPr>
        <p:spPr>
          <a:xfrm>
            <a:off x="3124200" y="6248400"/>
            <a:ext cx="2895600" cy="457200"/>
          </a:xfrm>
        </p:spPr>
        <p:txBody>
          <a:bodyPr/>
          <a:lstStyle>
            <a:lvl1pPr>
              <a:defRPr/>
            </a:lvl1pPr>
          </a:lstStyle>
          <a:p>
            <a:r>
              <a:rPr lang="en-US" altLang="en-US"/>
              <a:t>MC3020-2023</a:t>
            </a:r>
          </a:p>
        </p:txBody>
      </p:sp>
      <p:sp>
        <p:nvSpPr>
          <p:cNvPr id="5" name="Slide Number Placeholder 4"/>
          <p:cNvSpPr>
            <a:spLocks noGrp="1"/>
          </p:cNvSpPr>
          <p:nvPr>
            <p:ph type="sldNum" sz="quarter" idx="11"/>
          </p:nvPr>
        </p:nvSpPr>
        <p:spPr>
          <a:xfrm>
            <a:off x="6553200" y="6248400"/>
            <a:ext cx="2133600" cy="457200"/>
          </a:xfrm>
        </p:spPr>
        <p:txBody>
          <a:bodyPr/>
          <a:lstStyle>
            <a:lvl1pPr>
              <a:defRPr/>
            </a:lvl1pPr>
          </a:lstStyle>
          <a:p>
            <a:fld id="{209E575E-3AFF-4E04-ADC3-8A015938AF5D}" type="slidenum">
              <a:rPr lang="en-US" altLang="en-US"/>
              <a:pPr/>
              <a:t>‹#›</a:t>
            </a:fld>
            <a:endParaRPr lang="en-US" altLang="en-US"/>
          </a:p>
        </p:txBody>
      </p:sp>
      <p:sp>
        <p:nvSpPr>
          <p:cNvPr id="6" name="Date Placeholder 5"/>
          <p:cNvSpPr>
            <a:spLocks noGrp="1"/>
          </p:cNvSpPr>
          <p:nvPr>
            <p:ph type="dt" sz="half" idx="12"/>
          </p:nvPr>
        </p:nvSpPr>
        <p:spPr>
          <a:xfrm>
            <a:off x="457200" y="6245225"/>
            <a:ext cx="2133600" cy="476250"/>
          </a:xfrm>
        </p:spPr>
        <p:txBody>
          <a:bodyPr/>
          <a:lstStyle>
            <a:lvl1pPr>
              <a:defRPr/>
            </a:lvl1pPr>
          </a:lstStyle>
          <a:p>
            <a:fld id="{D97049C8-9B83-458E-AD34-A807A0BFF940}" type="datetime5">
              <a:rPr lang="en-NZ" altLang="en-US" smtClean="0"/>
              <a:t>16-May-23</a:t>
            </a:fld>
            <a:endParaRPr lang="en-US" altLang="en-US"/>
          </a:p>
        </p:txBody>
      </p:sp>
    </p:spTree>
    <p:extLst>
      <p:ext uri="{BB962C8B-B14F-4D97-AF65-F5344CB8AC3E}">
        <p14:creationId xmlns:p14="http://schemas.microsoft.com/office/powerpoint/2010/main" val="1890181093"/>
      </p:ext>
    </p:extLst>
  </p:cSld>
  <p:clrMapOvr>
    <a:masterClrMapping/>
  </p:clrMapOvr>
  <p:transition spd="slow">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en-US"/>
              <a:t>Click to edit Master title style</a:t>
            </a:r>
            <a:endParaRPr lang="en-GB"/>
          </a:p>
        </p:txBody>
      </p:sp>
      <p:sp>
        <p:nvSpPr>
          <p:cNvPr id="3" name="Content Placeholder 2"/>
          <p:cNvSpPr>
            <a:spLocks noGrp="1"/>
          </p:cNvSpPr>
          <p:nvPr>
            <p:ph sz="half" idx="1"/>
          </p:nvPr>
        </p:nvSpPr>
        <p:spPr>
          <a:xfrm>
            <a:off x="457200" y="1981200"/>
            <a:ext cx="4038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4648200" y="1981200"/>
            <a:ext cx="4038600" cy="1866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4648200" y="4000500"/>
            <a:ext cx="4038600" cy="1866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10"/>
          </p:nvPr>
        </p:nvSpPr>
        <p:spPr>
          <a:xfrm>
            <a:off x="3124200" y="6248400"/>
            <a:ext cx="2895600" cy="457200"/>
          </a:xfrm>
        </p:spPr>
        <p:txBody>
          <a:bodyPr/>
          <a:lstStyle>
            <a:lvl1pPr>
              <a:defRPr/>
            </a:lvl1pPr>
          </a:lstStyle>
          <a:p>
            <a:r>
              <a:rPr lang="en-US" altLang="en-US"/>
              <a:t>MC3020-2023</a:t>
            </a:r>
          </a:p>
        </p:txBody>
      </p:sp>
      <p:sp>
        <p:nvSpPr>
          <p:cNvPr id="7" name="Slide Number Placeholder 6"/>
          <p:cNvSpPr>
            <a:spLocks noGrp="1"/>
          </p:cNvSpPr>
          <p:nvPr>
            <p:ph type="sldNum" sz="quarter" idx="11"/>
          </p:nvPr>
        </p:nvSpPr>
        <p:spPr>
          <a:xfrm>
            <a:off x="6553200" y="6248400"/>
            <a:ext cx="2133600" cy="457200"/>
          </a:xfrm>
        </p:spPr>
        <p:txBody>
          <a:bodyPr/>
          <a:lstStyle>
            <a:lvl1pPr>
              <a:defRPr/>
            </a:lvl1pPr>
          </a:lstStyle>
          <a:p>
            <a:fld id="{1A8FC9FB-8EF6-4BAB-A921-4F63933D8E5E}" type="slidenum">
              <a:rPr lang="en-US" altLang="en-US"/>
              <a:pPr/>
              <a:t>‹#›</a:t>
            </a:fld>
            <a:endParaRPr lang="en-US" altLang="en-US"/>
          </a:p>
        </p:txBody>
      </p:sp>
      <p:sp>
        <p:nvSpPr>
          <p:cNvPr id="8" name="Date Placeholder 7"/>
          <p:cNvSpPr>
            <a:spLocks noGrp="1"/>
          </p:cNvSpPr>
          <p:nvPr>
            <p:ph type="dt" sz="half" idx="12"/>
          </p:nvPr>
        </p:nvSpPr>
        <p:spPr>
          <a:xfrm>
            <a:off x="457200" y="6245225"/>
            <a:ext cx="2133600" cy="476250"/>
          </a:xfrm>
        </p:spPr>
        <p:txBody>
          <a:bodyPr/>
          <a:lstStyle>
            <a:lvl1pPr>
              <a:defRPr/>
            </a:lvl1pPr>
          </a:lstStyle>
          <a:p>
            <a:fld id="{D769DFC9-392E-4304-9E0E-4BDCF4F82BCF}" type="datetime5">
              <a:rPr lang="en-NZ" altLang="en-US" smtClean="0"/>
              <a:t>16-May-23</a:t>
            </a:fld>
            <a:endParaRPr lang="en-US" altLang="en-US"/>
          </a:p>
        </p:txBody>
      </p:sp>
    </p:spTree>
    <p:extLst>
      <p:ext uri="{BB962C8B-B14F-4D97-AF65-F5344CB8AC3E}">
        <p14:creationId xmlns:p14="http://schemas.microsoft.com/office/powerpoint/2010/main" val="169635651"/>
      </p:ext>
    </p:extLst>
  </p:cSld>
  <p:clrMapOvr>
    <a:masterClrMapping/>
  </p:clrMapOvr>
  <p:transition spd="slow">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457200"/>
            <a:ext cx="8229600" cy="541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Footer Placeholder 2"/>
          <p:cNvSpPr>
            <a:spLocks noGrp="1"/>
          </p:cNvSpPr>
          <p:nvPr>
            <p:ph type="ftr" sz="quarter" idx="10"/>
          </p:nvPr>
        </p:nvSpPr>
        <p:spPr>
          <a:xfrm>
            <a:off x="3124200" y="6248400"/>
            <a:ext cx="2895600" cy="457200"/>
          </a:xfrm>
        </p:spPr>
        <p:txBody>
          <a:bodyPr/>
          <a:lstStyle>
            <a:lvl1pPr>
              <a:defRPr/>
            </a:lvl1pPr>
          </a:lstStyle>
          <a:p>
            <a:r>
              <a:rPr lang="en-US" altLang="en-US"/>
              <a:t>MC3020-2023</a:t>
            </a:r>
          </a:p>
        </p:txBody>
      </p:sp>
      <p:sp>
        <p:nvSpPr>
          <p:cNvPr id="4" name="Slide Number Placeholder 3"/>
          <p:cNvSpPr>
            <a:spLocks noGrp="1"/>
          </p:cNvSpPr>
          <p:nvPr>
            <p:ph type="sldNum" sz="quarter" idx="11"/>
          </p:nvPr>
        </p:nvSpPr>
        <p:spPr>
          <a:xfrm>
            <a:off x="6553200" y="6248400"/>
            <a:ext cx="2133600" cy="457200"/>
          </a:xfrm>
        </p:spPr>
        <p:txBody>
          <a:bodyPr/>
          <a:lstStyle>
            <a:lvl1pPr>
              <a:defRPr/>
            </a:lvl1pPr>
          </a:lstStyle>
          <a:p>
            <a:fld id="{26BFB1DE-FEA4-49BC-A980-ABA47CDDE98F}" type="slidenum">
              <a:rPr lang="en-US" altLang="en-US"/>
              <a:pPr/>
              <a:t>‹#›</a:t>
            </a:fld>
            <a:endParaRPr lang="en-US" altLang="en-US"/>
          </a:p>
        </p:txBody>
      </p:sp>
      <p:sp>
        <p:nvSpPr>
          <p:cNvPr id="5" name="Date Placeholder 4"/>
          <p:cNvSpPr>
            <a:spLocks noGrp="1"/>
          </p:cNvSpPr>
          <p:nvPr>
            <p:ph type="dt" sz="half" idx="12"/>
          </p:nvPr>
        </p:nvSpPr>
        <p:spPr>
          <a:xfrm>
            <a:off x="457200" y="6245225"/>
            <a:ext cx="2133600" cy="476250"/>
          </a:xfrm>
        </p:spPr>
        <p:txBody>
          <a:bodyPr/>
          <a:lstStyle>
            <a:lvl1pPr>
              <a:defRPr/>
            </a:lvl1pPr>
          </a:lstStyle>
          <a:p>
            <a:fld id="{7FF45966-48A5-41F1-8830-435F3C3A4D8B}" type="datetime5">
              <a:rPr lang="en-NZ" altLang="en-US" smtClean="0"/>
              <a:t>16-May-23</a:t>
            </a:fld>
            <a:endParaRPr lang="en-US" altLang="en-US"/>
          </a:p>
        </p:txBody>
      </p:sp>
    </p:spTree>
    <p:extLst>
      <p:ext uri="{BB962C8B-B14F-4D97-AF65-F5344CB8AC3E}">
        <p14:creationId xmlns:p14="http://schemas.microsoft.com/office/powerpoint/2010/main" val="3934457488"/>
      </p:ext>
    </p:extLst>
  </p:cSld>
  <p:clrMapOvr>
    <a:masterClrMapping/>
  </p:clrMapOvr>
  <p:transition spd="slow">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95288" y="188913"/>
            <a:ext cx="6400800" cy="1447800"/>
          </a:xfrm>
        </p:spPr>
        <p:txBody>
          <a:bodyPr/>
          <a:lstStyle/>
          <a:p>
            <a:r>
              <a:rPr lang="en-US"/>
              <a:t>Click to edit Master title style</a:t>
            </a:r>
            <a:endParaRPr lang="en-NZ"/>
          </a:p>
        </p:txBody>
      </p:sp>
      <p:sp>
        <p:nvSpPr>
          <p:cNvPr id="3" name="Text Placeholder 2"/>
          <p:cNvSpPr>
            <a:spLocks noGrp="1"/>
          </p:cNvSpPr>
          <p:nvPr>
            <p:ph type="body" sz="half" idx="1"/>
          </p:nvPr>
        </p:nvSpPr>
        <p:spPr>
          <a:xfrm>
            <a:off x="539750" y="1981200"/>
            <a:ext cx="3775075"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p:cNvSpPr>
            <a:spLocks noGrp="1"/>
          </p:cNvSpPr>
          <p:nvPr>
            <p:ph sz="quarter" idx="2"/>
          </p:nvPr>
        </p:nvSpPr>
        <p:spPr>
          <a:xfrm>
            <a:off x="4467225" y="1981200"/>
            <a:ext cx="3776663" cy="1943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Content Placeholder 4"/>
          <p:cNvSpPr>
            <a:spLocks noGrp="1"/>
          </p:cNvSpPr>
          <p:nvPr>
            <p:ph sz="quarter" idx="3"/>
          </p:nvPr>
        </p:nvSpPr>
        <p:spPr>
          <a:xfrm>
            <a:off x="4467225" y="4076700"/>
            <a:ext cx="3776663" cy="1943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Tree>
    <p:extLst>
      <p:ext uri="{BB962C8B-B14F-4D97-AF65-F5344CB8AC3E}">
        <p14:creationId xmlns:p14="http://schemas.microsoft.com/office/powerpoint/2010/main" val="3991863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3"/>
          <p:cNvSpPr>
            <a:spLocks noGrp="1"/>
          </p:cNvSpPr>
          <p:nvPr>
            <p:ph type="ftr" sz="quarter" idx="10"/>
          </p:nvPr>
        </p:nvSpPr>
        <p:spPr/>
        <p:txBody>
          <a:bodyPr/>
          <a:lstStyle>
            <a:lvl1pPr>
              <a:defRPr/>
            </a:lvl1pPr>
          </a:lstStyle>
          <a:p>
            <a:r>
              <a:rPr lang="en-US" altLang="en-US"/>
              <a:t>MC3020-2023</a:t>
            </a:r>
          </a:p>
        </p:txBody>
      </p:sp>
      <p:sp>
        <p:nvSpPr>
          <p:cNvPr id="5" name="Slide Number Placeholder 4"/>
          <p:cNvSpPr>
            <a:spLocks noGrp="1"/>
          </p:cNvSpPr>
          <p:nvPr>
            <p:ph type="sldNum" sz="quarter" idx="11"/>
          </p:nvPr>
        </p:nvSpPr>
        <p:spPr/>
        <p:txBody>
          <a:bodyPr/>
          <a:lstStyle>
            <a:lvl1pPr>
              <a:defRPr/>
            </a:lvl1pPr>
          </a:lstStyle>
          <a:p>
            <a:fld id="{E6D38F6D-B68C-43EA-8D93-D9BC679B8240}" type="slidenum">
              <a:rPr lang="en-US" altLang="en-US"/>
              <a:pPr/>
              <a:t>‹#›</a:t>
            </a:fld>
            <a:endParaRPr lang="en-US" altLang="en-US"/>
          </a:p>
        </p:txBody>
      </p:sp>
      <p:sp>
        <p:nvSpPr>
          <p:cNvPr id="6" name="Date Placeholder 5"/>
          <p:cNvSpPr>
            <a:spLocks noGrp="1"/>
          </p:cNvSpPr>
          <p:nvPr>
            <p:ph type="dt" sz="half" idx="12"/>
          </p:nvPr>
        </p:nvSpPr>
        <p:spPr/>
        <p:txBody>
          <a:bodyPr/>
          <a:lstStyle>
            <a:lvl1pPr>
              <a:defRPr/>
            </a:lvl1pPr>
          </a:lstStyle>
          <a:p>
            <a:fld id="{0C5E99AF-60ED-4204-AFF8-4C78C162DA2B}" type="datetime5">
              <a:rPr lang="en-NZ" altLang="en-US" smtClean="0"/>
              <a:t>16-May-23</a:t>
            </a:fld>
            <a:endParaRPr lang="en-US" altLang="en-US"/>
          </a:p>
        </p:txBody>
      </p:sp>
    </p:spTree>
    <p:extLst>
      <p:ext uri="{BB962C8B-B14F-4D97-AF65-F5344CB8AC3E}">
        <p14:creationId xmlns:p14="http://schemas.microsoft.com/office/powerpoint/2010/main" val="2924412506"/>
      </p:ext>
    </p:extLst>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en-US" altLang="en-US"/>
              <a:t>MC3020-2023</a:t>
            </a:r>
          </a:p>
        </p:txBody>
      </p:sp>
      <p:sp>
        <p:nvSpPr>
          <p:cNvPr id="5" name="Slide Number Placeholder 4"/>
          <p:cNvSpPr>
            <a:spLocks noGrp="1"/>
          </p:cNvSpPr>
          <p:nvPr>
            <p:ph type="sldNum" sz="quarter" idx="11"/>
          </p:nvPr>
        </p:nvSpPr>
        <p:spPr/>
        <p:txBody>
          <a:bodyPr/>
          <a:lstStyle>
            <a:lvl1pPr>
              <a:defRPr/>
            </a:lvl1pPr>
          </a:lstStyle>
          <a:p>
            <a:fld id="{9FCF567E-7C9D-45A9-A878-AF2E3ECC93BE}" type="slidenum">
              <a:rPr lang="en-US" altLang="en-US"/>
              <a:pPr/>
              <a:t>‹#›</a:t>
            </a:fld>
            <a:endParaRPr lang="en-US" altLang="en-US"/>
          </a:p>
        </p:txBody>
      </p:sp>
      <p:sp>
        <p:nvSpPr>
          <p:cNvPr id="6" name="Date Placeholder 5"/>
          <p:cNvSpPr>
            <a:spLocks noGrp="1"/>
          </p:cNvSpPr>
          <p:nvPr>
            <p:ph type="dt" sz="half" idx="12"/>
          </p:nvPr>
        </p:nvSpPr>
        <p:spPr/>
        <p:txBody>
          <a:bodyPr/>
          <a:lstStyle>
            <a:lvl1pPr>
              <a:defRPr/>
            </a:lvl1pPr>
          </a:lstStyle>
          <a:p>
            <a:fld id="{7D27BF51-BB9F-45CC-A4DA-42D8AB16D97C}" type="datetime5">
              <a:rPr lang="en-NZ" altLang="en-US" smtClean="0"/>
              <a:t>16-May-23</a:t>
            </a:fld>
            <a:endParaRPr lang="en-US" altLang="en-US"/>
          </a:p>
        </p:txBody>
      </p:sp>
    </p:spTree>
    <p:extLst>
      <p:ext uri="{BB962C8B-B14F-4D97-AF65-F5344CB8AC3E}">
        <p14:creationId xmlns:p14="http://schemas.microsoft.com/office/powerpoint/2010/main" val="2927052548"/>
      </p:ext>
    </p:extLst>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981200"/>
            <a:ext cx="4038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981200"/>
            <a:ext cx="4038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10"/>
          </p:nvPr>
        </p:nvSpPr>
        <p:spPr/>
        <p:txBody>
          <a:bodyPr/>
          <a:lstStyle>
            <a:lvl1pPr>
              <a:defRPr/>
            </a:lvl1pPr>
          </a:lstStyle>
          <a:p>
            <a:r>
              <a:rPr lang="en-US" altLang="en-US"/>
              <a:t>MC3020-2023</a:t>
            </a:r>
          </a:p>
        </p:txBody>
      </p:sp>
      <p:sp>
        <p:nvSpPr>
          <p:cNvPr id="6" name="Slide Number Placeholder 5"/>
          <p:cNvSpPr>
            <a:spLocks noGrp="1"/>
          </p:cNvSpPr>
          <p:nvPr>
            <p:ph type="sldNum" sz="quarter" idx="11"/>
          </p:nvPr>
        </p:nvSpPr>
        <p:spPr/>
        <p:txBody>
          <a:bodyPr/>
          <a:lstStyle>
            <a:lvl1pPr>
              <a:defRPr/>
            </a:lvl1pPr>
          </a:lstStyle>
          <a:p>
            <a:fld id="{2317439B-B8D4-4068-A482-9BF416BA0952}" type="slidenum">
              <a:rPr lang="en-US" altLang="en-US"/>
              <a:pPr/>
              <a:t>‹#›</a:t>
            </a:fld>
            <a:endParaRPr lang="en-US" altLang="en-US"/>
          </a:p>
        </p:txBody>
      </p:sp>
      <p:sp>
        <p:nvSpPr>
          <p:cNvPr id="7" name="Date Placeholder 6"/>
          <p:cNvSpPr>
            <a:spLocks noGrp="1"/>
          </p:cNvSpPr>
          <p:nvPr>
            <p:ph type="dt" sz="half" idx="12"/>
          </p:nvPr>
        </p:nvSpPr>
        <p:spPr/>
        <p:txBody>
          <a:bodyPr/>
          <a:lstStyle>
            <a:lvl1pPr>
              <a:defRPr/>
            </a:lvl1pPr>
          </a:lstStyle>
          <a:p>
            <a:fld id="{948F23A3-E974-4A82-8AAC-D0D6754F2ED1}" type="datetime5">
              <a:rPr lang="en-NZ" altLang="en-US" smtClean="0"/>
              <a:t>16-May-23</a:t>
            </a:fld>
            <a:endParaRPr lang="en-US" altLang="en-US"/>
          </a:p>
        </p:txBody>
      </p:sp>
    </p:spTree>
    <p:extLst>
      <p:ext uri="{BB962C8B-B14F-4D97-AF65-F5344CB8AC3E}">
        <p14:creationId xmlns:p14="http://schemas.microsoft.com/office/powerpoint/2010/main" val="3702373958"/>
      </p:ext>
    </p:extLst>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Footer Placeholder 6"/>
          <p:cNvSpPr>
            <a:spLocks noGrp="1"/>
          </p:cNvSpPr>
          <p:nvPr>
            <p:ph type="ftr" sz="quarter" idx="10"/>
          </p:nvPr>
        </p:nvSpPr>
        <p:spPr/>
        <p:txBody>
          <a:bodyPr/>
          <a:lstStyle>
            <a:lvl1pPr>
              <a:defRPr/>
            </a:lvl1pPr>
          </a:lstStyle>
          <a:p>
            <a:r>
              <a:rPr lang="en-US" altLang="en-US"/>
              <a:t>MC3020-2023</a:t>
            </a:r>
          </a:p>
        </p:txBody>
      </p:sp>
      <p:sp>
        <p:nvSpPr>
          <p:cNvPr id="8" name="Slide Number Placeholder 7"/>
          <p:cNvSpPr>
            <a:spLocks noGrp="1"/>
          </p:cNvSpPr>
          <p:nvPr>
            <p:ph type="sldNum" sz="quarter" idx="11"/>
          </p:nvPr>
        </p:nvSpPr>
        <p:spPr/>
        <p:txBody>
          <a:bodyPr/>
          <a:lstStyle>
            <a:lvl1pPr>
              <a:defRPr/>
            </a:lvl1pPr>
          </a:lstStyle>
          <a:p>
            <a:fld id="{7DBF4C09-66B6-4F7B-8E88-17DC2B889C1C}" type="slidenum">
              <a:rPr lang="en-US" altLang="en-US"/>
              <a:pPr/>
              <a:t>‹#›</a:t>
            </a:fld>
            <a:endParaRPr lang="en-US" altLang="en-US"/>
          </a:p>
        </p:txBody>
      </p:sp>
      <p:sp>
        <p:nvSpPr>
          <p:cNvPr id="9" name="Date Placeholder 8"/>
          <p:cNvSpPr>
            <a:spLocks noGrp="1"/>
          </p:cNvSpPr>
          <p:nvPr>
            <p:ph type="dt" sz="half" idx="12"/>
          </p:nvPr>
        </p:nvSpPr>
        <p:spPr/>
        <p:txBody>
          <a:bodyPr/>
          <a:lstStyle>
            <a:lvl1pPr>
              <a:defRPr/>
            </a:lvl1pPr>
          </a:lstStyle>
          <a:p>
            <a:fld id="{DBCE2164-D563-4115-A21C-699A0F900841}" type="datetime5">
              <a:rPr lang="en-NZ" altLang="en-US" smtClean="0"/>
              <a:t>16-May-23</a:t>
            </a:fld>
            <a:endParaRPr lang="en-US" altLang="en-US"/>
          </a:p>
        </p:txBody>
      </p:sp>
    </p:spTree>
    <p:extLst>
      <p:ext uri="{BB962C8B-B14F-4D97-AF65-F5344CB8AC3E}">
        <p14:creationId xmlns:p14="http://schemas.microsoft.com/office/powerpoint/2010/main" val="4173185217"/>
      </p:ext>
    </p:extLst>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Footer Placeholder 2"/>
          <p:cNvSpPr>
            <a:spLocks noGrp="1"/>
          </p:cNvSpPr>
          <p:nvPr>
            <p:ph type="ftr" sz="quarter" idx="10"/>
          </p:nvPr>
        </p:nvSpPr>
        <p:spPr/>
        <p:txBody>
          <a:bodyPr/>
          <a:lstStyle>
            <a:lvl1pPr>
              <a:defRPr/>
            </a:lvl1pPr>
          </a:lstStyle>
          <a:p>
            <a:r>
              <a:rPr lang="en-US" altLang="en-US"/>
              <a:t>MC3020-2023</a:t>
            </a:r>
          </a:p>
        </p:txBody>
      </p:sp>
      <p:sp>
        <p:nvSpPr>
          <p:cNvPr id="4" name="Slide Number Placeholder 3"/>
          <p:cNvSpPr>
            <a:spLocks noGrp="1"/>
          </p:cNvSpPr>
          <p:nvPr>
            <p:ph type="sldNum" sz="quarter" idx="11"/>
          </p:nvPr>
        </p:nvSpPr>
        <p:spPr/>
        <p:txBody>
          <a:bodyPr/>
          <a:lstStyle>
            <a:lvl1pPr>
              <a:defRPr/>
            </a:lvl1pPr>
          </a:lstStyle>
          <a:p>
            <a:fld id="{49253CF5-FA32-4769-9BA5-33B0DAF44C45}" type="slidenum">
              <a:rPr lang="en-US" altLang="en-US"/>
              <a:pPr/>
              <a:t>‹#›</a:t>
            </a:fld>
            <a:endParaRPr lang="en-US" altLang="en-US"/>
          </a:p>
        </p:txBody>
      </p:sp>
      <p:sp>
        <p:nvSpPr>
          <p:cNvPr id="5" name="Date Placeholder 4"/>
          <p:cNvSpPr>
            <a:spLocks noGrp="1"/>
          </p:cNvSpPr>
          <p:nvPr>
            <p:ph type="dt" sz="half" idx="12"/>
          </p:nvPr>
        </p:nvSpPr>
        <p:spPr/>
        <p:txBody>
          <a:bodyPr/>
          <a:lstStyle>
            <a:lvl1pPr>
              <a:defRPr/>
            </a:lvl1pPr>
          </a:lstStyle>
          <a:p>
            <a:fld id="{06437A1E-F255-4728-BEC2-DFE1A724AD87}" type="datetime5">
              <a:rPr lang="en-NZ" altLang="en-US" smtClean="0"/>
              <a:t>16-May-23</a:t>
            </a:fld>
            <a:endParaRPr lang="en-US" altLang="en-US"/>
          </a:p>
        </p:txBody>
      </p:sp>
    </p:spTree>
    <p:extLst>
      <p:ext uri="{BB962C8B-B14F-4D97-AF65-F5344CB8AC3E}">
        <p14:creationId xmlns:p14="http://schemas.microsoft.com/office/powerpoint/2010/main" val="1219797539"/>
      </p:ext>
    </p:extLst>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en-US" altLang="en-US"/>
              <a:t>MC3020-2023</a:t>
            </a:r>
          </a:p>
        </p:txBody>
      </p:sp>
      <p:sp>
        <p:nvSpPr>
          <p:cNvPr id="3" name="Slide Number Placeholder 2"/>
          <p:cNvSpPr>
            <a:spLocks noGrp="1"/>
          </p:cNvSpPr>
          <p:nvPr>
            <p:ph type="sldNum" sz="quarter" idx="11"/>
          </p:nvPr>
        </p:nvSpPr>
        <p:spPr/>
        <p:txBody>
          <a:bodyPr/>
          <a:lstStyle>
            <a:lvl1pPr>
              <a:defRPr/>
            </a:lvl1pPr>
          </a:lstStyle>
          <a:p>
            <a:fld id="{CB44941B-03A8-4F22-A2AE-E5D7485F0B41}" type="slidenum">
              <a:rPr lang="en-US" altLang="en-US"/>
              <a:pPr/>
              <a:t>‹#›</a:t>
            </a:fld>
            <a:endParaRPr lang="en-US" altLang="en-US"/>
          </a:p>
        </p:txBody>
      </p:sp>
      <p:sp>
        <p:nvSpPr>
          <p:cNvPr id="4" name="Date Placeholder 3"/>
          <p:cNvSpPr>
            <a:spLocks noGrp="1"/>
          </p:cNvSpPr>
          <p:nvPr>
            <p:ph type="dt" sz="half" idx="12"/>
          </p:nvPr>
        </p:nvSpPr>
        <p:spPr/>
        <p:txBody>
          <a:bodyPr/>
          <a:lstStyle>
            <a:lvl1pPr>
              <a:defRPr/>
            </a:lvl1pPr>
          </a:lstStyle>
          <a:p>
            <a:fld id="{0F214F56-C334-47F0-B52B-A48068A1DD88}" type="datetime5">
              <a:rPr lang="en-NZ" altLang="en-US" smtClean="0"/>
              <a:t>16-May-23</a:t>
            </a:fld>
            <a:endParaRPr lang="en-US" altLang="en-US"/>
          </a:p>
        </p:txBody>
      </p:sp>
    </p:spTree>
    <p:extLst>
      <p:ext uri="{BB962C8B-B14F-4D97-AF65-F5344CB8AC3E}">
        <p14:creationId xmlns:p14="http://schemas.microsoft.com/office/powerpoint/2010/main" val="3112601486"/>
      </p:ext>
    </p:extLst>
  </p:cSld>
  <p:clrMapOvr>
    <a:masterClrMapping/>
  </p:clrMapOvr>
  <p:transition spd="slow">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en-US" altLang="en-US"/>
              <a:t>MC3020-2023</a:t>
            </a:r>
          </a:p>
        </p:txBody>
      </p:sp>
      <p:sp>
        <p:nvSpPr>
          <p:cNvPr id="6" name="Slide Number Placeholder 5"/>
          <p:cNvSpPr>
            <a:spLocks noGrp="1"/>
          </p:cNvSpPr>
          <p:nvPr>
            <p:ph type="sldNum" sz="quarter" idx="11"/>
          </p:nvPr>
        </p:nvSpPr>
        <p:spPr/>
        <p:txBody>
          <a:bodyPr/>
          <a:lstStyle>
            <a:lvl1pPr>
              <a:defRPr/>
            </a:lvl1pPr>
          </a:lstStyle>
          <a:p>
            <a:fld id="{59DF5458-2C5C-48D6-9F80-5370C93EA722}" type="slidenum">
              <a:rPr lang="en-US" altLang="en-US"/>
              <a:pPr/>
              <a:t>‹#›</a:t>
            </a:fld>
            <a:endParaRPr lang="en-US" altLang="en-US"/>
          </a:p>
        </p:txBody>
      </p:sp>
      <p:sp>
        <p:nvSpPr>
          <p:cNvPr id="7" name="Date Placeholder 6"/>
          <p:cNvSpPr>
            <a:spLocks noGrp="1"/>
          </p:cNvSpPr>
          <p:nvPr>
            <p:ph type="dt" sz="half" idx="12"/>
          </p:nvPr>
        </p:nvSpPr>
        <p:spPr/>
        <p:txBody>
          <a:bodyPr/>
          <a:lstStyle>
            <a:lvl1pPr>
              <a:defRPr/>
            </a:lvl1pPr>
          </a:lstStyle>
          <a:p>
            <a:fld id="{9DFEDBBE-FDF7-414D-9B0F-C20A4719E6C6}" type="datetime5">
              <a:rPr lang="en-NZ" altLang="en-US" smtClean="0"/>
              <a:t>16-May-23</a:t>
            </a:fld>
            <a:endParaRPr lang="en-US" altLang="en-US"/>
          </a:p>
        </p:txBody>
      </p:sp>
    </p:spTree>
    <p:extLst>
      <p:ext uri="{BB962C8B-B14F-4D97-AF65-F5344CB8AC3E}">
        <p14:creationId xmlns:p14="http://schemas.microsoft.com/office/powerpoint/2010/main" val="2581060484"/>
      </p:ext>
    </p:extLst>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en-US" altLang="en-US"/>
              <a:t>MC3020-2023</a:t>
            </a:r>
          </a:p>
        </p:txBody>
      </p:sp>
      <p:sp>
        <p:nvSpPr>
          <p:cNvPr id="6" name="Slide Number Placeholder 5"/>
          <p:cNvSpPr>
            <a:spLocks noGrp="1"/>
          </p:cNvSpPr>
          <p:nvPr>
            <p:ph type="sldNum" sz="quarter" idx="11"/>
          </p:nvPr>
        </p:nvSpPr>
        <p:spPr/>
        <p:txBody>
          <a:bodyPr/>
          <a:lstStyle>
            <a:lvl1pPr>
              <a:defRPr/>
            </a:lvl1pPr>
          </a:lstStyle>
          <a:p>
            <a:fld id="{428D28FC-CAE9-4A71-A2DF-7C64EB12ED88}" type="slidenum">
              <a:rPr lang="en-US" altLang="en-US"/>
              <a:pPr/>
              <a:t>‹#›</a:t>
            </a:fld>
            <a:endParaRPr lang="en-US" altLang="en-US"/>
          </a:p>
        </p:txBody>
      </p:sp>
      <p:sp>
        <p:nvSpPr>
          <p:cNvPr id="7" name="Date Placeholder 6"/>
          <p:cNvSpPr>
            <a:spLocks noGrp="1"/>
          </p:cNvSpPr>
          <p:nvPr>
            <p:ph type="dt" sz="half" idx="12"/>
          </p:nvPr>
        </p:nvSpPr>
        <p:spPr/>
        <p:txBody>
          <a:bodyPr/>
          <a:lstStyle>
            <a:lvl1pPr>
              <a:defRPr/>
            </a:lvl1pPr>
          </a:lstStyle>
          <a:p>
            <a:fld id="{4CCBDD09-E53A-4384-B223-457F43AB2B1A}" type="datetime5">
              <a:rPr lang="en-NZ" altLang="en-US" smtClean="0"/>
              <a:t>16-May-23</a:t>
            </a:fld>
            <a:endParaRPr lang="en-US" altLang="en-US"/>
          </a:p>
        </p:txBody>
      </p:sp>
    </p:spTree>
    <p:extLst>
      <p:ext uri="{BB962C8B-B14F-4D97-AF65-F5344CB8AC3E}">
        <p14:creationId xmlns:p14="http://schemas.microsoft.com/office/powerpoint/2010/main" val="990104695"/>
      </p:ext>
    </p:extLst>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1426" name="Rectangle 2"/>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vl1pPr>
          </a:lstStyle>
          <a:p>
            <a:r>
              <a:rPr lang="en-US" altLang="en-US"/>
              <a:t>MC3020-2023</a:t>
            </a:r>
          </a:p>
        </p:txBody>
      </p:sp>
      <p:sp>
        <p:nvSpPr>
          <p:cNvPr id="231427" name="Rectangle 3"/>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Black" panose="020B0A04020102020204" pitchFamily="34" charset="0"/>
              </a:defRPr>
            </a:lvl1pPr>
          </a:lstStyle>
          <a:p>
            <a:fld id="{7682C116-D56F-4BD6-91DD-BD1559D62434}" type="slidenum">
              <a:rPr lang="en-US" altLang="en-US"/>
              <a:pPr/>
              <a:t>‹#›</a:t>
            </a:fld>
            <a:endParaRPr lang="en-US" altLang="en-US"/>
          </a:p>
        </p:txBody>
      </p:sp>
      <p:grpSp>
        <p:nvGrpSpPr>
          <p:cNvPr id="231428" name="Group 4"/>
          <p:cNvGrpSpPr>
            <a:grpSpLocks/>
          </p:cNvGrpSpPr>
          <p:nvPr/>
        </p:nvGrpSpPr>
        <p:grpSpPr bwMode="auto">
          <a:xfrm>
            <a:off x="0" y="0"/>
            <a:ext cx="9144000" cy="546100"/>
            <a:chOff x="0" y="0"/>
            <a:chExt cx="5760" cy="344"/>
          </a:xfrm>
        </p:grpSpPr>
        <p:sp>
          <p:nvSpPr>
            <p:cNvPr id="231429"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altLang="en-US" sz="2400">
                <a:latin typeface="Times New Roman" panose="02020603050405020304" pitchFamily="18" charset="0"/>
              </a:endParaRPr>
            </a:p>
          </p:txBody>
        </p:sp>
        <p:sp>
          <p:nvSpPr>
            <p:cNvPr id="231430"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1431" name="Rectangle 7"/>
            <p:cNvSpPr>
              <a:spLocks noChangeArrowheads="1"/>
            </p:cNvSpPr>
            <p:nvPr/>
          </p:nvSpPr>
          <p:spPr bwMode="auto">
            <a:xfrm>
              <a:off x="258" y="85"/>
              <a:ext cx="87" cy="8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solidFill>
                  <a:schemeClr val="hlink"/>
                </a:solidFill>
              </a:endParaRPr>
            </a:p>
          </p:txBody>
        </p:sp>
        <p:sp>
          <p:nvSpPr>
            <p:cNvPr id="231432" name="Rectangle 8"/>
            <p:cNvSpPr>
              <a:spLocks noChangeArrowheads="1"/>
            </p:cNvSpPr>
            <p:nvPr/>
          </p:nvSpPr>
          <p:spPr bwMode="auto">
            <a:xfrm>
              <a:off x="345" y="0"/>
              <a:ext cx="88"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solidFill>
                  <a:schemeClr val="hlink"/>
                </a:solidFill>
              </a:endParaRPr>
            </a:p>
          </p:txBody>
        </p:sp>
        <p:sp>
          <p:nvSpPr>
            <p:cNvPr id="231433" name="Rectangle 9"/>
            <p:cNvSpPr>
              <a:spLocks noChangeArrowheads="1"/>
            </p:cNvSpPr>
            <p:nvPr/>
          </p:nvSpPr>
          <p:spPr bwMode="auto">
            <a:xfrm>
              <a:off x="345" y="85"/>
              <a:ext cx="88" cy="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solidFill>
                  <a:schemeClr val="accent2"/>
                </a:solidFill>
              </a:endParaRPr>
            </a:p>
          </p:txBody>
        </p:sp>
        <p:sp>
          <p:nvSpPr>
            <p:cNvPr id="231434" name="Rectangle 10"/>
            <p:cNvSpPr>
              <a:spLocks noChangeArrowheads="1"/>
            </p:cNvSpPr>
            <p:nvPr/>
          </p:nvSpPr>
          <p:spPr bwMode="auto">
            <a:xfrm>
              <a:off x="173" y="173"/>
              <a:ext cx="86"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solidFill>
                  <a:schemeClr val="hlink"/>
                </a:solidFill>
              </a:endParaRPr>
            </a:p>
          </p:txBody>
        </p:sp>
        <p:sp>
          <p:nvSpPr>
            <p:cNvPr id="231435" name="Rectangle 11"/>
            <p:cNvSpPr>
              <a:spLocks noChangeArrowheads="1"/>
            </p:cNvSpPr>
            <p:nvPr/>
          </p:nvSpPr>
          <p:spPr bwMode="auto">
            <a:xfrm>
              <a:off x="83" y="86"/>
              <a:ext cx="89" cy="8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1436" name="Rectangle 12"/>
            <p:cNvSpPr>
              <a:spLocks noChangeArrowheads="1"/>
            </p:cNvSpPr>
            <p:nvPr/>
          </p:nvSpPr>
          <p:spPr bwMode="auto">
            <a:xfrm>
              <a:off x="258" y="171"/>
              <a:ext cx="87" cy="8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solidFill>
                  <a:schemeClr val="accent2"/>
                </a:solidFill>
              </a:endParaRPr>
            </a:p>
          </p:txBody>
        </p:sp>
        <p:sp>
          <p:nvSpPr>
            <p:cNvPr id="231437" name="Rectangle 13"/>
            <p:cNvSpPr>
              <a:spLocks noChangeArrowheads="1"/>
            </p:cNvSpPr>
            <p:nvPr/>
          </p:nvSpPr>
          <p:spPr bwMode="auto">
            <a:xfrm>
              <a:off x="173" y="258"/>
              <a:ext cx="86" cy="8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solidFill>
                  <a:schemeClr val="accent2"/>
                </a:solidFill>
              </a:endParaRPr>
            </a:p>
          </p:txBody>
        </p:sp>
      </p:grpSp>
      <p:sp>
        <p:nvSpPr>
          <p:cNvPr id="231438" name="Rectangle 14"/>
          <p:cNvSpPr>
            <a:spLocks noGrp="1" noChangeArrowheads="1"/>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31439" name="Rectangle 15"/>
          <p:cNvSpPr>
            <a:spLocks noGrp="1" noChangeArrowheads="1"/>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31440" name="Rectangle 16"/>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vl1pPr>
          </a:lstStyle>
          <a:p>
            <a:fld id="{ADEAA594-E3EC-4E35-B3EB-A17D9A488FFD}" type="datetime5">
              <a:rPr lang="en-NZ" altLang="en-US" smtClean="0"/>
              <a:t>16-May-23</a:t>
            </a:fld>
            <a:endParaRPr lang="en-US" altLang="en-US"/>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Lst>
  <p:transition spd="slow">
    <p:wipe dir="r"/>
  </p:transition>
  <p:hf hdr="0"/>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Arial" panose="020B0604020202020204" pitchFamily="34" charset="0"/>
        </a:defRPr>
      </a:lvl2pPr>
      <a:lvl3pPr algn="l" rtl="0" fontAlgn="base">
        <a:spcBef>
          <a:spcPct val="0"/>
        </a:spcBef>
        <a:spcAft>
          <a:spcPct val="0"/>
        </a:spcAft>
        <a:defRPr sz="4400">
          <a:solidFill>
            <a:schemeClr val="tx1"/>
          </a:solidFill>
          <a:latin typeface="Arial" panose="020B0604020202020204" pitchFamily="34" charset="0"/>
        </a:defRPr>
      </a:lvl3pPr>
      <a:lvl4pPr algn="l" rtl="0" fontAlgn="base">
        <a:spcBef>
          <a:spcPct val="0"/>
        </a:spcBef>
        <a:spcAft>
          <a:spcPct val="0"/>
        </a:spcAft>
        <a:defRPr sz="4400">
          <a:solidFill>
            <a:schemeClr val="tx1"/>
          </a:solidFill>
          <a:latin typeface="Arial" panose="020B0604020202020204" pitchFamily="34" charset="0"/>
        </a:defRPr>
      </a:lvl4pPr>
      <a:lvl5pPr algn="l" rtl="0" fontAlgn="base">
        <a:spcBef>
          <a:spcPct val="0"/>
        </a:spcBef>
        <a:spcAft>
          <a:spcPct val="0"/>
        </a:spcAft>
        <a:defRPr sz="4400">
          <a:solidFill>
            <a:schemeClr val="tx1"/>
          </a:solidFill>
          <a:latin typeface="Arial" panose="020B0604020202020204" pitchFamily="34" charset="0"/>
        </a:defRPr>
      </a:lvl5pPr>
      <a:lvl6pPr marL="457200" algn="l" rtl="0" fontAlgn="base">
        <a:spcBef>
          <a:spcPct val="0"/>
        </a:spcBef>
        <a:spcAft>
          <a:spcPct val="0"/>
        </a:spcAft>
        <a:defRPr sz="4400">
          <a:solidFill>
            <a:schemeClr val="tx1"/>
          </a:solidFill>
          <a:latin typeface="Arial" panose="020B0604020202020204" pitchFamily="34" charset="0"/>
        </a:defRPr>
      </a:lvl6pPr>
      <a:lvl7pPr marL="914400" algn="l" rtl="0" fontAlgn="base">
        <a:spcBef>
          <a:spcPct val="0"/>
        </a:spcBef>
        <a:spcAft>
          <a:spcPct val="0"/>
        </a:spcAft>
        <a:defRPr sz="4400">
          <a:solidFill>
            <a:schemeClr val="tx1"/>
          </a:solidFill>
          <a:latin typeface="Arial" panose="020B0604020202020204" pitchFamily="34" charset="0"/>
        </a:defRPr>
      </a:lvl7pPr>
      <a:lvl8pPr marL="1371600" algn="l" rtl="0" fontAlgn="base">
        <a:spcBef>
          <a:spcPct val="0"/>
        </a:spcBef>
        <a:spcAft>
          <a:spcPct val="0"/>
        </a:spcAft>
        <a:defRPr sz="4400">
          <a:solidFill>
            <a:schemeClr val="tx1"/>
          </a:solidFill>
          <a:latin typeface="Arial" panose="020B0604020202020204" pitchFamily="34" charset="0"/>
        </a:defRPr>
      </a:lvl8pPr>
      <a:lvl9pPr marL="1828800" algn="l" rtl="0" fontAlgn="base">
        <a:spcBef>
          <a:spcPct val="0"/>
        </a:spcBef>
        <a:spcAft>
          <a:spcPct val="0"/>
        </a:spcAft>
        <a:defRPr sz="4400">
          <a:solidFill>
            <a:schemeClr val="tx1"/>
          </a:solidFill>
          <a:latin typeface="Arial" panose="020B0604020202020204" pitchFamily="34" charset="0"/>
        </a:defRPr>
      </a:lvl9pPr>
    </p:titleStyle>
    <p:body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ayooran@eng.jfn.ac.lk"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8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60.png"/><Relationship Id="rId5" Type="http://schemas.openxmlformats.org/officeDocument/2006/relationships/image" Target="../media/image12.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5.wmf"/><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oleObject" Target="../embeddings/oleObject1.bin"/><Relationship Id="rId5" Type="http://schemas.openxmlformats.org/officeDocument/2006/relationships/image" Target="../media/image9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wmf"/></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0.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0.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5.wmf"/><Relationship Id="rId5" Type="http://schemas.openxmlformats.org/officeDocument/2006/relationships/oleObject" Target="../embeddings/oleObject4.bin"/><Relationship Id="rId4" Type="http://schemas.openxmlformats.org/officeDocument/2006/relationships/image" Target="../media/image24.w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6.bin"/><Relationship Id="rId1" Type="http://schemas.openxmlformats.org/officeDocument/2006/relationships/slideLayout" Target="../slideLayouts/slideLayout2.xml"/><Relationship Id="rId5" Type="http://schemas.openxmlformats.org/officeDocument/2006/relationships/image" Target="../media/image26.wmf"/><Relationship Id="rId4" Type="http://schemas.openxmlformats.org/officeDocument/2006/relationships/oleObject" Target="../embeddings/oleObject7.bin"/></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9.wmf"/><Relationship Id="rId5" Type="http://schemas.openxmlformats.org/officeDocument/2006/relationships/oleObject" Target="../embeddings/oleObject9.bin"/><Relationship Id="rId4" Type="http://schemas.openxmlformats.org/officeDocument/2006/relationships/image" Target="../media/image28.w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1.png"/><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youtube.com/watch?v=bVdQ7OzGvU0" TargetMode="External"/><Relationship Id="rId2" Type="http://schemas.openxmlformats.org/officeDocument/2006/relationships/hyperlink" Target="https://www.youtube.com/watch?v=Ugdngb1jy7s&amp;feature=emb_title"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teams.microsoft.com/l/channel/19%3abGtNw0RkJEnYxOOwZ2AmPQjXjcOAa6MZlMFRVam2Aj81%40thread.tacv2/General?groupId=083b8d81-e749-4b5b-8e8b-f9f289ffb5a2&amp;tenantId=569779cc-e9ff-4510-98cb-ed948a207bb6" TargetMode="External"/><Relationship Id="rId2" Type="http://schemas.openxmlformats.org/officeDocument/2006/relationships/hyperlink" Target="https://mayooran1987.github.io/MC3020/" TargetMode="Externa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782849" y="2209800"/>
            <a:ext cx="9144000" cy="1981200"/>
          </a:xfrm>
        </p:spPr>
        <p:txBody>
          <a:bodyPr/>
          <a:lstStyle/>
          <a:p>
            <a:pPr algn="ctr" eaLnBrk="1" hangingPunct="1"/>
            <a:r>
              <a:rPr lang="en-US" sz="3200" dirty="0">
                <a:solidFill>
                  <a:schemeClr val="bg1"/>
                </a:solidFill>
                <a:latin typeface="Algerian" panose="04020705040A02060702" pitchFamily="82" charset="0"/>
              </a:rPr>
              <a:t>MC3020 </a:t>
            </a:r>
            <a:br>
              <a:rPr lang="en-US" sz="3200" dirty="0">
                <a:solidFill>
                  <a:schemeClr val="bg1"/>
                </a:solidFill>
                <a:latin typeface="Algerian" panose="04020705040A02060702" pitchFamily="82" charset="0"/>
              </a:rPr>
            </a:br>
            <a:r>
              <a:rPr lang="en-US" sz="3200" dirty="0">
                <a:solidFill>
                  <a:schemeClr val="bg1"/>
                </a:solidFill>
                <a:latin typeface="Algerian" panose="04020705040A02060702" pitchFamily="82" charset="0"/>
              </a:rPr>
              <a:t>Sampling Distributions and Basic Statistical Inference</a:t>
            </a:r>
            <a:endParaRPr lang="en-US" altLang="en-US" sz="3200" dirty="0">
              <a:solidFill>
                <a:schemeClr val="bg1"/>
              </a:solidFill>
            </a:endParaRPr>
          </a:p>
        </p:txBody>
      </p:sp>
      <p:pic>
        <p:nvPicPr>
          <p:cNvPr id="6154" name="Picture 10" descr="http://previews.123rf.com/images/texelart/texelart1101/texelart110100012/8559184-Red-man-speaking-at-a-conference-Stock-Photo-podiu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492625"/>
            <a:ext cx="2365375" cy="23653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3">
            <a:extLst>
              <a:ext uri="{FF2B5EF4-FFF2-40B4-BE49-F238E27FC236}">
                <a16:creationId xmlns:a16="http://schemas.microsoft.com/office/drawing/2014/main" id="{7CD85B4B-6B59-C20C-D96E-C8640C6FCF3F}"/>
              </a:ext>
            </a:extLst>
          </p:cNvPr>
          <p:cNvSpPr>
            <a:spLocks noChangeArrowheads="1"/>
          </p:cNvSpPr>
          <p:nvPr/>
        </p:nvSpPr>
        <p:spPr bwMode="auto">
          <a:xfrm>
            <a:off x="2304351" y="3657600"/>
            <a:ext cx="64008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b="1" dirty="0">
              <a:latin typeface="Bookman Old Style" panose="02050604050505020204" pitchFamily="18" charset="0"/>
              <a:cs typeface="Arabic Typesetting" panose="03020402040406030203" pitchFamily="66" charset="-78"/>
            </a:endParaRPr>
          </a:p>
          <a:p>
            <a:pPr algn="ctr" eaLnBrk="1" hangingPunct="1">
              <a:spcBef>
                <a:spcPct val="0"/>
              </a:spcBef>
              <a:buFontTx/>
              <a:buNone/>
            </a:pPr>
            <a:r>
              <a:rPr lang="en-US" altLang="en-US" sz="2400" dirty="0">
                <a:latin typeface="Bookman Old Style" panose="02050604050505020204" pitchFamily="18" charset="0"/>
                <a:cs typeface="Arabic Typesetting" panose="03020402040406030203" pitchFamily="66" charset="-78"/>
              </a:rPr>
              <a:t> </a:t>
            </a:r>
          </a:p>
          <a:p>
            <a:pPr algn="ctr" eaLnBrk="1" hangingPunct="1">
              <a:spcBef>
                <a:spcPct val="0"/>
              </a:spcBef>
              <a:buFontTx/>
              <a:buNone/>
            </a:pPr>
            <a:r>
              <a:rPr lang="en-US" altLang="en-US" sz="2400" dirty="0">
                <a:latin typeface="Bookman Old Style" panose="02050604050505020204" pitchFamily="18" charset="0"/>
                <a:cs typeface="Arabic Typesetting" panose="03020402040406030203" pitchFamily="66" charset="-78"/>
              </a:rPr>
              <a:t>T. Mayooran, </a:t>
            </a:r>
          </a:p>
          <a:p>
            <a:pPr algn="ctr" eaLnBrk="1" hangingPunct="1">
              <a:spcBef>
                <a:spcPct val="0"/>
              </a:spcBef>
              <a:buFontTx/>
              <a:buNone/>
            </a:pPr>
            <a:r>
              <a:rPr lang="en-US" altLang="en-US" sz="2400" dirty="0">
                <a:latin typeface="Bookman Old Style" panose="02050604050505020204" pitchFamily="18" charset="0"/>
                <a:cs typeface="Arabic Typesetting" panose="03020402040406030203" pitchFamily="66" charset="-78"/>
              </a:rPr>
              <a:t>Department of Interdisciplinary Studies,</a:t>
            </a:r>
          </a:p>
          <a:p>
            <a:pPr algn="ctr" eaLnBrk="1" hangingPunct="1">
              <a:lnSpc>
                <a:spcPct val="110000"/>
              </a:lnSpc>
              <a:spcBef>
                <a:spcPct val="0"/>
              </a:spcBef>
              <a:buFontTx/>
              <a:buNone/>
            </a:pPr>
            <a:r>
              <a:rPr lang="en-US" altLang="en-US" sz="2400" dirty="0">
                <a:latin typeface="Bookman Old Style" panose="02050604050505020204" pitchFamily="18" charset="0"/>
                <a:cs typeface="Arabic Typesetting" panose="03020402040406030203" pitchFamily="66" charset="-78"/>
              </a:rPr>
              <a:t>Faculty of Engineering,</a:t>
            </a:r>
          </a:p>
          <a:p>
            <a:pPr algn="ctr" eaLnBrk="1" hangingPunct="1">
              <a:lnSpc>
                <a:spcPct val="110000"/>
              </a:lnSpc>
              <a:spcBef>
                <a:spcPct val="0"/>
              </a:spcBef>
              <a:buFontTx/>
              <a:buNone/>
            </a:pPr>
            <a:r>
              <a:rPr lang="en-US" altLang="en-US" sz="2400" dirty="0">
                <a:latin typeface="Bookman Old Style" panose="02050604050505020204" pitchFamily="18" charset="0"/>
                <a:cs typeface="Arabic Typesetting" panose="03020402040406030203" pitchFamily="66" charset="-78"/>
              </a:rPr>
              <a:t>University of Jaffna</a:t>
            </a:r>
            <a:r>
              <a:rPr lang="en-US" altLang="en-US" sz="2400" b="1" dirty="0">
                <a:latin typeface="Bookman Old Style" panose="02050604050505020204" pitchFamily="18" charset="0"/>
                <a:cs typeface="Arabic Typesetting" panose="03020402040406030203" pitchFamily="66" charset="-78"/>
              </a:rPr>
              <a:t>.</a:t>
            </a:r>
          </a:p>
          <a:p>
            <a:pPr algn="ctr" eaLnBrk="1" hangingPunct="1">
              <a:lnSpc>
                <a:spcPct val="110000"/>
              </a:lnSpc>
              <a:spcBef>
                <a:spcPct val="0"/>
              </a:spcBef>
              <a:buFontTx/>
              <a:buNone/>
            </a:pPr>
            <a:endParaRPr lang="en-US" altLang="en-US" sz="2400" b="1" dirty="0">
              <a:latin typeface="Bookman Old Style" panose="02050604050505020204" pitchFamily="18" charset="0"/>
              <a:cs typeface="Arabic Typesetting" panose="03020402040406030203" pitchFamily="66" charset="-78"/>
            </a:endParaRPr>
          </a:p>
          <a:p>
            <a:pPr algn="ctr" eaLnBrk="1" hangingPunct="1">
              <a:lnSpc>
                <a:spcPct val="110000"/>
              </a:lnSpc>
              <a:spcBef>
                <a:spcPct val="0"/>
              </a:spcBef>
              <a:buFontTx/>
              <a:buNone/>
            </a:pPr>
            <a:r>
              <a:rPr lang="en-US" altLang="en-US" sz="2400" dirty="0">
                <a:latin typeface="Bookman Old Style" panose="02050604050505020204" pitchFamily="18" charset="0"/>
                <a:cs typeface="Arabic Typesetting" panose="03020402040406030203" pitchFamily="66" charset="-78"/>
              </a:rPr>
              <a:t>Email: </a:t>
            </a:r>
            <a:r>
              <a:rPr lang="en-US" altLang="en-US" sz="2400" dirty="0">
                <a:latin typeface="Bookman Old Style" panose="02050604050505020204" pitchFamily="18" charset="0"/>
                <a:cs typeface="Arabic Typesetting" panose="03020402040406030203" pitchFamily="66" charset="-78"/>
                <a:hlinkClick r:id="rId3"/>
              </a:rPr>
              <a:t>mayooran@eng.jfn.ac.lk</a:t>
            </a:r>
            <a:endParaRPr lang="en-US" altLang="en-US" sz="2400" dirty="0">
              <a:latin typeface="Bookman Old Style" panose="02050604050505020204" pitchFamily="18" charset="0"/>
              <a:cs typeface="Arabic Typesetting" panose="03020402040406030203" pitchFamily="66" charset="-78"/>
            </a:endParaRPr>
          </a:p>
          <a:p>
            <a:pPr algn="ctr" eaLnBrk="1" hangingPunct="1">
              <a:spcBef>
                <a:spcPct val="0"/>
              </a:spcBef>
              <a:buFontTx/>
              <a:buNone/>
            </a:pPr>
            <a:r>
              <a:rPr lang="en-US" altLang="en-US" sz="2400" b="1" dirty="0">
                <a:latin typeface="Bookman Old Style" panose="02050604050505020204" pitchFamily="18" charset="0"/>
                <a:cs typeface="Arabic Typesetting" panose="03020402040406030203" pitchFamily="66" charset="-78"/>
              </a:rPr>
              <a:t>	</a:t>
            </a:r>
            <a:r>
              <a:rPr lang="en-US" altLang="en-US" sz="2400" b="1" dirty="0">
                <a:latin typeface="Bookman Old Style" panose="02050604050505020204" pitchFamily="18" charset="0"/>
                <a:cs typeface="Tahoma" panose="020B0604030504040204" pitchFamily="34" charset="0"/>
              </a:rPr>
              <a:t> </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04801" y="467554"/>
            <a:ext cx="8229600" cy="1371600"/>
          </a:xfrm>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NZ"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Milk Volume: p</a:t>
            </a:r>
            <a:r>
              <a:rPr lang="en-US"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a:t>
            </a:r>
            <a:r>
              <a:rPr lang="en-NZ" altLang="en-US" sz="4000"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pulation</a:t>
            </a:r>
            <a:r>
              <a:rPr lang="en-NZ"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distribution</a:t>
            </a:r>
          </a:p>
        </p:txBody>
      </p:sp>
      <p:sp>
        <p:nvSpPr>
          <p:cNvPr id="3" name="Content Placeholder 2"/>
          <p:cNvSpPr>
            <a:spLocks noGrp="1"/>
          </p:cNvSpPr>
          <p:nvPr>
            <p:ph idx="1"/>
          </p:nvPr>
        </p:nvSpPr>
        <p:spPr>
          <a:xfrm>
            <a:off x="155330" y="1625800"/>
            <a:ext cx="8683869" cy="4038600"/>
          </a:xfrm>
        </p:spPr>
        <p:txBody>
          <a:bodyPr>
            <a:noAutofit/>
          </a:bodyPr>
          <a:lstStyle/>
          <a:p>
            <a:pPr marL="12698" indent="0" algn="just">
              <a:lnSpc>
                <a:spcPct val="101000"/>
              </a:lnSpc>
              <a:spcBef>
                <a:spcPts val="1038"/>
              </a:spcBef>
              <a:buClr>
                <a:srgbClr val="0032CC"/>
              </a:buClr>
              <a:buNone/>
              <a:tabLst>
                <a:tab pos="141271" algn="l"/>
              </a:tabLst>
            </a:pPr>
            <a:r>
              <a:rPr lang="en-NZ" altLang="en-US" sz="2400" dirty="0">
                <a:latin typeface="Times New Roman" panose="02020603050405020304" pitchFamily="18" charset="0"/>
                <a:ea typeface="ＭＳ Ｐゴシック" pitchFamily="34" charset="-128"/>
                <a:cs typeface="Times New Roman" panose="02020603050405020304" pitchFamily="18" charset="0"/>
              </a:rPr>
              <a:t>Our population of interest consists of 46180 cows. Let’s explore data on the population milk volume from morning milking.    μ = 14.14 litres per day   and  </a:t>
            </a:r>
            <a:r>
              <a:rPr lang="el-GR" altLang="en-US" sz="2400" dirty="0">
                <a:latin typeface="Times New Roman" panose="02020603050405020304" pitchFamily="18" charset="0"/>
                <a:ea typeface="ＭＳ Ｐゴシック" pitchFamily="34" charset="-128"/>
                <a:cs typeface="Times New Roman" panose="02020603050405020304" pitchFamily="18" charset="0"/>
              </a:rPr>
              <a:t>σ</a:t>
            </a:r>
            <a:r>
              <a:rPr lang="en-NZ" altLang="en-US" sz="2400" dirty="0">
                <a:latin typeface="Times New Roman" panose="02020603050405020304" pitchFamily="18" charset="0"/>
                <a:ea typeface="ＭＳ Ｐゴシック" pitchFamily="34" charset="-128"/>
                <a:cs typeface="Times New Roman" panose="02020603050405020304" pitchFamily="18" charset="0"/>
              </a:rPr>
              <a:t> = 4.21 litres per day</a:t>
            </a:r>
          </a:p>
          <a:p>
            <a:pPr marL="12698" indent="0" algn="just">
              <a:lnSpc>
                <a:spcPct val="101000"/>
              </a:lnSpc>
              <a:spcBef>
                <a:spcPts val="1038"/>
              </a:spcBef>
              <a:buClr>
                <a:srgbClr val="0032CC"/>
              </a:buClr>
              <a:tabLst>
                <a:tab pos="141271" algn="l"/>
              </a:tabLst>
            </a:pPr>
            <a:endParaRPr lang="en-NZ" altLang="en-US" sz="2400" dirty="0">
              <a:latin typeface="Times New Roman" panose="02020603050405020304" pitchFamily="18" charset="0"/>
              <a:ea typeface="ＭＳ Ｐゴシック" pitchFamily="34" charset="-128"/>
              <a:cs typeface="Times New Roman" panose="02020603050405020304" pitchFamily="18" charset="0"/>
            </a:endParaRPr>
          </a:p>
          <a:p>
            <a:pPr marL="12698" indent="0" algn="just">
              <a:lnSpc>
                <a:spcPct val="101000"/>
              </a:lnSpc>
              <a:spcBef>
                <a:spcPts val="1038"/>
              </a:spcBef>
              <a:buClr>
                <a:srgbClr val="0032CC"/>
              </a:buClr>
              <a:tabLst>
                <a:tab pos="141271" algn="l"/>
              </a:tabLst>
            </a:pPr>
            <a:endParaRPr lang="en-NZ" altLang="en-US" sz="2400" dirty="0">
              <a:latin typeface="Times New Roman" panose="02020603050405020304" pitchFamily="18" charset="0"/>
              <a:ea typeface="ＭＳ Ｐゴシック" pitchFamily="34" charset="-128"/>
              <a:cs typeface="Times New Roman" panose="02020603050405020304" pitchFamily="18" charset="0"/>
            </a:endParaRPr>
          </a:p>
        </p:txBody>
      </p:sp>
      <p:sp>
        <p:nvSpPr>
          <p:cNvPr id="5" name="Rectangle 4"/>
          <p:cNvSpPr/>
          <p:nvPr/>
        </p:nvSpPr>
        <p:spPr>
          <a:xfrm>
            <a:off x="601959" y="5752793"/>
            <a:ext cx="6912768" cy="492432"/>
          </a:xfrm>
          <a:prstGeom prst="rect">
            <a:avLst/>
          </a:prstGeom>
          <a:solidFill>
            <a:srgbClr val="FFFFCC"/>
          </a:solidFill>
          <a:ln>
            <a:solidFill>
              <a:srgbClr val="0000FF"/>
            </a:solidFill>
          </a:ln>
        </p:spPr>
        <p:style>
          <a:lnRef idx="1">
            <a:schemeClr val="accent6"/>
          </a:lnRef>
          <a:fillRef idx="2">
            <a:schemeClr val="accent6"/>
          </a:fillRef>
          <a:effectRef idx="1">
            <a:schemeClr val="accent6"/>
          </a:effectRef>
          <a:fontRef idx="minor">
            <a:schemeClr val="dk1"/>
          </a:fontRef>
        </p:style>
        <p:txBody>
          <a:bodyPr wrap="square" lIns="91429" tIns="45715" rIns="91429" bIns="45715">
            <a:spAutoFit/>
          </a:bodyPr>
          <a:lstStyle/>
          <a:p>
            <a:pPr marL="12699">
              <a:spcBef>
                <a:spcPts val="465"/>
              </a:spcBef>
              <a:buClr>
                <a:srgbClr val="0032CC"/>
              </a:buClr>
              <a:tabLst>
                <a:tab pos="142222" algn="l"/>
              </a:tabLst>
              <a:defRPr/>
            </a:pPr>
            <a:r>
              <a:rPr lang="en-NZ" sz="2600" b="1" spc="-5" dirty="0">
                <a:solidFill>
                  <a:srgbClr val="000000"/>
                </a:solidFill>
                <a:latin typeface="Times New Roman" panose="02020603050405020304" pitchFamily="18" charset="0"/>
                <a:cs typeface="Times New Roman" panose="02020603050405020304" pitchFamily="18" charset="0"/>
              </a:rPr>
              <a:t>Q: Does the distribution appear to be normal?</a:t>
            </a:r>
          </a:p>
        </p:txBody>
      </p:sp>
      <p:sp>
        <p:nvSpPr>
          <p:cNvPr id="22533" name="AutoShape 4" descr="data:image/jpeg;base64,/9j/4AAQSkZJRgABAQAAAQABAAD/2wCEAAkGBxQSEhUUERIUFhUWFxQVEhcUFBIVFhUVFBYWFxUUExUYHCggGBolGxQUITEhJSkrLi4uFx8zODMsNygtLisBCgoKDg0OGxAQGiwlHyQsLC8vNC8rLCwsLCwsLCwsLCwsLDQsLCwsLCwsLCwsLDQsLCwsLCwsLCw0LCwsLCwsN//AABEIALcBFAMBIgACEQEDEQH/xAAbAAEAAQUBAAAAAAAAAAAAAAAABQECAwQGB//EAEYQAAIBAgMEBwQFCAkFAQAAAAABAgMRBBIhBTFBUQYTImFxkbGBocHwMlWS0eEHIzNCU6LC0hQWJFJicoKy01RzlOLxFf/EABkBAQADAQEAAAAAAAAAAAAAAAABAgQDBf/EACsRAQEAAgEDAgUEAgMAAAAAAAABAhEDEiExBEETUWGx8DKBkdGh8RQicf/aAAwDAQACEQMRAD8A9xAAAAAAAAAAAAAAABx/TjB6xqLirS8Vu93ocWz1bbWE62jOPG14+K+be08qxEbSaMnPjq7bODLc0tMFZGcwVt5njQ9N6D0cuFj3yk36fAnyI6KL+zQ8Zf7mS56OH6Y83P8AVXk3T2hlxU+9p+aT+JD4ZHSflIj+e9kPT8DnKC0MfL+qt3F3xjagdB0RwfWV46aR7T9m732Ofgeg9B8HlpOo98nZeC/H0J4cd5I5stYulABtYAAAAAAAAAAAAAAAAAAAAAAAAAAAAAAAAA806WYHqq8rLR9peD+fcelnL9O8Jmpxmt8XZ+D1Xo/M5cuO8XXhy1k4OMS2rArGRWUbowvQek9D6l8Mu6TXnaXxJs478n+Mup033SXs0f8ACdfOSSbeiSu/BHocd3jHncs1nXl/5Q618RJcnFeUVf1ICibO3MZ1teUucpPzZipwRizu8m7jx1jI2cNC7SPW9nYfq6UILhFL28ffc8w2NS7ab4NHrB39PO1rP6m95AAGllAAAAAAAAAAAAAAAAAAAAAAAAAAAAAAAACK6TRvh5J9xKkft2nmoytws/Yt/uK5eKth+qPKarsy6Lui/GUe0/EwxVjz/d6c7xvbFx7oVYzW5NX71xXkdx04x3V4STi/puME+53b9yfmea13Y9D6f0L4B/4HSa81H+I78VvTkz8snXi8upyvJm/E0sLTuS0aNzg0NzZ2mvej1Om7pPuR5psWlmnCL4ySftaR6aa+Dwxeo8gAO7OAAAAAAAAAAAAAAAAAAAAAAAAAAAAAALZVEt7S8WiH25t+NFJQtOpL6Kvou+T+BTPkxwm8lscbldRKYrFwpq9ScYrvdr+HMiMT0lw8k4Rm5OacVaMtb6b2t2qI6hsmFZ58ViIuT/VjOGi5N7vYvM2cXsrDU4ZqaTmrZX1kpW3cM1uHIy3P1GXeSSfXy7THina22/Tw5rFYZXI/EUSamtTUqwOVbMUHUhdrhqj0zppl/oVbNuyq3ipRcV52PO8U95jq9JauIwdSlNXjCpSyyt+r2k4yfHtJa95148tSxy5cd5StPBxJakyNwkdCRobjl7u3skdkVVCrCT3KUW/NHpJ5fhj0XBYpOnB6/RjfsyettdUjVwXzGP1E7ytsGLr1yl9if3FeuXKX2J/caGZkBjVVcpfZl9xencCoAAAAAAAAAAAAAAAAAAAAAAc5tnavWS6ig7tvLJq298PDm/gcebmx4sd3z7T5r8fHc7qJLFbXhF2ipTlwUFe/dcy4etVlrKlGHc53fuQ2ds+NGKS1dtZPVv2vgbhHHjyXvnf2icrhO2MQ239qxoQcnlc3pFWvra9/BHk+D6X1+vqdRCnJt61ZqTyri4pO2vDwOt2vhJYyFadRuOZSp0UuEndJrmras08F+T+dGnFOrTjfffNmbfOy3mfj3y59d8e39uuWsJ0zz7/02Nl9L6ynGM0pptJ6tPV2umdHt2ukkkknvfw+JC7O6KqnUjOrXi1BqVoxleTi7pXe7cbO0KrnJt8W2duS6iOKbu2k7mtiJNI3VE18REz1sxQ1VXuZ8Dg40cNjMPKopT6yjGMdztCcZtpPg3OT9rK1Y2NbbmIvj+xB/nIRbae+UUm2vYor2Fcs7jjbPP8AtTObyn58mzTw6RVQsbVKTUbS/upRzq15K925d/ZM08MnouV7748rX+dDPPVY71lNOumlS0Z3PRjGZoZHvjqu+L/H1OJVJpJrVPVNaoltkYrq5Rl5rmnvRt4eSb3Gflx6o6npDjpUKEpwSzXilfVK7texxn9aMT+0X2Ifcdhj8RRrU3CcnllbVJ30aaa05pHPf1eoft5/YNeX0Y4v2D0irTqxp1JKSldXypNNRbVrW4o6+ju9svVte6xB7N6LU6U41M8pOOsVolfm7byawz3+z/al6pkzfuiswALIAAAAAAAAAAAAAAAAADXx2J6uDlvfBc2VzymONyviJktuoiekW1VD81F2lLf4ci7o5shUk6kl256674p8PH55mlsfCdfNVJrSLu72bcnwTXDj/wDTqTz/AEuF5s7z5/tPk08uUwx+Hj+4AWzejPSZUXgcGs+7SC0Xe3e/x9pH9L8TldNLlJ+enwN+lVcZTktbPtxW/K75ZR79H8ohOkFTrKuZXy5YqLs9d7fvZwlk7L3flq7PqOV3ZaWNmrR1LsKo04xvvk0l4vcjPUaW9o453u1YTUR8o6GKcLoy4vF04/SnFb+PLeYuvuuzxV0zNyeo48PNdscai9p02ovKrtppLvNHZdNRrU4LVKlKztuUXBaPnv8AMkoTk8zqW4WS1aa1d3ufD3kZsrEZsVl5X05KW5L7By48ry59WtSf5Wy7OlqR4MjMRhmnelJx8N32XoS1WJjpwvc05YzLyrLpFU8bOLXWRva9nG63qzujdozUkrO7vrZWtve6/gi6rQW81sTDJlaX6yvbkzj8Dp74XX2TvaWo4meWys7ac9w66XyjJsqDkpK+5p6d99/PcZqlKz/BG3jyz6ZuMWeOMyvd0+DlenF/4V6FtHSb7/hJv+JGDZCvTWr0ut+mj5FK3WRneGWXDLK8b3Seklu+hyNG+23HSQBrYbGKTytOE1q4y325xa0ku9GyWll8FmgAEoAAAAAAAAAAAAAA5/aNSVSolC1ty338fxN7bOOUI5VJKUk7dy5/PeavRyhJx6yo7vVR+LXp5nn+py+LyTgx/wDb+fns08U6MfiX9kthaCpxUV7e98WZgDfjJjNRnt3d0LKz0LzDinoTUImtU6mvSk/oVY9XLkpJ3i35+pFbRTqZ4J27TdNrTLaV/J6+Z0W18OpUnf8AVtJeMdTkcBVkpuM/YzPnhLvG+HTHLXeI6gpfReZuN02+Oru/xK4XDu7d5O11eTut993duJLFYGTvKH0r6N7muXiadBShDK4ty1vuteTfxZ5+focJ5228fN1Ra6UZKN1/l9L677r1M+HtONlw329ySKY2moU9P1Y2+yjDsCm4UXOd71HmjFatRS0ZbD03Hj4i1zqmIgkm1w3kD0fo/wBrcnza8o39ZMmtpYi1OclwTfkYcBRUFGd75pN3W60kl6r3luqTKS/L/KuW/ZO1EnezIvZmKcnWWt4Ty+yxvU6cpKTz2s7Wt3XTNF1YwruVv0kI6Lfmi/8A2R0W921CGZTT4S90or8TX61OjGLfbXZfjHT1RkqSSeaSkk9Gk9b709PFl+FoqTX91tO1lv3XJxlvhXLOY+Ut0ZwrSnKSazZdHwST+LZJYihvMmGlGKt9wr1o8zTJqaYcsuq7rPsfSLXffzX4Mz1tJJ+Hrl/jNXZFRO9n8p/ibWM4Px93a/hOk8Kq4rDKaXCUXeEuMZc16NcU2jLTldJ80jFi8RkWivKWkI839y3t8jJRhlile9klfnbiPc9l4ALIAAAAAAAAAAAAAETtnYca7zJ5J6LMlfS/LnyZJ0aajFRW5JJeCLwVmGMtyk7puVs0AAsgMNffFfPAzGGX013L59SKMe1JWpT8LeenxIBYRSXeTO3Jfmrc5RXvv8DSw8SmXlMarw8kufzyI3FwtrxOqjHQ0dpYZNEWbiZbLuOI2hUTg4xzXemrdvHUkYbTgo6LWyS7kuBfitn2e4wrDLkcrx+ztOa77ofHuU1kirub9TfwuBcaMFKEpOOlk1pfRvXuJLZ1BdZH2+hOPDx5IrlwYZ49ORebLq3HFzxkoaLN/qVpdye+/iWUaqlJSlmut1luXH57kTW0qC6x6cvQwLDLkc76WWa3f5W/5GX0YOtptr9I7b72s/DXQk8JJNJxhK3+n4swRw6JnYsI6qy5k4+mxnvf5qt5rfafwpQzta3twtFJpd5hxUpJbn7zoqVKNtwq4ZHWcMnvf5ql5L+RwtDpFKjK7jFauL0abWj70tUuBNU+lNOsoxTlGTlFLWLTzdl2du++7gb1bZ0ZTSd7N9xdPYEIdqLd4tS1S4O5Mxyl7eDcvlIbNoxyxna8pRjmk25S3Xau9yvwWhuGHCK0bcpS9W17mjMaJNTs5KX1KgEgAAAAAAAAAAAAAAAAAABgg+3LuS+fcZznOk9fLhK7TtmcYrwclf3NkUZtrbToSSSxFK8XdrOvVGvQ2nRv+mpfbXqecIyRRztX09ehTdtF70QO2NqxpzcZb4q7twWm/v1RNbDjbDUf+3D/AGo832zic88RLnu8HUj8ETndQxm25j+kLl+jVueZLd5kbU2zJfSlBX52XxI6mUxlKMmsyT7PL/FI49VtdLjJEts7b66yGaUGs0U7NJ2b1PQutoW/Sey+voeOqhBNPKtO5HreAcJ0oTsrOKe5ctS+OTnXA7c6RWr1FTcLKTSu7vTTn3GvS6SSe+dP3feRuPoQnUnJRXalJ7lxbZdh8JDjCPkiLSVPYfac8yzaxusyVldX1s+ZM7I2tHrIrVXaV2rLVpfE5enxMmHer52bXitfgVmVdLjHrcKbXI1sfjoUkusklfdvbfgkjLs2tno05f3oRfmkQHTSOtN90l5ZfvO98bcZ5Zntui5JuT0d9IyJDDbYo1m4Ql2mnZNNX04X3nBmzsyeWtTfKcfK6uVmS2ne4SW/vyy84pfBmwamG0lbua+xJ/zG2dJ4UAASAAAAAAAAAAAAAAAUIoMqUKiC2bsm7X03c+44LGdI6dXDypzw1eSvrlTTUovg8rV1yO/OB6S4erCu1S2aq8X2us7Grlq07x3oijlnXp8MNjPsr+QvpY6nF3eCxklybcU/G1K5ZtTpI8NJQr7Mp0pP6KmrZv8AK8lpb+BhwnTB1ZKnR2fSnOX0YxTk37FHd3ldLOvn09lkyxwVSGlldy7OltFkRytavOSn+aqWaUno9FF7927UkJVdocNkR8ostjV2he72TFqz0tFau2u/ufmLN+UTc8VCxrS4U5vwTE8TLjSkvFP7ie/pGP8AqeP7o/pG0PqeP7pX4cT1ZfNz0cRK91CSZ1T6aVeo6vq4KWXL1idu7Nky2vY1XiNofU8f3R120fqiH7v3lpjrwrd33+zmpTl3v2l1OvJfqM6RVtpfVMP3P5iqrbT+qafnT/nHRE/9vn9kJTxE/wBmzPRrSv8ARV7PTMuKaZK9ZtX6qp/ap/8AIW1XteSstm01u/Wp8Hf9qR0QvV8/slNmdLalGlGHVwllVl27O3IxbT6ZzqRtLBwmu+qlbwa1RHp7Z+r6fnS/5jFi8ZtelFyns+Nlvyx6x/Zp1G/bYv3VmP1Wf1hf/Qx/8l/ebGD6T5JqTwVONmtZV7pd9myCpdNMZJ5Y4aEpclSquXgop3Z0FCe2JJP/APOpa69p04v2qVVNe0jS7reje2K2Jqtuio01nUpqV1meV5VrrwOnI3o/RqRoR6+EYVXrUjDWMXuSWvJK/fckmWiqkSpSJUkAWzKogVABIAo2AKgAAUZUowLbgrYWKpULy2xcTCgDBKFlajGatOKkuUkmvJlKNCMFaEYxXKKSXuMgAAAAAAAAAAAAAAAAAAAAAAKZSqAAo0VAAAACjQKgaAAAAAAAAAAAAAAAAAAAAAAAAAAAAAAAAAAAAAAAAAAAAAAAAH//2Q=="/>
          <p:cNvSpPr>
            <a:spLocks noChangeAspect="1" noChangeArrowheads="1"/>
          </p:cNvSpPr>
          <p:nvPr/>
        </p:nvSpPr>
        <p:spPr bwMode="auto">
          <a:xfrm>
            <a:off x="155331"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endParaRPr lang="en-NZ" altLang="en-US"/>
          </a:p>
        </p:txBody>
      </p:sp>
      <p:pic>
        <p:nvPicPr>
          <p:cNvPr id="993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388" y="2910083"/>
            <a:ext cx="3903267" cy="26352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933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9129" y="2917789"/>
            <a:ext cx="4288361" cy="2619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5" descr="C:\Users\dleader\AppData\Local\Microsoft\Windows\Temporary Internet Files\Content.IE5\ZF8AVX8G\cow[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98710" y="371475"/>
            <a:ext cx="1061538" cy="106153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 descr="C:\Users\dleader\AppData\Local\Microsoft\Windows\Temporary Internet Files\Content.IE5\DK3BMDA1\question-mark-in-blue-round-button-6154-large[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81427" y="5463973"/>
            <a:ext cx="1296104" cy="1296104"/>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5">
            <a:extLst>
              <a:ext uri="{FF2B5EF4-FFF2-40B4-BE49-F238E27FC236}">
                <a16:creationId xmlns:a16="http://schemas.microsoft.com/office/drawing/2014/main" id="{D554C071-E66A-41B6-A623-A0A2293DA87B}"/>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C6ADD4AA-856C-48FD-B379-F1873C684059}"/>
              </a:ext>
            </a:extLst>
          </p:cNvPr>
          <p:cNvSpPr>
            <a:spLocks noGrp="1"/>
          </p:cNvSpPr>
          <p:nvPr>
            <p:ph type="dt" sz="half" idx="12"/>
          </p:nvPr>
        </p:nvSpPr>
        <p:spPr/>
        <p:txBody>
          <a:bodyPr/>
          <a:lstStyle/>
          <a:p>
            <a:fld id="{95A2832E-1D3B-4036-A2E9-7533ED1A9F5A}" type="datetime5">
              <a:rPr lang="en-NZ" altLang="en-US" smtClean="0"/>
              <a:t>16-May-23</a:t>
            </a:fld>
            <a:endParaRPr lang="en-US" altLang="en-US"/>
          </a:p>
        </p:txBody>
      </p:sp>
      <p:sp>
        <p:nvSpPr>
          <p:cNvPr id="8" name="Slide Number Placeholder 7">
            <a:extLst>
              <a:ext uri="{FF2B5EF4-FFF2-40B4-BE49-F238E27FC236}">
                <a16:creationId xmlns:a16="http://schemas.microsoft.com/office/drawing/2014/main" id="{445725E8-1DF3-47EE-A94C-B817812721F9}"/>
              </a:ext>
            </a:extLst>
          </p:cNvPr>
          <p:cNvSpPr>
            <a:spLocks noGrp="1"/>
          </p:cNvSpPr>
          <p:nvPr>
            <p:ph type="sldNum" sz="quarter" idx="11"/>
          </p:nvPr>
        </p:nvSpPr>
        <p:spPr/>
        <p:txBody>
          <a:bodyPr/>
          <a:lstStyle/>
          <a:p>
            <a:fld id="{E6D38F6D-B68C-43EA-8D93-D9BC679B8240}" type="slidenum">
              <a:rPr lang="en-US" altLang="en-US" smtClean="0"/>
              <a:pPr/>
              <a:t>10</a:t>
            </a:fld>
            <a:endParaRPr lang="en-US" altLang="en-US"/>
          </a:p>
        </p:txBody>
      </p:sp>
    </p:spTree>
    <p:extLst>
      <p:ext uri="{BB962C8B-B14F-4D97-AF65-F5344CB8AC3E}">
        <p14:creationId xmlns:p14="http://schemas.microsoft.com/office/powerpoint/2010/main" val="4110666335"/>
      </p:ext>
    </p:extLst>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2825" y="1817688"/>
            <a:ext cx="5591175" cy="4772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554" name="Title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NZ"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Three </a:t>
            </a:r>
            <a:r>
              <a:rPr lang="en-NZ" altLang="en-US" sz="4000"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distributi</a:t>
            </a:r>
            <a:r>
              <a:rPr lang="en-US"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a:t>
            </a:r>
            <a:r>
              <a:rPr lang="en-NZ"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ns for milk volume</a:t>
            </a:r>
          </a:p>
        </p:txBody>
      </p:sp>
      <p:sp>
        <p:nvSpPr>
          <p:cNvPr id="23555" name="AutoShape 4" descr="data:image/jpeg;base64,/9j/4AAQSkZJRgABAQAAAQABAAD/2wCEAAkGBxQSEhUUERIUFhUWFxQVEhcUFBIVFhUVFBYWFxUUExUYHCggGBolGxQUITEhJSkrLi4uFx8zODMsNygtLisBCgoKDg0OGxAQGiwlHyQsLC8vNC8rLCwsLCwsLCwsLCwsLDQsLCwsLCwsLCwsLDQsLCwsLCwsLCw0LCwsLCwsN//AABEIALcBFAMBIgACEQEDEQH/xAAbAAEAAQUBAAAAAAAAAAAAAAAABQECAwQGB//EAEYQAAIBAgMEBwQFCAkFAQAAAAABAgMRBBIhBTFBUQYTImFxkbGBocHwMlWS0eEHIzNCU6LC0hQWJFJicoKy01RzlOLxFf/EABkBAQADAQEAAAAAAAAAAAAAAAABAgQDBf/EACsRAQEAAgEDAgUEAgMAAAAAAAABAhEDEiExBEETUWGx8DKBkdGh8RQicf/aAAwDAQACEQMRAD8A9xAAAAAAAAAAAAAAABx/TjB6xqLirS8Vu93ocWz1bbWE62jOPG14+K+be08qxEbSaMnPjq7bODLc0tMFZGcwVt5njQ9N6D0cuFj3yk36fAnyI6KL+zQ8Zf7mS56OH6Y83P8AVXk3T2hlxU+9p+aT+JD4ZHSflIj+e9kPT8DnKC0MfL+qt3F3xjagdB0RwfWV46aR7T9m732Ofgeg9B8HlpOo98nZeC/H0J4cd5I5stYulABtYAAAAAAAAAAAAAAAAAAAAAAAAAAAAAAAAA806WYHqq8rLR9peD+fcelnL9O8Jmpxmt8XZ+D1Xo/M5cuO8XXhy1k4OMS2rArGRWUbowvQek9D6l8Mu6TXnaXxJs478n+Mup033SXs0f8ACdfOSSbeiSu/BHocd3jHncs1nXl/5Q618RJcnFeUVf1ICibO3MZ1teUucpPzZipwRizu8m7jx1jI2cNC7SPW9nYfq6UILhFL28ffc8w2NS7ab4NHrB39PO1rP6m95AAGllAAAAAAAAAAAAAAAAAAAAAAAAAAAAAAAACK6TRvh5J9xKkft2nmoytws/Yt/uK5eKth+qPKarsy6Lui/GUe0/EwxVjz/d6c7xvbFx7oVYzW5NX71xXkdx04x3V4STi/puME+53b9yfmea13Y9D6f0L4B/4HSa81H+I78VvTkz8snXi8upyvJm/E0sLTuS0aNzg0NzZ2mvej1Om7pPuR5psWlmnCL4ySftaR6aa+Dwxeo8gAO7OAAAAAAAAAAAAAAAAAAAAAAAAAAAAAALZVEt7S8WiH25t+NFJQtOpL6Kvou+T+BTPkxwm8lscbldRKYrFwpq9ScYrvdr+HMiMT0lw8k4Rm5OacVaMtb6b2t2qI6hsmFZ58ViIuT/VjOGi5N7vYvM2cXsrDU4ZqaTmrZX1kpW3cM1uHIy3P1GXeSSfXy7THina22/Tw5rFYZXI/EUSamtTUqwOVbMUHUhdrhqj0zppl/oVbNuyq3ipRcV52PO8U95jq9JauIwdSlNXjCpSyyt+r2k4yfHtJa95148tSxy5cd5StPBxJakyNwkdCRobjl7u3skdkVVCrCT3KUW/NHpJ5fhj0XBYpOnB6/RjfsyettdUjVwXzGP1E7ytsGLr1yl9if3FeuXKX2J/caGZkBjVVcpfZl9xencCoAAAAAAAAAAAAAAAAAAAAAAc5tnavWS6ig7tvLJq298PDm/gcebmx4sd3z7T5r8fHc7qJLFbXhF2ipTlwUFe/dcy4etVlrKlGHc53fuQ2ds+NGKS1dtZPVv2vgbhHHjyXvnf2icrhO2MQ239qxoQcnlc3pFWvra9/BHk+D6X1+vqdRCnJt61ZqTyri4pO2vDwOt2vhJYyFadRuOZSp0UuEndJrmras08F+T+dGnFOrTjfffNmbfOy3mfj3y59d8e39uuWsJ0zz7/02Nl9L6ynGM0pptJ6tPV2umdHt2ukkkknvfw+JC7O6KqnUjOrXi1BqVoxleTi7pXe7cbO0KrnJt8W2duS6iOKbu2k7mtiJNI3VE18REz1sxQ1VXuZ8Dg40cNjMPKopT6yjGMdztCcZtpPg3OT9rK1Y2NbbmIvj+xB/nIRbae+UUm2vYor2Fcs7jjbPP8AtTObyn58mzTw6RVQsbVKTUbS/upRzq15K925d/ZM08MnouV7748rX+dDPPVY71lNOumlS0Z3PRjGZoZHvjqu+L/H1OJVJpJrVPVNaoltkYrq5Rl5rmnvRt4eSb3Gflx6o6npDjpUKEpwSzXilfVK7texxn9aMT+0X2Ifcdhj8RRrU3CcnllbVJ30aaa05pHPf1eoft5/YNeX0Y4v2D0irTqxp1JKSldXypNNRbVrW4o6+ju9svVte6xB7N6LU6U41M8pOOsVolfm7byawz3+z/al6pkzfuiswALIAAAAAAAAAAAAAAAAADXx2J6uDlvfBc2VzymONyviJktuoiekW1VD81F2lLf4ci7o5shUk6kl256674p8PH55mlsfCdfNVJrSLu72bcnwTXDj/wDTqTz/AEuF5s7z5/tPk08uUwx+Hj+4AWzejPSZUXgcGs+7SC0Xe3e/x9pH9L8TldNLlJ+enwN+lVcZTktbPtxW/K75ZR79H8ohOkFTrKuZXy5YqLs9d7fvZwlk7L3flq7PqOV3ZaWNmrR1LsKo04xvvk0l4vcjPUaW9o453u1YTUR8o6GKcLoy4vF04/SnFb+PLeYuvuuzxV0zNyeo48PNdscai9p02ovKrtppLvNHZdNRrU4LVKlKztuUXBaPnv8AMkoTk8zqW4WS1aa1d3ufD3kZsrEZsVl5X05KW5L7By48ry59WtSf5Wy7OlqR4MjMRhmnelJx8N32XoS1WJjpwvc05YzLyrLpFU8bOLXWRva9nG63qzujdozUkrO7vrZWtve6/gi6rQW81sTDJlaX6yvbkzj8Dp74XX2TvaWo4meWys7ac9w66XyjJsqDkpK+5p6d99/PcZqlKz/BG3jyz6ZuMWeOMyvd0+DlenF/4V6FtHSb7/hJv+JGDZCvTWr0ut+mj5FK3WRneGWXDLK8b3Seklu+hyNG+23HSQBrYbGKTytOE1q4y325xa0ku9GyWll8FmgAEoAAAAAAAAAAAAAA5/aNSVSolC1ty338fxN7bOOUI5VJKUk7dy5/PeavRyhJx6yo7vVR+LXp5nn+py+LyTgx/wDb+fns08U6MfiX9kthaCpxUV7e98WZgDfjJjNRnt3d0LKz0LzDinoTUImtU6mvSk/oVY9XLkpJ3i35+pFbRTqZ4J27TdNrTLaV/J6+Z0W18OpUnf8AVtJeMdTkcBVkpuM/YzPnhLvG+HTHLXeI6gpfReZuN02+Oru/xK4XDu7d5O11eTut993duJLFYGTvKH0r6N7muXiadBShDK4ty1vuteTfxZ5+focJ5228fN1Ra6UZKN1/l9L677r1M+HtONlw329ySKY2moU9P1Y2+yjDsCm4UXOd71HmjFatRS0ZbD03Hj4i1zqmIgkm1w3kD0fo/wBrcnza8o39ZMmtpYi1OclwTfkYcBRUFGd75pN3W60kl6r3luqTKS/L/KuW/ZO1EnezIvZmKcnWWt4Ty+yxvU6cpKTz2s7Wt3XTNF1YwruVv0kI6Lfmi/8A2R0W921CGZTT4S90or8TX61OjGLfbXZfjHT1RkqSSeaSkk9Gk9b709PFl+FoqTX91tO1lv3XJxlvhXLOY+Ut0ZwrSnKSazZdHwST+LZJYihvMmGlGKt9wr1o8zTJqaYcsuq7rPsfSLXffzX4Mz1tJJ+Hrl/jNXZFRO9n8p/ibWM4Px93a/hOk8Kq4rDKaXCUXeEuMZc16NcU2jLTldJ80jFi8RkWivKWkI839y3t8jJRhlile9klfnbiPc9l4ALIAAAAAAAAAAAAAETtnYca7zJ5J6LMlfS/LnyZJ0aajFRW5JJeCLwVmGMtyk7puVs0AAsgMNffFfPAzGGX013L59SKMe1JWpT8LeenxIBYRSXeTO3Jfmrc5RXvv8DSw8SmXlMarw8kufzyI3FwtrxOqjHQ0dpYZNEWbiZbLuOI2hUTg4xzXemrdvHUkYbTgo6LWyS7kuBfitn2e4wrDLkcrx+ztOa77ofHuU1kirub9TfwuBcaMFKEpOOlk1pfRvXuJLZ1BdZH2+hOPDx5IrlwYZ49ORebLq3HFzxkoaLN/qVpdye+/iWUaqlJSlmut1luXH57kTW0qC6x6cvQwLDLkc76WWa3f5W/5GX0YOtptr9I7b72s/DXQk8JJNJxhK3+n4swRw6JnYsI6qy5k4+mxnvf5qt5rfafwpQzta3twtFJpd5hxUpJbn7zoqVKNtwq4ZHWcMnvf5ql5L+RwtDpFKjK7jFauL0abWj70tUuBNU+lNOsoxTlGTlFLWLTzdl2du++7gb1bZ0ZTSd7N9xdPYEIdqLd4tS1S4O5Mxyl7eDcvlIbNoxyxna8pRjmk25S3Xau9yvwWhuGHCK0bcpS9W17mjMaJNTs5KX1KgEgAAAAAAAAAAAAAAAAAABgg+3LuS+fcZznOk9fLhK7TtmcYrwclf3NkUZtrbToSSSxFK8XdrOvVGvQ2nRv+mpfbXqecIyRRztX09ehTdtF70QO2NqxpzcZb4q7twWm/v1RNbDjbDUf+3D/AGo832zic88RLnu8HUj8ETndQxm25j+kLl+jVueZLd5kbU2zJfSlBX52XxI6mUxlKMmsyT7PL/FI49VtdLjJEts7b66yGaUGs0U7NJ2b1PQutoW/Sey+voeOqhBNPKtO5HreAcJ0oTsrOKe5ctS+OTnXA7c6RWr1FTcLKTSu7vTTn3GvS6SSe+dP3feRuPoQnUnJRXalJ7lxbZdh8JDjCPkiLSVPYfac8yzaxusyVldX1s+ZM7I2tHrIrVXaV2rLVpfE5enxMmHer52bXitfgVmVdLjHrcKbXI1sfjoUkusklfdvbfgkjLs2tno05f3oRfmkQHTSOtN90l5ZfvO98bcZ5Zntui5JuT0d9IyJDDbYo1m4Ql2mnZNNX04X3nBmzsyeWtTfKcfK6uVmS2ne4SW/vyy84pfBmwamG0lbua+xJ/zG2dJ4UAASAAAAAAAAAAAAAAAUIoMqUKiC2bsm7X03c+44LGdI6dXDypzw1eSvrlTTUovg8rV1yO/OB6S4erCu1S2aq8X2us7Grlq07x3oijlnXp8MNjPsr+QvpY6nF3eCxklybcU/G1K5ZtTpI8NJQr7Mp0pP6KmrZv8AK8lpb+BhwnTB1ZKnR2fSnOX0YxTk37FHd3ldLOvn09lkyxwVSGlldy7OltFkRytavOSn+aqWaUno9FF7927UkJVdocNkR8ostjV2he72TFqz0tFau2u/ufmLN+UTc8VCxrS4U5vwTE8TLjSkvFP7ie/pGP8AqeP7o/pG0PqeP7pX4cT1ZfNz0cRK91CSZ1T6aVeo6vq4KWXL1idu7Nky2vY1XiNofU8f3R120fqiH7v3lpjrwrd33+zmpTl3v2l1OvJfqM6RVtpfVMP3P5iqrbT+qafnT/nHRE/9vn9kJTxE/wBmzPRrSv8ARV7PTMuKaZK9ZtX6qp/ap/8AIW1XteSstm01u/Wp8Hf9qR0QvV8/slNmdLalGlGHVwllVl27O3IxbT6ZzqRtLBwmu+qlbwa1RHp7Z+r6fnS/5jFi8ZtelFyns+Nlvyx6x/Zp1G/bYv3VmP1Wf1hf/Qx/8l/ebGD6T5JqTwVONmtZV7pd9myCpdNMZJ5Y4aEpclSquXgop3Z0FCe2JJP/APOpa69p04v2qVVNe0jS7reje2K2Jqtuio01nUpqV1meV5VrrwOnI3o/RqRoR6+EYVXrUjDWMXuSWvJK/fckmWiqkSpSJUkAWzKogVABIAo2AKgAAUZUowLbgrYWKpULy2xcTCgDBKFlajGatOKkuUkmvJlKNCMFaEYxXKKSXuMgAAAAAAAAAAAAAAAAAAAAAAKZSqAAo0VAAAACjQKgaAAAAAAAAAAAAAAAAAAAAAAAAAAAAAAAAAAAAAAAAAAAAAAAAH//2Q=="/>
          <p:cNvSpPr>
            <a:spLocks noChangeAspect="1" noChangeArrowheads="1"/>
          </p:cNvSpPr>
          <p:nvPr/>
        </p:nvSpPr>
        <p:spPr bwMode="auto">
          <a:xfrm>
            <a:off x="155331"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endParaRPr lang="en-NZ" altLang="en-US"/>
          </a:p>
        </p:txBody>
      </p:sp>
      <p:sp>
        <p:nvSpPr>
          <p:cNvPr id="3" name="Rectangle 2"/>
          <p:cNvSpPr/>
          <p:nvPr/>
        </p:nvSpPr>
        <p:spPr>
          <a:xfrm>
            <a:off x="155330" y="1529391"/>
            <a:ext cx="3997569" cy="4198127"/>
          </a:xfrm>
          <a:prstGeom prst="rect">
            <a:avLst/>
          </a:prstGeom>
        </p:spPr>
        <p:txBody>
          <a:bodyPr wrap="square" lIns="91429" tIns="45715" rIns="91429" bIns="45715">
            <a:spAutoFit/>
          </a:bodyPr>
          <a:lstStyle>
            <a:lvl1pPr marL="12700">
              <a:tabLst>
                <a:tab pos="141288" algn="l"/>
              </a:tabLst>
              <a:defRPr>
                <a:solidFill>
                  <a:schemeClr val="tx1"/>
                </a:solidFill>
                <a:latin typeface="Arial" charset="0"/>
                <a:ea typeface="ＭＳ Ｐゴシック" pitchFamily="34" charset="-128"/>
              </a:defRPr>
            </a:lvl1pPr>
            <a:lvl2pPr marL="742950" indent="-285750">
              <a:tabLst>
                <a:tab pos="141288" algn="l"/>
              </a:tabLst>
              <a:defRPr>
                <a:solidFill>
                  <a:schemeClr val="tx1"/>
                </a:solidFill>
                <a:latin typeface="Arial" charset="0"/>
                <a:ea typeface="ＭＳ Ｐゴシック" pitchFamily="34" charset="-128"/>
              </a:defRPr>
            </a:lvl2pPr>
            <a:lvl3pPr marL="1143000" indent="-228600">
              <a:tabLst>
                <a:tab pos="141288" algn="l"/>
              </a:tabLst>
              <a:defRPr>
                <a:solidFill>
                  <a:schemeClr val="tx1"/>
                </a:solidFill>
                <a:latin typeface="Arial" charset="0"/>
                <a:ea typeface="ＭＳ Ｐゴシック" pitchFamily="34" charset="-128"/>
              </a:defRPr>
            </a:lvl3pPr>
            <a:lvl4pPr marL="1600200" indent="-228600">
              <a:tabLst>
                <a:tab pos="141288" algn="l"/>
              </a:tabLst>
              <a:defRPr>
                <a:solidFill>
                  <a:schemeClr val="tx1"/>
                </a:solidFill>
                <a:latin typeface="Arial" charset="0"/>
                <a:ea typeface="ＭＳ Ｐゴシック" pitchFamily="34" charset="-128"/>
              </a:defRPr>
            </a:lvl4pPr>
            <a:lvl5pPr marL="2057400" indent="-228600">
              <a:tabLst>
                <a:tab pos="141288" algn="l"/>
              </a:tabLst>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9pPr>
          </a:lstStyle>
          <a:p>
            <a:pPr>
              <a:lnSpc>
                <a:spcPct val="101000"/>
              </a:lnSpc>
              <a:spcBef>
                <a:spcPts val="1038"/>
              </a:spcBef>
              <a:buClr>
                <a:srgbClr val="0032CC"/>
              </a:buClr>
            </a:pPr>
            <a:r>
              <a:rPr lang="en-NZ" altLang="en-US" sz="2400" dirty="0">
                <a:latin typeface="Times New Roman" panose="02020603050405020304" pitchFamily="18" charset="0"/>
                <a:cs typeface="Times New Roman" panose="02020603050405020304" pitchFamily="18" charset="0"/>
              </a:rPr>
              <a:t>There are three distributions:</a:t>
            </a:r>
          </a:p>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The </a:t>
            </a:r>
            <a:r>
              <a:rPr lang="en-NZ" altLang="en-US" sz="2400" dirty="0">
                <a:solidFill>
                  <a:srgbClr val="FF0000"/>
                </a:solidFill>
                <a:latin typeface="Times New Roman" panose="02020603050405020304" pitchFamily="18" charset="0"/>
                <a:cs typeface="Times New Roman" panose="02020603050405020304" pitchFamily="18" charset="0"/>
              </a:rPr>
              <a:t>distribution of the population </a:t>
            </a:r>
          </a:p>
          <a:p>
            <a:pPr>
              <a:lnSpc>
                <a:spcPct val="101000"/>
              </a:lnSpc>
              <a:spcBef>
                <a:spcPts val="1038"/>
              </a:spcBef>
              <a:buClr>
                <a:srgbClr val="0032CC"/>
              </a:buClr>
            </a:pPr>
            <a:endParaRPr lang="en-NZ" altLang="en-US" sz="2400" dirty="0">
              <a:latin typeface="Times New Roman" panose="02020603050405020304" pitchFamily="18" charset="0"/>
              <a:cs typeface="Times New Roman" panose="02020603050405020304" pitchFamily="18" charset="0"/>
            </a:endParaRPr>
          </a:p>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The </a:t>
            </a:r>
            <a:r>
              <a:rPr lang="en-NZ" altLang="en-US" sz="2400" dirty="0">
                <a:solidFill>
                  <a:srgbClr val="2205FB"/>
                </a:solidFill>
                <a:latin typeface="Times New Roman" panose="02020603050405020304" pitchFamily="18" charset="0"/>
                <a:cs typeface="Times New Roman" panose="02020603050405020304" pitchFamily="18" charset="0"/>
              </a:rPr>
              <a:t>distribution of the sample </a:t>
            </a:r>
          </a:p>
          <a:p>
            <a:pPr>
              <a:lnSpc>
                <a:spcPct val="101000"/>
              </a:lnSpc>
              <a:spcBef>
                <a:spcPts val="1038"/>
              </a:spcBef>
              <a:buClr>
                <a:srgbClr val="0032CC"/>
              </a:buClr>
              <a:buFont typeface="Arial" charset="0"/>
              <a:buChar char="•"/>
            </a:pPr>
            <a:endParaRPr lang="en-NZ" altLang="en-US" sz="2400" dirty="0">
              <a:latin typeface="Times New Roman" panose="02020603050405020304" pitchFamily="18" charset="0"/>
              <a:cs typeface="Times New Roman" panose="02020603050405020304" pitchFamily="18" charset="0"/>
            </a:endParaRPr>
          </a:p>
          <a:p>
            <a:pPr>
              <a:lnSpc>
                <a:spcPct val="101000"/>
              </a:lnSpc>
              <a:spcBef>
                <a:spcPts val="1038"/>
              </a:spcBef>
              <a:buClr>
                <a:srgbClr val="0032CC"/>
              </a:buClr>
              <a:buFont typeface="Arial" charset="0"/>
              <a:buChar char="•"/>
            </a:pPr>
            <a:endParaRPr lang="en-NZ" altLang="en-US" sz="2400" dirty="0">
              <a:latin typeface="Times New Roman" panose="02020603050405020304" pitchFamily="18" charset="0"/>
              <a:cs typeface="Times New Roman" panose="02020603050405020304" pitchFamily="18" charset="0"/>
            </a:endParaRPr>
          </a:p>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The </a:t>
            </a:r>
            <a:r>
              <a:rPr lang="en-NZ" altLang="en-US" sz="2400" dirty="0">
                <a:solidFill>
                  <a:srgbClr val="9900CC"/>
                </a:solidFill>
                <a:latin typeface="Times New Roman" panose="02020603050405020304" pitchFamily="18" charset="0"/>
                <a:cs typeface="Times New Roman" panose="02020603050405020304" pitchFamily="18" charset="0"/>
              </a:rPr>
              <a:t>distribution of the sample means </a:t>
            </a:r>
          </a:p>
        </p:txBody>
      </p:sp>
      <p:cxnSp>
        <p:nvCxnSpPr>
          <p:cNvPr id="8" name="Straight Arrow Connector 7"/>
          <p:cNvCxnSpPr/>
          <p:nvPr/>
        </p:nvCxnSpPr>
        <p:spPr>
          <a:xfrm>
            <a:off x="2450811" y="2662371"/>
            <a:ext cx="864577" cy="0"/>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2991342" y="3916536"/>
            <a:ext cx="864577" cy="0"/>
          </a:xfrm>
          <a:prstGeom prst="straightConnector1">
            <a:avLst/>
          </a:prstGeom>
          <a:ln w="57150">
            <a:solidFill>
              <a:srgbClr val="2205FB"/>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2820578" y="5727518"/>
            <a:ext cx="864577" cy="0"/>
          </a:xfrm>
          <a:prstGeom prst="straightConnector1">
            <a:avLst/>
          </a:prstGeom>
          <a:ln w="57150">
            <a:solidFill>
              <a:srgbClr val="9900CC"/>
            </a:solidFill>
            <a:tailEnd type="arrow"/>
          </a:ln>
        </p:spPr>
        <p:style>
          <a:lnRef idx="2">
            <a:schemeClr val="accent1"/>
          </a:lnRef>
          <a:fillRef idx="0">
            <a:schemeClr val="accent1"/>
          </a:fillRef>
          <a:effectRef idx="1">
            <a:schemeClr val="accent1"/>
          </a:effectRef>
          <a:fontRef idx="minor">
            <a:schemeClr val="tx1"/>
          </a:fontRef>
        </p:style>
      </p:cxnSp>
      <p:pic>
        <p:nvPicPr>
          <p:cNvPr id="13" name="Picture 5" descr="C:\Users\dleader\AppData\Local\Microsoft\Windows\Temporary Internet Files\Content.IE5\ZF8AVX8G\cow[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8408" y="0"/>
            <a:ext cx="1529391" cy="1529391"/>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p:cNvGrpSpPr/>
          <p:nvPr/>
        </p:nvGrpSpPr>
        <p:grpSpPr>
          <a:xfrm>
            <a:off x="9494838" y="1057275"/>
            <a:ext cx="5572125" cy="4972050"/>
            <a:chOff x="9494838" y="1057275"/>
            <a:chExt cx="5572125" cy="4972050"/>
          </a:xfrm>
        </p:grpSpPr>
        <p:grpSp>
          <p:nvGrpSpPr>
            <p:cNvPr id="7" name="Group 6"/>
            <p:cNvGrpSpPr/>
            <p:nvPr/>
          </p:nvGrpSpPr>
          <p:grpSpPr>
            <a:xfrm>
              <a:off x="9494838" y="1057275"/>
              <a:ext cx="5572125" cy="4972050"/>
              <a:chOff x="9494838" y="1057275"/>
              <a:chExt cx="5572125" cy="4972050"/>
            </a:xfrm>
          </p:grpSpPr>
          <p:grpSp>
            <p:nvGrpSpPr>
              <p:cNvPr id="5" name="Group 4"/>
              <p:cNvGrpSpPr/>
              <p:nvPr/>
            </p:nvGrpSpPr>
            <p:grpSpPr>
              <a:xfrm>
                <a:off x="9494838" y="1057275"/>
                <a:ext cx="5572125" cy="4972050"/>
                <a:chOff x="9494838" y="1057275"/>
                <a:chExt cx="5572125" cy="4972050"/>
              </a:xfrm>
            </p:grpSpPr>
            <p:pic>
              <p:nvPicPr>
                <p:cNvPr id="10035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4838" y="1057275"/>
                  <a:ext cx="5572125" cy="497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Connector 3"/>
                <p:cNvCxnSpPr/>
                <p:nvPr/>
              </p:nvCxnSpPr>
              <p:spPr>
                <a:xfrm>
                  <a:off x="11684000" y="1924050"/>
                  <a:ext cx="0" cy="2413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6" name="TextBox 5"/>
              <p:cNvSpPr txBox="1"/>
              <p:nvPr/>
            </p:nvSpPr>
            <p:spPr>
              <a:xfrm>
                <a:off x="11512550" y="2019300"/>
                <a:ext cx="362600" cy="461665"/>
              </a:xfrm>
              <a:prstGeom prst="rect">
                <a:avLst/>
              </a:prstGeom>
              <a:noFill/>
            </p:spPr>
            <p:txBody>
              <a:bodyPr wrap="none" rtlCol="0">
                <a:spAutoFit/>
              </a:bodyPr>
              <a:lstStyle/>
              <a:p>
                <a:r>
                  <a:rPr lang="en-NZ" sz="2400" b="1" dirty="0">
                    <a:solidFill>
                      <a:srgbClr val="FF0000"/>
                    </a:solidFill>
                    <a:latin typeface="Times New Roman" panose="02020603050405020304" pitchFamily="18" charset="0"/>
                    <a:cs typeface="Times New Roman" panose="02020603050405020304" pitchFamily="18" charset="0"/>
                  </a:rPr>
                  <a:t>µ</a:t>
                </a:r>
                <a:endParaRPr lang="en-GB" sz="2400" b="1" dirty="0">
                  <a:solidFill>
                    <a:srgbClr val="FF0000"/>
                  </a:solidFill>
                  <a:latin typeface="Times New Roman" panose="02020603050405020304" pitchFamily="18" charset="0"/>
                  <a:cs typeface="Times New Roman" panose="02020603050405020304" pitchFamily="18" charset="0"/>
                </a:endParaRPr>
              </a:p>
            </p:txBody>
          </p:sp>
        </p:grpSp>
        <p:cxnSp>
          <p:nvCxnSpPr>
            <p:cNvPr id="10" name="Straight Connector 9"/>
            <p:cNvCxnSpPr/>
            <p:nvPr/>
          </p:nvCxnSpPr>
          <p:spPr>
            <a:xfrm>
              <a:off x="11506200" y="3695700"/>
              <a:ext cx="0" cy="220836"/>
            </a:xfrm>
            <a:prstGeom prst="line">
              <a:avLst/>
            </a:prstGeom>
            <a:ln w="19050">
              <a:solidFill>
                <a:srgbClr val="2205FB"/>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11314357" y="3860284"/>
                  <a:ext cx="38183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NZ" b="1" i="1" smtClean="0">
                                <a:solidFill>
                                  <a:srgbClr val="2205FB"/>
                                </a:solidFill>
                                <a:latin typeface="Cambria Math" panose="02040503050406030204" pitchFamily="18" charset="0"/>
                              </a:rPr>
                            </m:ctrlPr>
                          </m:accPr>
                          <m:e>
                            <m:r>
                              <a:rPr lang="en-NZ" b="1" i="1" smtClean="0">
                                <a:solidFill>
                                  <a:srgbClr val="2205FB"/>
                                </a:solidFill>
                                <a:latin typeface="Cambria Math"/>
                              </a:rPr>
                              <m:t>𝒙</m:t>
                            </m:r>
                          </m:e>
                        </m:acc>
                      </m:oMath>
                    </m:oMathPara>
                  </a14:m>
                  <a:endParaRPr lang="en-GB" b="1" dirty="0"/>
                </a:p>
              </p:txBody>
            </p:sp>
          </mc:Choice>
          <mc:Fallback xmlns="">
            <p:sp>
              <p:nvSpPr>
                <p:cNvPr id="14" name="TextBox 13"/>
                <p:cNvSpPr txBox="1">
                  <a:spLocks noRot="1" noChangeAspect="1" noMove="1" noResize="1" noEditPoints="1" noAdjustHandles="1" noChangeArrowheads="1" noChangeShapeType="1" noTextEdit="1"/>
                </p:cNvSpPr>
                <p:nvPr/>
              </p:nvSpPr>
              <p:spPr>
                <a:xfrm>
                  <a:off x="11314357" y="3860284"/>
                  <a:ext cx="381835" cy="369332"/>
                </a:xfrm>
                <a:prstGeom prst="rect">
                  <a:avLst/>
                </a:prstGeom>
                <a:blipFill rotWithShape="1">
                  <a:blip r:embed="rId6"/>
                  <a:stretch>
                    <a:fillRect/>
                  </a:stretch>
                </a:blipFill>
              </p:spPr>
              <p:txBody>
                <a:bodyPr/>
                <a:lstStyle/>
                <a:p>
                  <a:r>
                    <a:rPr lang="en-GB">
                      <a:noFill/>
                    </a:rPr>
                    <a:t> </a:t>
                  </a:r>
                </a:p>
              </p:txBody>
            </p:sp>
          </mc:Fallback>
        </mc:AlternateContent>
        <p:cxnSp>
          <p:nvCxnSpPr>
            <p:cNvPr id="16" name="Straight Connector 15"/>
            <p:cNvCxnSpPr/>
            <p:nvPr/>
          </p:nvCxnSpPr>
          <p:spPr>
            <a:xfrm>
              <a:off x="11749088" y="5457825"/>
              <a:ext cx="0" cy="157163"/>
            </a:xfrm>
            <a:prstGeom prst="line">
              <a:avLst/>
            </a:prstGeom>
            <a:ln w="19050">
              <a:solidFill>
                <a:srgbClr val="9900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11512550" y="5527270"/>
                  <a:ext cx="4888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rgbClr val="9900CC"/>
                                </a:solidFill>
                                <a:latin typeface="Cambria Math" panose="02040503050406030204" pitchFamily="18" charset="0"/>
                              </a:rPr>
                            </m:ctrlPr>
                          </m:sSubPr>
                          <m:e>
                            <m:r>
                              <a:rPr lang="en-GB" i="1" smtClean="0">
                                <a:solidFill>
                                  <a:srgbClr val="9900CC"/>
                                </a:solidFill>
                                <a:latin typeface="Cambria Math"/>
                                <a:ea typeface="Cambria Math"/>
                              </a:rPr>
                              <m:t>𝜇</m:t>
                            </m:r>
                          </m:e>
                          <m:sub>
                            <m:acc>
                              <m:accPr>
                                <m:chr m:val="̅"/>
                                <m:ctrlPr>
                                  <a:rPr lang="en-GB" i="1" smtClean="0">
                                    <a:solidFill>
                                      <a:srgbClr val="9900CC"/>
                                    </a:solidFill>
                                    <a:latin typeface="Cambria Math" panose="02040503050406030204" pitchFamily="18" charset="0"/>
                                  </a:rPr>
                                </m:ctrlPr>
                              </m:accPr>
                              <m:e>
                                <m:r>
                                  <a:rPr lang="en-NZ" b="0" i="1" smtClean="0">
                                    <a:solidFill>
                                      <a:srgbClr val="9900CC"/>
                                    </a:solidFill>
                                    <a:latin typeface="Cambria Math"/>
                                  </a:rPr>
                                  <m:t>𝑥</m:t>
                                </m:r>
                              </m:e>
                            </m:acc>
                          </m:sub>
                        </m:sSub>
                      </m:oMath>
                    </m:oMathPara>
                  </a14:m>
                  <a:endParaRPr lang="en-GB" dirty="0">
                    <a:solidFill>
                      <a:srgbClr val="9900CC"/>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11512550" y="5527270"/>
                  <a:ext cx="488852" cy="369332"/>
                </a:xfrm>
                <a:prstGeom prst="rect">
                  <a:avLst/>
                </a:prstGeom>
                <a:blipFill rotWithShape="1">
                  <a:blip r:embed="rId7"/>
                  <a:stretch>
                    <a:fillRect r="-28750" b="-6667"/>
                  </a:stretch>
                </a:blipFill>
              </p:spPr>
              <p:txBody>
                <a:bodyPr/>
                <a:lstStyle/>
                <a:p>
                  <a:r>
                    <a:rPr lang="en-GB">
                      <a:noFill/>
                    </a:rPr>
                    <a:t> </a:t>
                  </a:r>
                </a:p>
              </p:txBody>
            </p:sp>
          </mc:Fallback>
        </mc:AlternateContent>
      </p:grpSp>
      <p:sp>
        <p:nvSpPr>
          <p:cNvPr id="15" name="Footer Placeholder 14">
            <a:extLst>
              <a:ext uri="{FF2B5EF4-FFF2-40B4-BE49-F238E27FC236}">
                <a16:creationId xmlns:a16="http://schemas.microsoft.com/office/drawing/2014/main" id="{8281DB27-77C4-4068-98FB-9B654E9CCFE5}"/>
              </a:ext>
            </a:extLst>
          </p:cNvPr>
          <p:cNvSpPr>
            <a:spLocks noGrp="1"/>
          </p:cNvSpPr>
          <p:nvPr>
            <p:ph type="ftr" sz="quarter" idx="10"/>
          </p:nvPr>
        </p:nvSpPr>
        <p:spPr/>
        <p:txBody>
          <a:bodyPr/>
          <a:lstStyle/>
          <a:p>
            <a:r>
              <a:rPr lang="en-US" altLang="en-US"/>
              <a:t>MC3020-2023</a:t>
            </a:r>
          </a:p>
        </p:txBody>
      </p:sp>
      <p:sp>
        <p:nvSpPr>
          <p:cNvPr id="19" name="Date Placeholder 18">
            <a:extLst>
              <a:ext uri="{FF2B5EF4-FFF2-40B4-BE49-F238E27FC236}">
                <a16:creationId xmlns:a16="http://schemas.microsoft.com/office/drawing/2014/main" id="{51993C8F-95E8-42DC-8963-D39598E8A59B}"/>
              </a:ext>
            </a:extLst>
          </p:cNvPr>
          <p:cNvSpPr>
            <a:spLocks noGrp="1"/>
          </p:cNvSpPr>
          <p:nvPr>
            <p:ph type="dt" sz="half" idx="12"/>
          </p:nvPr>
        </p:nvSpPr>
        <p:spPr/>
        <p:txBody>
          <a:bodyPr/>
          <a:lstStyle/>
          <a:p>
            <a:fld id="{A01B953F-4673-4CC2-A406-3EEDD6F910A0}" type="datetime5">
              <a:rPr lang="en-NZ" altLang="en-US" smtClean="0"/>
              <a:t>16-May-23</a:t>
            </a:fld>
            <a:endParaRPr lang="en-US" altLang="en-US"/>
          </a:p>
        </p:txBody>
      </p:sp>
      <p:sp>
        <p:nvSpPr>
          <p:cNvPr id="20" name="Slide Number Placeholder 19">
            <a:extLst>
              <a:ext uri="{FF2B5EF4-FFF2-40B4-BE49-F238E27FC236}">
                <a16:creationId xmlns:a16="http://schemas.microsoft.com/office/drawing/2014/main" id="{A2EDED6A-6673-4225-A35A-BEC1AD25F48E}"/>
              </a:ext>
            </a:extLst>
          </p:cNvPr>
          <p:cNvSpPr>
            <a:spLocks noGrp="1"/>
          </p:cNvSpPr>
          <p:nvPr>
            <p:ph type="sldNum" sz="quarter" idx="11"/>
          </p:nvPr>
        </p:nvSpPr>
        <p:spPr/>
        <p:txBody>
          <a:bodyPr/>
          <a:lstStyle/>
          <a:p>
            <a:fld id="{E6D38F6D-B68C-43EA-8D93-D9BC679B8240}" type="slidenum">
              <a:rPr lang="en-US" altLang="en-US" smtClean="0"/>
              <a:pPr/>
              <a:t>11</a:t>
            </a:fld>
            <a:endParaRPr lang="en-US" altLang="en-US"/>
          </a:p>
        </p:txBody>
      </p:sp>
    </p:spTree>
    <p:extLst>
      <p:ext uri="{BB962C8B-B14F-4D97-AF65-F5344CB8AC3E}">
        <p14:creationId xmlns:p14="http://schemas.microsoft.com/office/powerpoint/2010/main" val="2838882929"/>
      </p:ext>
    </p:extLst>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471186" y="1743233"/>
            <a:ext cx="5596613" cy="4993057"/>
          </a:xfrm>
          <a:prstGeom prst="rect">
            <a:avLst/>
          </a:prstGeom>
        </p:spPr>
      </p:pic>
      <p:sp>
        <p:nvSpPr>
          <p:cNvPr id="23554" name="Title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NZ"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Three </a:t>
            </a:r>
            <a:r>
              <a:rPr lang="en-NZ" altLang="en-US" sz="4000"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distributi</a:t>
            </a:r>
            <a:r>
              <a:rPr lang="en-US"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a:t>
            </a:r>
            <a:r>
              <a:rPr lang="en-NZ"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ns for milk volume</a:t>
            </a:r>
          </a:p>
        </p:txBody>
      </p:sp>
      <p:sp>
        <p:nvSpPr>
          <p:cNvPr id="23555" name="AutoShape 4" descr="data:image/jpeg;base64,/9j/4AAQSkZJRgABAQAAAQABAAD/2wCEAAkGBxQSEhUUERIUFhUWFxQVEhcUFBIVFhUVFBYWFxUUExUYHCggGBolGxQUITEhJSkrLi4uFx8zODMsNygtLisBCgoKDg0OGxAQGiwlHyQsLC8vNC8rLCwsLCwsLCwsLCwsLDQsLCwsLCwsLCwsLDQsLCwsLCwsLCw0LCwsLCwsN//AABEIALcBFAMBIgACEQEDEQH/xAAbAAEAAQUBAAAAAAAAAAAAAAAABQECAwQGB//EAEYQAAIBAgMEBwQFCAkFAQAAAAABAgMRBBIhBTFBUQYTImFxkbGBocHwMlWS0eEHIzNCU6LC0hQWJFJicoKy01RzlOLxFf/EABkBAQADAQEAAAAAAAAAAAAAAAABAgQDBf/EACsRAQEAAgEDAgUEAgMAAAAAAAABAhEDEiExBEETUWGx8DKBkdGh8RQicf/aAAwDAQACEQMRAD8A9xAAAAAAAAAAAAAAABx/TjB6xqLirS8Vu93ocWz1bbWE62jOPG14+K+be08qxEbSaMnPjq7bODLc0tMFZGcwVt5njQ9N6D0cuFj3yk36fAnyI6KL+zQ8Zf7mS56OH6Y83P8AVXk3T2hlxU+9p+aT+JD4ZHSflIj+e9kPT8DnKC0MfL+qt3F3xjagdB0RwfWV46aR7T9m732Ofgeg9B8HlpOo98nZeC/H0J4cd5I5stYulABtYAAAAAAAAAAAAAAAAAAAAAAAAAAAAAAAAA806WYHqq8rLR9peD+fcelnL9O8Jmpxmt8XZ+D1Xo/M5cuO8XXhy1k4OMS2rArGRWUbowvQek9D6l8Mu6TXnaXxJs478n+Mup033SXs0f8ACdfOSSbeiSu/BHocd3jHncs1nXl/5Q618RJcnFeUVf1ICibO3MZ1teUucpPzZipwRizu8m7jx1jI2cNC7SPW9nYfq6UILhFL28ffc8w2NS7ab4NHrB39PO1rP6m95AAGllAAAAAAAAAAAAAAAAAAAAAAAAAAAAAAAACK6TRvh5J9xKkft2nmoytws/Yt/uK5eKth+qPKarsy6Lui/GUe0/EwxVjz/d6c7xvbFx7oVYzW5NX71xXkdx04x3V4STi/puME+53b9yfmea13Y9D6f0L4B/4HSa81H+I78VvTkz8snXi8upyvJm/E0sLTuS0aNzg0NzZ2mvej1Om7pPuR5psWlmnCL4ySftaR6aa+Dwxeo8gAO7OAAAAAAAAAAAAAAAAAAAAAAAAAAAAAALZVEt7S8WiH25t+NFJQtOpL6Kvou+T+BTPkxwm8lscbldRKYrFwpq9ScYrvdr+HMiMT0lw8k4Rm5OacVaMtb6b2t2qI6hsmFZ58ViIuT/VjOGi5N7vYvM2cXsrDU4ZqaTmrZX1kpW3cM1uHIy3P1GXeSSfXy7THina22/Tw5rFYZXI/EUSamtTUqwOVbMUHUhdrhqj0zppl/oVbNuyq3ipRcV52PO8U95jq9JauIwdSlNXjCpSyyt+r2k4yfHtJa95148tSxy5cd5StPBxJakyNwkdCRobjl7u3skdkVVCrCT3KUW/NHpJ5fhj0XBYpOnB6/RjfsyettdUjVwXzGP1E7ytsGLr1yl9if3FeuXKX2J/caGZkBjVVcpfZl9xencCoAAAAAAAAAAAAAAAAAAAAAAc5tnavWS6ig7tvLJq298PDm/gcebmx4sd3z7T5r8fHc7qJLFbXhF2ipTlwUFe/dcy4etVlrKlGHc53fuQ2ds+NGKS1dtZPVv2vgbhHHjyXvnf2icrhO2MQ239qxoQcnlc3pFWvra9/BHk+D6X1+vqdRCnJt61ZqTyri4pO2vDwOt2vhJYyFadRuOZSp0UuEndJrmras08F+T+dGnFOrTjfffNmbfOy3mfj3y59d8e39uuWsJ0zz7/02Nl9L6ynGM0pptJ6tPV2umdHt2ukkkknvfw+JC7O6KqnUjOrXi1BqVoxleTi7pXe7cbO0KrnJt8W2duS6iOKbu2k7mtiJNI3VE18REz1sxQ1VXuZ8Dg40cNjMPKopT6yjGMdztCcZtpPg3OT9rK1Y2NbbmIvj+xB/nIRbae+UUm2vYor2Fcs7jjbPP8AtTObyn58mzTw6RVQsbVKTUbS/upRzq15K925d/ZM08MnouV7748rX+dDPPVY71lNOumlS0Z3PRjGZoZHvjqu+L/H1OJVJpJrVPVNaoltkYrq5Rl5rmnvRt4eSb3Gflx6o6npDjpUKEpwSzXilfVK7texxn9aMT+0X2Ifcdhj8RRrU3CcnllbVJ30aaa05pHPf1eoft5/YNeX0Y4v2D0irTqxp1JKSldXypNNRbVrW4o6+ju9svVte6xB7N6LU6U41M8pOOsVolfm7byawz3+z/al6pkzfuiswALIAAAAAAAAAAAAAAAAADXx2J6uDlvfBc2VzymONyviJktuoiekW1VD81F2lLf4ci7o5shUk6kl256674p8PH55mlsfCdfNVJrSLu72bcnwTXDj/wDTqTz/AEuF5s7z5/tPk08uUwx+Hj+4AWzejPSZUXgcGs+7SC0Xe3e/x9pH9L8TldNLlJ+enwN+lVcZTktbPtxW/K75ZR79H8ohOkFTrKuZXy5YqLs9d7fvZwlk7L3flq7PqOV3ZaWNmrR1LsKo04xvvk0l4vcjPUaW9o453u1YTUR8o6GKcLoy4vF04/SnFb+PLeYuvuuzxV0zNyeo48PNdscai9p02ovKrtppLvNHZdNRrU4LVKlKztuUXBaPnv8AMkoTk8zqW4WS1aa1d3ufD3kZsrEZsVl5X05KW5L7By48ry59WtSf5Wy7OlqR4MjMRhmnelJx8N32XoS1WJjpwvc05YzLyrLpFU8bOLXWRva9nG63qzujdozUkrO7vrZWtve6/gi6rQW81sTDJlaX6yvbkzj8Dp74XX2TvaWo4meWys7ac9w66XyjJsqDkpK+5p6d99/PcZqlKz/BG3jyz6ZuMWeOMyvd0+DlenF/4V6FtHSb7/hJv+JGDZCvTWr0ut+mj5FK3WRneGWXDLK8b3Seklu+hyNG+23HSQBrYbGKTytOE1q4y325xa0ku9GyWll8FmgAEoAAAAAAAAAAAAAA5/aNSVSolC1ty338fxN7bOOUI5VJKUk7dy5/PeavRyhJx6yo7vVR+LXp5nn+py+LyTgx/wDb+fns08U6MfiX9kthaCpxUV7e98WZgDfjJjNRnt3d0LKz0LzDinoTUImtU6mvSk/oVY9XLkpJ3i35+pFbRTqZ4J27TdNrTLaV/J6+Z0W18OpUnf8AVtJeMdTkcBVkpuM/YzPnhLvG+HTHLXeI6gpfReZuN02+Oru/xK4XDu7d5O11eTut993duJLFYGTvKH0r6N7muXiadBShDK4ty1vuteTfxZ5+focJ5228fN1Ra6UZKN1/l9L677r1M+HtONlw329ySKY2moU9P1Y2+yjDsCm4UXOd71HmjFatRS0ZbD03Hj4i1zqmIgkm1w3kD0fo/wBrcnza8o39ZMmtpYi1OclwTfkYcBRUFGd75pN3W60kl6r3luqTKS/L/KuW/ZO1EnezIvZmKcnWWt4Ty+yxvU6cpKTz2s7Wt3XTNF1YwruVv0kI6Lfmi/8A2R0W921CGZTT4S90or8TX61OjGLfbXZfjHT1RkqSSeaSkk9Gk9b709PFl+FoqTX91tO1lv3XJxlvhXLOY+Ut0ZwrSnKSazZdHwST+LZJYihvMmGlGKt9wr1o8zTJqaYcsuq7rPsfSLXffzX4Mz1tJJ+Hrl/jNXZFRO9n8p/ibWM4Px93a/hOk8Kq4rDKaXCUXeEuMZc16NcU2jLTldJ80jFi8RkWivKWkI839y3t8jJRhlile9klfnbiPc9l4ALIAAAAAAAAAAAAAETtnYca7zJ5J6LMlfS/LnyZJ0aajFRW5JJeCLwVmGMtyk7puVs0AAsgMNffFfPAzGGX013L59SKMe1JWpT8LeenxIBYRSXeTO3Jfmrc5RXvv8DSw8SmXlMarw8kufzyI3FwtrxOqjHQ0dpYZNEWbiZbLuOI2hUTg4xzXemrdvHUkYbTgo6LWyS7kuBfitn2e4wrDLkcrx+ztOa77ofHuU1kirub9TfwuBcaMFKEpOOlk1pfRvXuJLZ1BdZH2+hOPDx5IrlwYZ49ORebLq3HFzxkoaLN/qVpdye+/iWUaqlJSlmut1luXH57kTW0qC6x6cvQwLDLkc76WWa3f5W/5GX0YOtptr9I7b72s/DXQk8JJNJxhK3+n4swRw6JnYsI6qy5k4+mxnvf5qt5rfafwpQzta3twtFJpd5hxUpJbn7zoqVKNtwq4ZHWcMnvf5ql5L+RwtDpFKjK7jFauL0abWj70tUuBNU+lNOsoxTlGTlFLWLTzdl2du++7gb1bZ0ZTSd7N9xdPYEIdqLd4tS1S4O5Mxyl7eDcvlIbNoxyxna8pRjmk25S3Xau9yvwWhuGHCK0bcpS9W17mjMaJNTs5KX1KgEgAAAAAAAAAAAAAAAAAABgg+3LuS+fcZznOk9fLhK7TtmcYrwclf3NkUZtrbToSSSxFK8XdrOvVGvQ2nRv+mpfbXqecIyRRztX09ehTdtF70QO2NqxpzcZb4q7twWm/v1RNbDjbDUf+3D/AGo832zic88RLnu8HUj8ETndQxm25j+kLl+jVueZLd5kbU2zJfSlBX52XxI6mUxlKMmsyT7PL/FI49VtdLjJEts7b66yGaUGs0U7NJ2b1PQutoW/Sey+voeOqhBNPKtO5HreAcJ0oTsrOKe5ctS+OTnXA7c6RWr1FTcLKTSu7vTTn3GvS6SSe+dP3feRuPoQnUnJRXalJ7lxbZdh8JDjCPkiLSVPYfac8yzaxusyVldX1s+ZM7I2tHrIrVXaV2rLVpfE5enxMmHer52bXitfgVmVdLjHrcKbXI1sfjoUkusklfdvbfgkjLs2tno05f3oRfmkQHTSOtN90l5ZfvO98bcZ5Zntui5JuT0d9IyJDDbYo1m4Ql2mnZNNX04X3nBmzsyeWtTfKcfK6uVmS2ne4SW/vyy84pfBmwamG0lbua+xJ/zG2dJ4UAASAAAAAAAAAAAAAAAUIoMqUKiC2bsm7X03c+44LGdI6dXDypzw1eSvrlTTUovg8rV1yO/OB6S4erCu1S2aq8X2us7Grlq07x3oijlnXp8MNjPsr+QvpY6nF3eCxklybcU/G1K5ZtTpI8NJQr7Mp0pP6KmrZv8AK8lpb+BhwnTB1ZKnR2fSnOX0YxTk37FHd3ldLOvn09lkyxwVSGlldy7OltFkRytavOSn+aqWaUno9FF7927UkJVdocNkR8ostjV2he72TFqz0tFau2u/ufmLN+UTc8VCxrS4U5vwTE8TLjSkvFP7ie/pGP8AqeP7o/pG0PqeP7pX4cT1ZfNz0cRK91CSZ1T6aVeo6vq4KWXL1idu7Nky2vY1XiNofU8f3R120fqiH7v3lpjrwrd33+zmpTl3v2l1OvJfqM6RVtpfVMP3P5iqrbT+qafnT/nHRE/9vn9kJTxE/wBmzPRrSv8ARV7PTMuKaZK9ZtX6qp/ap/8AIW1XteSstm01u/Wp8Hf9qR0QvV8/slNmdLalGlGHVwllVl27O3IxbT6ZzqRtLBwmu+qlbwa1RHp7Z+r6fnS/5jFi8ZtelFyns+Nlvyx6x/Zp1G/bYv3VmP1Wf1hf/Qx/8l/ebGD6T5JqTwVONmtZV7pd9myCpdNMZJ5Y4aEpclSquXgop3Z0FCe2JJP/APOpa69p04v2qVVNe0jS7reje2K2Jqtuio01nUpqV1meV5VrrwOnI3o/RqRoR6+EYVXrUjDWMXuSWvJK/fckmWiqkSpSJUkAWzKogVABIAo2AKgAAUZUowLbgrYWKpULy2xcTCgDBKFlajGatOKkuUkmvJlKNCMFaEYxXKKSXuMgAAAAAAAAAAAAAAAAAAAAAAKZSqAAo0VAAAACjQKgaAAAAAAAAAAAAAAAAAAAAAAAAAAAAAAAAAAAAAAAAAAAAAAAAH//2Q=="/>
          <p:cNvSpPr>
            <a:spLocks noChangeAspect="1" noChangeArrowheads="1"/>
          </p:cNvSpPr>
          <p:nvPr/>
        </p:nvSpPr>
        <p:spPr bwMode="auto">
          <a:xfrm>
            <a:off x="155331"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endParaRPr lang="en-NZ" altLang="en-US"/>
          </a:p>
        </p:txBody>
      </p:sp>
      <p:pic>
        <p:nvPicPr>
          <p:cNvPr id="13" name="Picture 5" descr="C:\Users\dleader\AppData\Local\Microsoft\Windows\Temporary Internet Files\Content.IE5\ZF8AVX8G\cow[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6199" y="1"/>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1" y="1671989"/>
            <a:ext cx="3495674" cy="2831919"/>
          </a:xfrm>
          <a:prstGeom prst="rect">
            <a:avLst/>
          </a:prstGeom>
        </p:spPr>
        <p:txBody>
          <a:bodyPr wrap="square" lIns="91429" tIns="45715" rIns="91429" bIns="45715">
            <a:spAutoFit/>
          </a:bodyPr>
          <a:lstStyle>
            <a:lvl1pPr marL="141288" indent="-128588">
              <a:tabLst>
                <a:tab pos="141288" algn="l"/>
              </a:tabLst>
              <a:defRPr>
                <a:solidFill>
                  <a:schemeClr val="tx1"/>
                </a:solidFill>
                <a:latin typeface="Arial" charset="0"/>
                <a:ea typeface="ＭＳ Ｐゴシック" pitchFamily="34" charset="-128"/>
              </a:defRPr>
            </a:lvl1pPr>
            <a:lvl2pPr marL="742950" indent="-285750">
              <a:tabLst>
                <a:tab pos="141288" algn="l"/>
              </a:tabLst>
              <a:defRPr>
                <a:solidFill>
                  <a:schemeClr val="tx1"/>
                </a:solidFill>
                <a:latin typeface="Arial" charset="0"/>
                <a:ea typeface="ＭＳ Ｐゴシック" pitchFamily="34" charset="-128"/>
              </a:defRPr>
            </a:lvl2pPr>
            <a:lvl3pPr marL="1143000" indent="-228600">
              <a:tabLst>
                <a:tab pos="141288" algn="l"/>
              </a:tabLst>
              <a:defRPr>
                <a:solidFill>
                  <a:schemeClr val="tx1"/>
                </a:solidFill>
                <a:latin typeface="Arial" charset="0"/>
                <a:ea typeface="ＭＳ Ｐゴシック" pitchFamily="34" charset="-128"/>
              </a:defRPr>
            </a:lvl3pPr>
            <a:lvl4pPr marL="1600200" indent="-228600">
              <a:tabLst>
                <a:tab pos="141288" algn="l"/>
              </a:tabLst>
              <a:defRPr>
                <a:solidFill>
                  <a:schemeClr val="tx1"/>
                </a:solidFill>
                <a:latin typeface="Arial" charset="0"/>
                <a:ea typeface="ＭＳ Ｐゴシック" pitchFamily="34" charset="-128"/>
              </a:defRPr>
            </a:lvl4pPr>
            <a:lvl5pPr marL="2057400" indent="-228600">
              <a:tabLst>
                <a:tab pos="141288" algn="l"/>
              </a:tabLst>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9pPr>
          </a:lstStyle>
          <a:p>
            <a:pPr algn="just">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Take 1000 random samples of size </a:t>
            </a:r>
            <a:r>
              <a:rPr lang="en-NZ" altLang="en-US" sz="2400" i="1" dirty="0">
                <a:latin typeface="Times New Roman" panose="02020603050405020304" pitchFamily="18" charset="0"/>
                <a:cs typeface="Times New Roman" panose="02020603050405020304" pitchFamily="18" charset="0"/>
              </a:rPr>
              <a:t>n</a:t>
            </a:r>
            <a:r>
              <a:rPr lang="en-NZ" altLang="en-US" sz="2400" dirty="0">
                <a:latin typeface="Times New Roman" panose="02020603050405020304" pitchFamily="18" charset="0"/>
                <a:cs typeface="Times New Roman" panose="02020603050405020304" pitchFamily="18" charset="0"/>
              </a:rPr>
              <a:t> = 10 from the population. Calculate sample mean milk volume for each sample.</a:t>
            </a:r>
          </a:p>
          <a:p>
            <a:pPr algn="just">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Compare the means. </a:t>
            </a:r>
          </a:p>
        </p:txBody>
      </p:sp>
      <p:sp>
        <p:nvSpPr>
          <p:cNvPr id="21" name="Rectangle 20"/>
          <p:cNvSpPr/>
          <p:nvPr/>
        </p:nvSpPr>
        <p:spPr>
          <a:xfrm>
            <a:off x="29029" y="4489531"/>
            <a:ext cx="3683000" cy="1569650"/>
          </a:xfrm>
          <a:prstGeom prst="rect">
            <a:avLst/>
          </a:prstGeom>
          <a:solidFill>
            <a:srgbClr val="FFFFCC"/>
          </a:solidFill>
          <a:ln>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lIns="91429" tIns="45715" rIns="91429" bIns="45715">
            <a:spAutoFit/>
          </a:bodyPr>
          <a:lstStyle/>
          <a:p>
            <a:pPr marL="12699" algn="just">
              <a:spcBef>
                <a:spcPts val="600"/>
              </a:spcBef>
              <a:spcAft>
                <a:spcPts val="600"/>
              </a:spcAft>
              <a:buClr>
                <a:srgbClr val="0032CC"/>
              </a:buClr>
              <a:tabLst>
                <a:tab pos="142222" algn="l"/>
              </a:tabLst>
              <a:defRPr/>
            </a:pPr>
            <a:r>
              <a:rPr lang="en-NZ" sz="2400" b="1" spc="-5" dirty="0">
                <a:solidFill>
                  <a:srgbClr val="000000"/>
                </a:solidFill>
                <a:latin typeface="Times New Roman" panose="02020603050405020304" pitchFamily="18" charset="0"/>
                <a:cs typeface="Times New Roman" panose="02020603050405020304" pitchFamily="18" charset="0"/>
              </a:rPr>
              <a:t>Q: Is the mean of the Sampling Distribution the same as the mean of the population?</a:t>
            </a:r>
          </a:p>
        </p:txBody>
      </p:sp>
      <p:pic>
        <p:nvPicPr>
          <p:cNvPr id="8" name="Picture 1" descr="C:\Users\dleader\AppData\Local\Microsoft\Windows\Temporary Internet Files\Content.IE5\DK3BMDA1\question-mark-in-blue-round-button-6154-large[1].png">
            <a:extLst>
              <a:ext uri="{FF2B5EF4-FFF2-40B4-BE49-F238E27FC236}">
                <a16:creationId xmlns:a16="http://schemas.microsoft.com/office/drawing/2014/main" id="{56AF4BDD-929B-4EF4-807E-7FC835D7681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81427" y="5463973"/>
            <a:ext cx="1296104" cy="1296104"/>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647C5D46-8020-403C-969E-ED56EB398021}"/>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D9FF643C-9A8F-4297-B89B-ED087972AFFB}"/>
              </a:ext>
            </a:extLst>
          </p:cNvPr>
          <p:cNvSpPr>
            <a:spLocks noGrp="1"/>
          </p:cNvSpPr>
          <p:nvPr>
            <p:ph type="dt" sz="half" idx="12"/>
          </p:nvPr>
        </p:nvSpPr>
        <p:spPr/>
        <p:txBody>
          <a:bodyPr/>
          <a:lstStyle/>
          <a:p>
            <a:fld id="{6E526217-735F-4B77-A1E0-1601A199F900}" type="datetime5">
              <a:rPr lang="en-NZ" altLang="en-US" smtClean="0"/>
              <a:t>16-May-23</a:t>
            </a:fld>
            <a:endParaRPr lang="en-US" altLang="en-US"/>
          </a:p>
        </p:txBody>
      </p:sp>
      <p:sp>
        <p:nvSpPr>
          <p:cNvPr id="7" name="Slide Number Placeholder 6">
            <a:extLst>
              <a:ext uri="{FF2B5EF4-FFF2-40B4-BE49-F238E27FC236}">
                <a16:creationId xmlns:a16="http://schemas.microsoft.com/office/drawing/2014/main" id="{C3AC89D0-8C71-4AE2-9255-74A870462377}"/>
              </a:ext>
            </a:extLst>
          </p:cNvPr>
          <p:cNvSpPr>
            <a:spLocks noGrp="1"/>
          </p:cNvSpPr>
          <p:nvPr>
            <p:ph type="sldNum" sz="quarter" idx="11"/>
          </p:nvPr>
        </p:nvSpPr>
        <p:spPr/>
        <p:txBody>
          <a:bodyPr/>
          <a:lstStyle/>
          <a:p>
            <a:fld id="{E6D38F6D-B68C-43EA-8D93-D9BC679B8240}" type="slidenum">
              <a:rPr lang="en-US" altLang="en-US" smtClean="0"/>
              <a:pPr/>
              <a:t>12</a:t>
            </a:fld>
            <a:endParaRPr lang="en-US" altLang="en-US"/>
          </a:p>
        </p:txBody>
      </p:sp>
    </p:spTree>
    <p:extLst>
      <p:ext uri="{BB962C8B-B14F-4D97-AF65-F5344CB8AC3E}">
        <p14:creationId xmlns:p14="http://schemas.microsoft.com/office/powerpoint/2010/main" val="236449331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613910" y="1551390"/>
            <a:ext cx="4343400" cy="4974420"/>
            <a:chOff x="9643110" y="900172"/>
            <a:chExt cx="4343400" cy="4974420"/>
          </a:xfrm>
        </p:grpSpPr>
        <p:pic>
          <p:nvPicPr>
            <p:cNvPr id="102523" name="Picture 123"/>
            <p:cNvPicPr>
              <a:picLocks noChangeAspect="1" noChangeArrowheads="1"/>
            </p:cNvPicPr>
            <p:nvPr/>
          </p:nvPicPr>
          <p:blipFill rotWithShape="1">
            <a:blip r:embed="rId3">
              <a:extLst>
                <a:ext uri="{28A0092B-C50C-407E-A947-70E740481C1C}">
                  <a14:useLocalDpi xmlns:a14="http://schemas.microsoft.com/office/drawing/2010/main" val="0"/>
                </a:ext>
              </a:extLst>
            </a:blip>
            <a:srcRect t="61393"/>
            <a:stretch/>
          </p:blipFill>
          <p:spPr bwMode="auto">
            <a:xfrm>
              <a:off x="9643110" y="3587338"/>
              <a:ext cx="4343400" cy="22872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8" name="Straight Connector 27"/>
            <p:cNvCxnSpPr/>
            <p:nvPr/>
          </p:nvCxnSpPr>
          <p:spPr>
            <a:xfrm>
              <a:off x="11272932" y="5280758"/>
              <a:ext cx="0" cy="229455"/>
            </a:xfrm>
            <a:prstGeom prst="line">
              <a:avLst/>
            </a:prstGeom>
            <a:ln w="19050">
              <a:solidFill>
                <a:srgbClr val="9900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10935252" y="5350203"/>
                  <a:ext cx="6586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800" i="1" smtClean="0">
                                <a:solidFill>
                                  <a:srgbClr val="9900CC"/>
                                </a:solidFill>
                                <a:latin typeface="Cambria Math" panose="02040503050406030204" pitchFamily="18" charset="0"/>
                              </a:rPr>
                            </m:ctrlPr>
                          </m:sSubPr>
                          <m:e>
                            <m:r>
                              <a:rPr lang="en-GB" sz="2800" i="1" smtClean="0">
                                <a:solidFill>
                                  <a:srgbClr val="9900CC"/>
                                </a:solidFill>
                                <a:latin typeface="Cambria Math"/>
                                <a:ea typeface="Cambria Math"/>
                              </a:rPr>
                              <m:t>𝜇</m:t>
                            </m:r>
                          </m:e>
                          <m:sub>
                            <m:acc>
                              <m:accPr>
                                <m:chr m:val="̅"/>
                                <m:ctrlPr>
                                  <a:rPr lang="en-GB" sz="2800" i="1" smtClean="0">
                                    <a:solidFill>
                                      <a:srgbClr val="9900CC"/>
                                    </a:solidFill>
                                    <a:latin typeface="Cambria Math" panose="02040503050406030204" pitchFamily="18" charset="0"/>
                                  </a:rPr>
                                </m:ctrlPr>
                              </m:accPr>
                              <m:e>
                                <m:r>
                                  <a:rPr lang="en-NZ" sz="2800" b="0" i="1" smtClean="0">
                                    <a:solidFill>
                                      <a:srgbClr val="9900CC"/>
                                    </a:solidFill>
                                    <a:latin typeface="Cambria Math"/>
                                  </a:rPr>
                                  <m:t>𝑥</m:t>
                                </m:r>
                              </m:e>
                            </m:acc>
                          </m:sub>
                        </m:sSub>
                      </m:oMath>
                    </m:oMathPara>
                  </a14:m>
                  <a:endParaRPr lang="en-GB" sz="2800" dirty="0">
                    <a:solidFill>
                      <a:srgbClr val="9900CC"/>
                    </a:solidFill>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10935252" y="5350203"/>
                  <a:ext cx="658642" cy="523220"/>
                </a:xfrm>
                <a:prstGeom prst="rect">
                  <a:avLst/>
                </a:prstGeom>
                <a:blipFill rotWithShape="1">
                  <a:blip r:embed="rId5"/>
                  <a:stretch>
                    <a:fillRect/>
                  </a:stretch>
                </a:blipFill>
              </p:spPr>
              <p:txBody>
                <a:bodyPr/>
                <a:lstStyle/>
                <a:p>
                  <a:r>
                    <a:rPr lang="en-GB">
                      <a:noFill/>
                    </a:rPr>
                    <a:t> </a:t>
                  </a:r>
                </a:p>
              </p:txBody>
            </p:sp>
          </mc:Fallback>
        </mc:AlternateContent>
        <p:grpSp>
          <p:nvGrpSpPr>
            <p:cNvPr id="4" name="Group 3"/>
            <p:cNvGrpSpPr/>
            <p:nvPr/>
          </p:nvGrpSpPr>
          <p:grpSpPr>
            <a:xfrm>
              <a:off x="9643110" y="900172"/>
              <a:ext cx="4343400" cy="2809875"/>
              <a:chOff x="5105400" y="835108"/>
              <a:chExt cx="4343400" cy="2809875"/>
            </a:xfrm>
          </p:grpSpPr>
          <p:pic>
            <p:nvPicPr>
              <p:cNvPr id="30" name="Picture 123"/>
              <p:cNvPicPr>
                <a:picLocks noChangeAspect="1" noChangeArrowheads="1"/>
              </p:cNvPicPr>
              <p:nvPr/>
            </p:nvPicPr>
            <p:blipFill rotWithShape="1">
              <a:blip r:embed="rId3">
                <a:extLst>
                  <a:ext uri="{28A0092B-C50C-407E-A947-70E740481C1C}">
                    <a14:useLocalDpi xmlns:a14="http://schemas.microsoft.com/office/drawing/2010/main" val="0"/>
                  </a:ext>
                </a:extLst>
              </a:blip>
              <a:srcRect b="52572"/>
              <a:stretch/>
            </p:blipFill>
            <p:spPr bwMode="auto">
              <a:xfrm>
                <a:off x="5105400" y="835108"/>
                <a:ext cx="4343400" cy="2809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6" name="Straight Connector 25"/>
              <p:cNvCxnSpPr/>
              <p:nvPr/>
            </p:nvCxnSpPr>
            <p:spPr>
              <a:xfrm>
                <a:off x="6724015" y="2869225"/>
                <a:ext cx="0" cy="2413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31136" y="2964475"/>
                <a:ext cx="391454" cy="523220"/>
              </a:xfrm>
              <a:prstGeom prst="rect">
                <a:avLst/>
              </a:prstGeom>
              <a:noFill/>
            </p:spPr>
            <p:txBody>
              <a:bodyPr wrap="none" rtlCol="0">
                <a:spAutoFit/>
              </a:bodyPr>
              <a:lstStyle/>
              <a:p>
                <a:r>
                  <a:rPr lang="en-NZ" sz="2800" b="1" dirty="0">
                    <a:solidFill>
                      <a:srgbClr val="FF0000"/>
                    </a:solidFill>
                    <a:latin typeface="Times New Roman" panose="02020603050405020304" pitchFamily="18" charset="0"/>
                    <a:cs typeface="Times New Roman" panose="02020603050405020304" pitchFamily="18" charset="0"/>
                  </a:rPr>
                  <a:t>µ</a:t>
                </a:r>
                <a:endParaRPr lang="en-GB" sz="2800" b="1" dirty="0">
                  <a:solidFill>
                    <a:srgbClr val="FF0000"/>
                  </a:solidFill>
                  <a:latin typeface="Times New Roman" panose="02020603050405020304" pitchFamily="18" charset="0"/>
                  <a:cs typeface="Times New Roman" panose="02020603050405020304" pitchFamily="18" charset="0"/>
                </a:endParaRPr>
              </a:p>
            </p:txBody>
          </p:sp>
        </p:grpSp>
      </p:grpSp>
      <p:sp>
        <p:nvSpPr>
          <p:cNvPr id="4104" name="Text Box 3"/>
          <p:cNvSpPr txBox="1">
            <a:spLocks noChangeArrowheads="1"/>
          </p:cNvSpPr>
          <p:nvPr/>
        </p:nvSpPr>
        <p:spPr bwMode="auto">
          <a:xfrm>
            <a:off x="6629400" y="4741679"/>
            <a:ext cx="2327910" cy="212879"/>
          </a:xfrm>
          <a:prstGeom prst="rect">
            <a:avLst/>
          </a:prstGeom>
          <a:solidFill>
            <a:srgbClr val="FFFFFF"/>
          </a:solidFill>
          <a:ln w="9525">
            <a:noFill/>
            <a:miter lim="800000"/>
            <a:headEnd/>
            <a:tailEnd/>
          </a:ln>
        </p:spPr>
        <p:txBody>
          <a:bodyPr wrap="square">
            <a:spAutoFit/>
          </a:bodyPr>
          <a:lstStyle/>
          <a:p>
            <a:pPr algn="ctr">
              <a:lnSpc>
                <a:spcPct val="40000"/>
              </a:lnSpc>
              <a:spcBef>
                <a:spcPct val="50000"/>
              </a:spcBef>
            </a:pPr>
            <a:r>
              <a:rPr lang="en-US" sz="1600" dirty="0">
                <a:solidFill>
                  <a:srgbClr val="000000"/>
                </a:solidFill>
              </a:rPr>
              <a:t>(has the same mean)</a:t>
            </a:r>
          </a:p>
        </p:txBody>
      </p:sp>
      <p:sp>
        <p:nvSpPr>
          <p:cNvPr id="4105" name="Rectangle 4"/>
          <p:cNvSpPr>
            <a:spLocks noGrp="1" noChangeArrowheads="1"/>
          </p:cNvSpPr>
          <p:nvPr>
            <p:ph type="title"/>
          </p:nvPr>
        </p:nvSpPr>
        <p:spPr>
          <a:xfrm>
            <a:off x="418941" y="384761"/>
            <a:ext cx="8389937" cy="1295400"/>
          </a:xfrm>
        </p:spPr>
        <p:txBody>
          <a:bodyPr/>
          <a:lstStyle/>
          <a:p>
            <a:pPr algn="ctr"/>
            <a:r>
              <a:rPr lang="en-US"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Smpling</a:t>
            </a:r>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Distributi</a:t>
            </a:r>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a:t>
            </a:r>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 Properties </a:t>
            </a:r>
            <a:b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 Mean)</a:t>
            </a:r>
          </a:p>
        </p:txBody>
      </p:sp>
      <p:sp>
        <p:nvSpPr>
          <p:cNvPr id="4116" name="Rectangle 18"/>
          <p:cNvSpPr>
            <a:spLocks noChangeArrowheads="1"/>
          </p:cNvSpPr>
          <p:nvPr/>
        </p:nvSpPr>
        <p:spPr bwMode="auto">
          <a:xfrm>
            <a:off x="323850" y="2060575"/>
            <a:ext cx="3455988" cy="1800225"/>
          </a:xfrm>
          <a:prstGeom prst="rect">
            <a:avLst/>
          </a:prstGeom>
          <a:solidFill>
            <a:srgbClr val="FDE0BD"/>
          </a:solidFill>
          <a:ln w="9525">
            <a:solidFill>
              <a:schemeClr val="tx1"/>
            </a:solidFill>
            <a:miter lim="800000"/>
            <a:headEnd/>
            <a:tailEnd/>
          </a:ln>
        </p:spPr>
        <p:txBody>
          <a:bodyPr wrap="none" anchor="ctr"/>
          <a:lstStyle/>
          <a:p>
            <a:pPr algn="ctr"/>
            <a:endParaRPr lang="en-US" sz="2800" dirty="0">
              <a:solidFill>
                <a:srgbClr val="111111"/>
              </a:solidFill>
              <a:latin typeface="Times New Roman" panose="02020603050405020304" pitchFamily="18" charset="0"/>
              <a:cs typeface="Times New Roman" panose="02020603050405020304" pitchFamily="18" charset="0"/>
            </a:endParaRPr>
          </a:p>
          <a:p>
            <a:pPr algn="ctr"/>
            <a:endParaRPr lang="en-US" sz="2800" dirty="0">
              <a:solidFill>
                <a:srgbClr val="111111"/>
              </a:solidFill>
              <a:latin typeface="Times New Roman" panose="02020603050405020304" pitchFamily="18" charset="0"/>
              <a:cs typeface="Times New Roman" panose="02020603050405020304" pitchFamily="18" charset="0"/>
            </a:endParaRPr>
          </a:p>
          <a:p>
            <a:pPr algn="ctr"/>
            <a:r>
              <a:rPr lang="en-US" sz="2800" dirty="0">
                <a:solidFill>
                  <a:srgbClr val="111111"/>
                </a:solidFill>
                <a:latin typeface="Times New Roman" panose="02020603050405020304" pitchFamily="18" charset="0"/>
                <a:cs typeface="Times New Roman" panose="02020603050405020304" pitchFamily="18" charset="0"/>
              </a:rPr>
              <a:t>(i.e.  X   is unbiased)</a:t>
            </a:r>
            <a:endParaRPr lang="en-AU" sz="2800" dirty="0">
              <a:solidFill>
                <a:srgbClr val="111111"/>
              </a:solidFill>
              <a:latin typeface="Times New Roman" panose="02020603050405020304" pitchFamily="18" charset="0"/>
              <a:cs typeface="Times New Roman" panose="02020603050405020304" pitchFamily="18" charset="0"/>
            </a:endParaRPr>
          </a:p>
        </p:txBody>
      </p:sp>
      <p:sp>
        <p:nvSpPr>
          <p:cNvPr id="4115" name="Line 17"/>
          <p:cNvSpPr>
            <a:spLocks noChangeShapeType="1"/>
          </p:cNvSpPr>
          <p:nvPr/>
        </p:nvSpPr>
        <p:spPr bwMode="auto">
          <a:xfrm>
            <a:off x="8382000" y="2539206"/>
            <a:ext cx="0" cy="1733490"/>
          </a:xfrm>
          <a:prstGeom prst="line">
            <a:avLst/>
          </a:prstGeom>
          <a:noFill/>
          <a:ln w="9525">
            <a:solidFill>
              <a:schemeClr val="tx1"/>
            </a:solidFill>
            <a:miter lim="800000"/>
            <a:headEnd/>
            <a:tailEnd type="triangle" w="med" len="med"/>
          </a:ln>
        </p:spPr>
        <p:txBody>
          <a:bodyPr wrap="none"/>
          <a:lstStyle/>
          <a:p>
            <a:endParaRPr lang="en-NZ"/>
          </a:p>
        </p:txBody>
      </p:sp>
      <p:graphicFrame>
        <p:nvGraphicFramePr>
          <p:cNvPr id="4100" name="Object 4"/>
          <p:cNvGraphicFramePr>
            <a:graphicFrameLocks noChangeAspect="1"/>
          </p:cNvGraphicFramePr>
          <p:nvPr/>
        </p:nvGraphicFramePr>
        <p:xfrm>
          <a:off x="1042988" y="2205038"/>
          <a:ext cx="1600200" cy="800100"/>
        </p:xfrm>
        <a:graphic>
          <a:graphicData uri="http://schemas.openxmlformats.org/presentationml/2006/ole">
            <mc:AlternateContent xmlns:mc="http://schemas.openxmlformats.org/markup-compatibility/2006">
              <mc:Choice xmlns:v="urn:schemas-microsoft-com:vml" Requires="v">
                <p:oleObj name="Equation" r:id="rId6" imgW="431640" imgH="215640" progId="Equation.3">
                  <p:embed/>
                </p:oleObj>
              </mc:Choice>
              <mc:Fallback>
                <p:oleObj name="Equation" r:id="rId6" imgW="431640" imgH="215640" progId="Equation.3">
                  <p:embed/>
                  <p:pic>
                    <p:nvPicPr>
                      <p:cNvPr id="410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2988" y="2205038"/>
                        <a:ext cx="1600200" cy="800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22" name="Straight Connector 21"/>
          <p:cNvCxnSpPr/>
          <p:nvPr/>
        </p:nvCxnSpPr>
        <p:spPr>
          <a:xfrm>
            <a:off x="1222625" y="3226085"/>
            <a:ext cx="236305"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510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18"/>
          <p:cNvPicPr>
            <a:picLocks noChangeAspect="1"/>
          </p:cNvPicPr>
          <p:nvPr/>
        </p:nvPicPr>
        <p:blipFill>
          <a:blip r:embed="rId4"/>
          <a:stretch>
            <a:fillRect/>
          </a:stretch>
        </p:blipFill>
        <p:spPr>
          <a:xfrm>
            <a:off x="3471186" y="1743233"/>
            <a:ext cx="5596613" cy="4993057"/>
          </a:xfrm>
          <a:prstGeom prst="rect">
            <a:avLst/>
          </a:prstGeom>
        </p:spPr>
      </p:pic>
      <p:sp>
        <p:nvSpPr>
          <p:cNvPr id="23554" name="Title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NZ"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Three distributions for milk volume</a:t>
            </a:r>
          </a:p>
        </p:txBody>
      </p:sp>
      <p:sp>
        <p:nvSpPr>
          <p:cNvPr id="23555" name="AutoShape 4" descr="data:image/jpeg;base64,/9j/4AAQSkZJRgABAQAAAQABAAD/2wCEAAkGBxQSEhUUERIUFhUWFxQVEhcUFBIVFhUVFBYWFxUUExUYHCggGBolGxQUITEhJSkrLi4uFx8zODMsNygtLisBCgoKDg0OGxAQGiwlHyQsLC8vNC8rLCwsLCwsLCwsLCwsLDQsLCwsLCwsLCwsLDQsLCwsLCwsLCw0LCwsLCwsN//AABEIALcBFAMBIgACEQEDEQH/xAAbAAEAAQUBAAAAAAAAAAAAAAAABQECAwQGB//EAEYQAAIBAgMEBwQFCAkFAQAAAAABAgMRBBIhBTFBUQYTImFxkbGBocHwMlWS0eEHIzNCU6LC0hQWJFJicoKy01RzlOLxFf/EABkBAQADAQEAAAAAAAAAAAAAAAABAgQDBf/EACsRAQEAAgEDAgUEAgMAAAAAAAABAhEDEiExBEETUWGx8DKBkdGh8RQicf/aAAwDAQACEQMRAD8A9xAAAAAAAAAAAAAAABx/TjB6xqLirS8Vu93ocWz1bbWE62jOPG14+K+be08qxEbSaMnPjq7bODLc0tMFZGcwVt5njQ9N6D0cuFj3yk36fAnyI6KL+zQ8Zf7mS56OH6Y83P8AVXk3T2hlxU+9p+aT+JD4ZHSflIj+e9kPT8DnKC0MfL+qt3F3xjagdB0RwfWV46aR7T9m732Ofgeg9B8HlpOo98nZeC/H0J4cd5I5stYulABtYAAAAAAAAAAAAAAAAAAAAAAAAAAAAAAAAA806WYHqq8rLR9peD+fcelnL9O8Jmpxmt8XZ+D1Xo/M5cuO8XXhy1k4OMS2rArGRWUbowvQek9D6l8Mu6TXnaXxJs478n+Mup033SXs0f8ACdfOSSbeiSu/BHocd3jHncs1nXl/5Q618RJcnFeUVf1ICibO3MZ1teUucpPzZipwRizu8m7jx1jI2cNC7SPW9nYfq6UILhFL28ffc8w2NS7ab4NHrB39PO1rP6m95AAGllAAAAAAAAAAAAAAAAAAAAAAAAAAAAAAAACK6TRvh5J9xKkft2nmoytws/Yt/uK5eKth+qPKarsy6Lui/GUe0/EwxVjz/d6c7xvbFx7oVYzW5NX71xXkdx04x3V4STi/puME+53b9yfmea13Y9D6f0L4B/4HSa81H+I78VvTkz8snXi8upyvJm/E0sLTuS0aNzg0NzZ2mvej1Om7pPuR5psWlmnCL4ySftaR6aa+Dwxeo8gAO7OAAAAAAAAAAAAAAAAAAAAAAAAAAAAAALZVEt7S8WiH25t+NFJQtOpL6Kvou+T+BTPkxwm8lscbldRKYrFwpq9ScYrvdr+HMiMT0lw8k4Rm5OacVaMtb6b2t2qI6hsmFZ58ViIuT/VjOGi5N7vYvM2cXsrDU4ZqaTmrZX1kpW3cM1uHIy3P1GXeSSfXy7THina22/Tw5rFYZXI/EUSamtTUqwOVbMUHUhdrhqj0zppl/oVbNuyq3ipRcV52PO8U95jq9JauIwdSlNXjCpSyyt+r2k4yfHtJa95148tSxy5cd5StPBxJakyNwkdCRobjl7u3skdkVVCrCT3KUW/NHpJ5fhj0XBYpOnB6/RjfsyettdUjVwXzGP1E7ytsGLr1yl9if3FeuXKX2J/caGZkBjVVcpfZl9xencCoAAAAAAAAAAAAAAAAAAAAAAc5tnavWS6ig7tvLJq298PDm/gcebmx4sd3z7T5r8fHc7qJLFbXhF2ipTlwUFe/dcy4etVlrKlGHc53fuQ2ds+NGKS1dtZPVv2vgbhHHjyXvnf2icrhO2MQ239qxoQcnlc3pFWvra9/BHk+D6X1+vqdRCnJt61ZqTyri4pO2vDwOt2vhJYyFadRuOZSp0UuEndJrmras08F+T+dGnFOrTjfffNmbfOy3mfj3y59d8e39uuWsJ0zz7/02Nl9L6ynGM0pptJ6tPV2umdHt2ukkkknvfw+JC7O6KqnUjOrXi1BqVoxleTi7pXe7cbO0KrnJt8W2duS6iOKbu2k7mtiJNI3VE18REz1sxQ1VXuZ8Dg40cNjMPKopT6yjGMdztCcZtpPg3OT9rK1Y2NbbmIvj+xB/nIRbae+UUm2vYor2Fcs7jjbPP8AtTObyn58mzTw6RVQsbVKTUbS/upRzq15K925d/ZM08MnouV7748rX+dDPPVY71lNOumlS0Z3PRjGZoZHvjqu+L/H1OJVJpJrVPVNaoltkYrq5Rl5rmnvRt4eSb3Gflx6o6npDjpUKEpwSzXilfVK7texxn9aMT+0X2Ifcdhj8RRrU3CcnllbVJ30aaa05pHPf1eoft5/YNeX0Y4v2D0irTqxp1JKSldXypNNRbVrW4o6+ju9svVte6xB7N6LU6U41M8pOOsVolfm7byawz3+z/al6pkzfuiswALIAAAAAAAAAAAAAAAAADXx2J6uDlvfBc2VzymONyviJktuoiekW1VD81F2lLf4ci7o5shUk6kl256674p8PH55mlsfCdfNVJrSLu72bcnwTXDj/wDTqTz/AEuF5s7z5/tPk08uUwx+Hj+4AWzejPSZUXgcGs+7SC0Xe3e/x9pH9L8TldNLlJ+enwN+lVcZTktbPtxW/K75ZR79H8ohOkFTrKuZXy5YqLs9d7fvZwlk7L3flq7PqOV3ZaWNmrR1LsKo04xvvk0l4vcjPUaW9o453u1YTUR8o6GKcLoy4vF04/SnFb+PLeYuvuuzxV0zNyeo48PNdscai9p02ovKrtppLvNHZdNRrU4LVKlKztuUXBaPnv8AMkoTk8zqW4WS1aa1d3ufD3kZsrEZsVl5X05KW5L7By48ry59WtSf5Wy7OlqR4MjMRhmnelJx8N32XoS1WJjpwvc05YzLyrLpFU8bOLXWRva9nG63qzujdozUkrO7vrZWtve6/gi6rQW81sTDJlaX6yvbkzj8Dp74XX2TvaWo4meWys7ac9w66XyjJsqDkpK+5p6d99/PcZqlKz/BG3jyz6ZuMWeOMyvd0+DlenF/4V6FtHSb7/hJv+JGDZCvTWr0ut+mj5FK3WRneGWXDLK8b3Seklu+hyNG+23HSQBrYbGKTytOE1q4y325xa0ku9GyWll8FmgAEoAAAAAAAAAAAAAA5/aNSVSolC1ty338fxN7bOOUI5VJKUk7dy5/PeavRyhJx6yo7vVR+LXp5nn+py+LyTgx/wDb+fns08U6MfiX9kthaCpxUV7e98WZgDfjJjNRnt3d0LKz0LzDinoTUImtU6mvSk/oVY9XLkpJ3i35+pFbRTqZ4J27TdNrTLaV/J6+Z0W18OpUnf8AVtJeMdTkcBVkpuM/YzPnhLvG+HTHLXeI6gpfReZuN02+Oru/xK4XDu7d5O11eTut993duJLFYGTvKH0r6N7muXiadBShDK4ty1vuteTfxZ5+focJ5228fN1Ra6UZKN1/l9L677r1M+HtONlw329ySKY2moU9P1Y2+yjDsCm4UXOd71HmjFatRS0ZbD03Hj4i1zqmIgkm1w3kD0fo/wBrcnza8o39ZMmtpYi1OclwTfkYcBRUFGd75pN3W60kl6r3luqTKS/L/KuW/ZO1EnezIvZmKcnWWt4Ty+yxvU6cpKTz2s7Wt3XTNF1YwruVv0kI6Lfmi/8A2R0W921CGZTT4S90or8TX61OjGLfbXZfjHT1RkqSSeaSkk9Gk9b709PFl+FoqTX91tO1lv3XJxlvhXLOY+Ut0ZwrSnKSazZdHwST+LZJYihvMmGlGKt9wr1o8zTJqaYcsuq7rPsfSLXffzX4Mz1tJJ+Hrl/jNXZFRO9n8p/ibWM4Px93a/hOk8Kq4rDKaXCUXeEuMZc16NcU2jLTldJ80jFi8RkWivKWkI839y3t8jJRhlile9klfnbiPc9l4ALIAAAAAAAAAAAAAETtnYca7zJ5J6LMlfS/LnyZJ0aajFRW5JJeCLwVmGMtyk7puVs0AAsgMNffFfPAzGGX013L59SKMe1JWpT8LeenxIBYRSXeTO3Jfmrc5RXvv8DSw8SmXlMarw8kufzyI3FwtrxOqjHQ0dpYZNEWbiZbLuOI2hUTg4xzXemrdvHUkYbTgo6LWyS7kuBfitn2e4wrDLkcrx+ztOa77ofHuU1kirub9TfwuBcaMFKEpOOlk1pfRvXuJLZ1BdZH2+hOPDx5IrlwYZ49ORebLq3HFzxkoaLN/qVpdye+/iWUaqlJSlmut1luXH57kTW0qC6x6cvQwLDLkc76WWa3f5W/5GX0YOtptr9I7b72s/DXQk8JJNJxhK3+n4swRw6JnYsI6qy5k4+mxnvf5qt5rfafwpQzta3twtFJpd5hxUpJbn7zoqVKNtwq4ZHWcMnvf5ql5L+RwtDpFKjK7jFauL0abWj70tUuBNU+lNOsoxTlGTlFLWLTzdl2du++7gb1bZ0ZTSd7N9xdPYEIdqLd4tS1S4O5Mxyl7eDcvlIbNoxyxna8pRjmk25S3Xau9yvwWhuGHCK0bcpS9W17mjMaJNTs5KX1KgEgAAAAAAAAAAAAAAAAAABgg+3LuS+fcZznOk9fLhK7TtmcYrwclf3NkUZtrbToSSSxFK8XdrOvVGvQ2nRv+mpfbXqecIyRRztX09ehTdtF70QO2NqxpzcZb4q7twWm/v1RNbDjbDUf+3D/AGo832zic88RLnu8HUj8ETndQxm25j+kLl+jVueZLd5kbU2zJfSlBX52XxI6mUxlKMmsyT7PL/FI49VtdLjJEts7b66yGaUGs0U7NJ2b1PQutoW/Sey+voeOqhBNPKtO5HreAcJ0oTsrOKe5ctS+OTnXA7c6RWr1FTcLKTSu7vTTn3GvS6SSe+dP3feRuPoQnUnJRXalJ7lxbZdh8JDjCPkiLSVPYfac8yzaxusyVldX1s+ZM7I2tHrIrVXaV2rLVpfE5enxMmHer52bXitfgVmVdLjHrcKbXI1sfjoUkusklfdvbfgkjLs2tno05f3oRfmkQHTSOtN90l5ZfvO98bcZ5Zntui5JuT0d9IyJDDbYo1m4Ql2mnZNNX04X3nBmzsyeWtTfKcfK6uVmS2ne4SW/vyy84pfBmwamG0lbua+xJ/zG2dJ4UAASAAAAAAAAAAAAAAAUIoMqUKiC2bsm7X03c+44LGdI6dXDypzw1eSvrlTTUovg8rV1yO/OB6S4erCu1S2aq8X2us7Grlq07x3oijlnXp8MNjPsr+QvpY6nF3eCxklybcU/G1K5ZtTpI8NJQr7Mp0pP6KmrZv8AK8lpb+BhwnTB1ZKnR2fSnOX0YxTk37FHd3ldLOvn09lkyxwVSGlldy7OltFkRytavOSn+aqWaUno9FF7927UkJVdocNkR8ostjV2he72TFqz0tFau2u/ufmLN+UTc8VCxrS4U5vwTE8TLjSkvFP7ie/pGP8AqeP7o/pG0PqeP7pX4cT1ZfNz0cRK91CSZ1T6aVeo6vq4KWXL1idu7Nky2vY1XiNofU8f3R120fqiH7v3lpjrwrd33+zmpTl3v2l1OvJfqM6RVtpfVMP3P5iqrbT+qafnT/nHRE/9vn9kJTxE/wBmzPRrSv8ARV7PTMuKaZK9ZtX6qp/ap/8AIW1XteSstm01u/Wp8Hf9qR0QvV8/slNmdLalGlGHVwllVl27O3IxbT6ZzqRtLBwmu+qlbwa1RHp7Z+r6fnS/5jFi8ZtelFyns+Nlvyx6x/Zp1G/bYv3VmP1Wf1hf/Qx/8l/ebGD6T5JqTwVONmtZV7pd9myCpdNMZJ5Y4aEpclSquXgop3Z0FCe2JJP/APOpa69p04v2qVVNe0jS7reje2K2Jqtuio01nUpqV1meV5VrrwOnI3o/RqRoR6+EYVXrUjDWMXuSWvJK/fckmWiqkSpSJUkAWzKogVABIAo2AKgAAUZUowLbgrYWKpULy2xcTCgDBKFlajGatOKkuUkmvJlKNCMFaEYxXKKSXuMgAAAAAAAAAAAAAAAAAAAAAAKZSqAAo0VAAAACjQKgaAAAAAAAAAAAAAAAAAAAAAAAAAAAAAAAAAAAAAAAAAAAAAAAAH//2Q=="/>
          <p:cNvSpPr>
            <a:spLocks noChangeAspect="1" noChangeArrowheads="1"/>
          </p:cNvSpPr>
          <p:nvPr/>
        </p:nvSpPr>
        <p:spPr bwMode="auto">
          <a:xfrm>
            <a:off x="155331"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endParaRPr lang="en-NZ" altLang="en-US"/>
          </a:p>
        </p:txBody>
      </p:sp>
      <p:pic>
        <p:nvPicPr>
          <p:cNvPr id="13" name="Picture 5" descr="C:\Users\dleader\AppData\Local\Microsoft\Windows\Temporary Internet Files\Content.IE5\ZF8AVX8G\cow[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2104" y="34454"/>
            <a:ext cx="1316565" cy="131656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1" y="1671989"/>
            <a:ext cx="3495674" cy="2318638"/>
          </a:xfrm>
          <a:prstGeom prst="rect">
            <a:avLst/>
          </a:prstGeom>
        </p:spPr>
        <p:txBody>
          <a:bodyPr wrap="square" lIns="91429" tIns="45715" rIns="91429" bIns="45715">
            <a:spAutoFit/>
          </a:bodyPr>
          <a:lstStyle>
            <a:lvl1pPr marL="141288" indent="-128588">
              <a:tabLst>
                <a:tab pos="141288" algn="l"/>
              </a:tabLst>
              <a:defRPr>
                <a:solidFill>
                  <a:schemeClr val="tx1"/>
                </a:solidFill>
                <a:latin typeface="Arial" charset="0"/>
                <a:ea typeface="ＭＳ Ｐゴシック" pitchFamily="34" charset="-128"/>
              </a:defRPr>
            </a:lvl1pPr>
            <a:lvl2pPr marL="742950" indent="-285750">
              <a:tabLst>
                <a:tab pos="141288" algn="l"/>
              </a:tabLst>
              <a:defRPr>
                <a:solidFill>
                  <a:schemeClr val="tx1"/>
                </a:solidFill>
                <a:latin typeface="Arial" charset="0"/>
                <a:ea typeface="ＭＳ Ｐゴシック" pitchFamily="34" charset="-128"/>
              </a:defRPr>
            </a:lvl2pPr>
            <a:lvl3pPr marL="1143000" indent="-228600">
              <a:tabLst>
                <a:tab pos="141288" algn="l"/>
              </a:tabLst>
              <a:defRPr>
                <a:solidFill>
                  <a:schemeClr val="tx1"/>
                </a:solidFill>
                <a:latin typeface="Arial" charset="0"/>
                <a:ea typeface="ＭＳ Ｐゴシック" pitchFamily="34" charset="-128"/>
              </a:defRPr>
            </a:lvl3pPr>
            <a:lvl4pPr marL="1600200" indent="-228600">
              <a:tabLst>
                <a:tab pos="141288" algn="l"/>
              </a:tabLst>
              <a:defRPr>
                <a:solidFill>
                  <a:schemeClr val="tx1"/>
                </a:solidFill>
                <a:latin typeface="Arial" charset="0"/>
                <a:ea typeface="ＭＳ Ｐゴシック" pitchFamily="34" charset="-128"/>
              </a:defRPr>
            </a:lvl4pPr>
            <a:lvl5pPr marL="2057400" indent="-228600">
              <a:tabLst>
                <a:tab pos="141288" algn="l"/>
              </a:tabLst>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9pPr>
          </a:lstStyle>
          <a:p>
            <a:pPr algn="just">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Take 1000 random samples of size </a:t>
            </a:r>
            <a:r>
              <a:rPr lang="en-NZ" altLang="en-US" sz="2400" i="1" dirty="0">
                <a:latin typeface="Times New Roman" panose="02020603050405020304" pitchFamily="18" charset="0"/>
                <a:cs typeface="Times New Roman" panose="02020603050405020304" pitchFamily="18" charset="0"/>
              </a:rPr>
              <a:t>n</a:t>
            </a:r>
            <a:r>
              <a:rPr lang="en-NZ" altLang="en-US" sz="2400" dirty="0">
                <a:latin typeface="Times New Roman" panose="02020603050405020304" pitchFamily="18" charset="0"/>
                <a:cs typeface="Times New Roman" panose="02020603050405020304" pitchFamily="18" charset="0"/>
              </a:rPr>
              <a:t> = 10 from the population. Calculate sample mean milk volume for each sample.</a:t>
            </a:r>
          </a:p>
        </p:txBody>
      </p:sp>
      <p:sp>
        <p:nvSpPr>
          <p:cNvPr id="21" name="Rectangle 20"/>
          <p:cNvSpPr/>
          <p:nvPr/>
        </p:nvSpPr>
        <p:spPr>
          <a:xfrm>
            <a:off x="29028" y="3990627"/>
            <a:ext cx="4005761" cy="1938982"/>
          </a:xfrm>
          <a:prstGeom prst="rect">
            <a:avLst/>
          </a:prstGeom>
          <a:solidFill>
            <a:srgbClr val="FFFFCC"/>
          </a:solidFill>
          <a:ln>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wrap="square" lIns="91429" tIns="45715" rIns="91429" bIns="45715">
            <a:spAutoFit/>
          </a:bodyPr>
          <a:lstStyle/>
          <a:p>
            <a:pPr marL="12699" algn="just">
              <a:spcBef>
                <a:spcPts val="600"/>
              </a:spcBef>
              <a:spcAft>
                <a:spcPts val="600"/>
              </a:spcAft>
              <a:buClr>
                <a:srgbClr val="0032CC"/>
              </a:buClr>
              <a:tabLst>
                <a:tab pos="142222" algn="l"/>
              </a:tabLst>
              <a:defRPr/>
            </a:pPr>
            <a:r>
              <a:rPr lang="en-NZ" sz="2400" b="1" spc="-5" dirty="0">
                <a:solidFill>
                  <a:srgbClr val="000000"/>
                </a:solidFill>
                <a:latin typeface="Times New Roman" panose="02020603050405020304" pitchFamily="18" charset="0"/>
                <a:cs typeface="Times New Roman" panose="02020603050405020304" pitchFamily="18" charset="0"/>
              </a:rPr>
              <a:t>Q: Does the Sampling distribution appear to have a smaller or larger standard deviation than the population distribution?</a:t>
            </a:r>
          </a:p>
        </p:txBody>
      </p:sp>
      <p:pic>
        <p:nvPicPr>
          <p:cNvPr id="8" name="Picture 1" descr="C:\Users\dleader\AppData\Local\Microsoft\Windows\Temporary Internet Files\Content.IE5\DK3BMDA1\question-mark-in-blue-round-button-6154-large[1].png">
            <a:extLst>
              <a:ext uri="{FF2B5EF4-FFF2-40B4-BE49-F238E27FC236}">
                <a16:creationId xmlns:a16="http://schemas.microsoft.com/office/drawing/2014/main" id="{8FA1DEEC-B1D6-4257-A74C-FFD97AD5049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81427" y="5463973"/>
            <a:ext cx="1296104" cy="1296104"/>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81483771-F1EA-4B22-A8E2-0F938B2BB66D}"/>
              </a:ext>
            </a:extLst>
          </p:cNvPr>
          <p:cNvSpPr>
            <a:spLocks noGrp="1"/>
          </p:cNvSpPr>
          <p:nvPr>
            <p:ph type="ftr" sz="quarter" idx="10"/>
          </p:nvPr>
        </p:nvSpPr>
        <p:spPr/>
        <p:txBody>
          <a:bodyPr/>
          <a:lstStyle/>
          <a:p>
            <a:r>
              <a:rPr lang="en-US" altLang="en-US"/>
              <a:t>MC3020-2023</a:t>
            </a:r>
          </a:p>
        </p:txBody>
      </p:sp>
      <p:sp>
        <p:nvSpPr>
          <p:cNvPr id="5" name="Date Placeholder 4">
            <a:extLst>
              <a:ext uri="{FF2B5EF4-FFF2-40B4-BE49-F238E27FC236}">
                <a16:creationId xmlns:a16="http://schemas.microsoft.com/office/drawing/2014/main" id="{8A2715BC-C741-4011-8777-A590A7397CE0}"/>
              </a:ext>
            </a:extLst>
          </p:cNvPr>
          <p:cNvSpPr>
            <a:spLocks noGrp="1"/>
          </p:cNvSpPr>
          <p:nvPr>
            <p:ph type="dt" sz="half" idx="12"/>
          </p:nvPr>
        </p:nvSpPr>
        <p:spPr/>
        <p:txBody>
          <a:bodyPr/>
          <a:lstStyle/>
          <a:p>
            <a:fld id="{297A9A2D-C694-436A-9EFB-B03CFB766955}" type="datetime5">
              <a:rPr lang="en-NZ" altLang="en-US" smtClean="0"/>
              <a:t>16-May-23</a:t>
            </a:fld>
            <a:endParaRPr lang="en-US" altLang="en-US"/>
          </a:p>
        </p:txBody>
      </p:sp>
      <p:sp>
        <p:nvSpPr>
          <p:cNvPr id="6" name="Slide Number Placeholder 5">
            <a:extLst>
              <a:ext uri="{FF2B5EF4-FFF2-40B4-BE49-F238E27FC236}">
                <a16:creationId xmlns:a16="http://schemas.microsoft.com/office/drawing/2014/main" id="{A6A9AEB9-FCB9-415E-8B76-87844CEACD39}"/>
              </a:ext>
            </a:extLst>
          </p:cNvPr>
          <p:cNvSpPr>
            <a:spLocks noGrp="1"/>
          </p:cNvSpPr>
          <p:nvPr>
            <p:ph type="sldNum" sz="quarter" idx="11"/>
          </p:nvPr>
        </p:nvSpPr>
        <p:spPr/>
        <p:txBody>
          <a:bodyPr/>
          <a:lstStyle/>
          <a:p>
            <a:fld id="{E6D38F6D-B68C-43EA-8D93-D9BC679B8240}" type="slidenum">
              <a:rPr lang="en-US" altLang="en-US" smtClean="0"/>
              <a:pPr/>
              <a:t>14</a:t>
            </a:fld>
            <a:endParaRPr lang="en-US" altLang="en-US"/>
          </a:p>
        </p:txBody>
      </p:sp>
    </p:spTree>
    <p:extLst>
      <p:ext uri="{BB962C8B-B14F-4D97-AF65-F5344CB8AC3E}">
        <p14:creationId xmlns:p14="http://schemas.microsoft.com/office/powerpoint/2010/main" val="405712128"/>
      </p:ext>
    </p:extLst>
  </p:cSld>
  <p:clrMapOvr>
    <a:overrideClrMapping bg1="lt1" tx1="dk1" bg2="lt2" tx2="dk2" accent1="accent1" accent2="accent2" accent3="accent3" accent4="accent4" accent5="accent5" accent6="accent6" hlink="hlink" folHlink="folHlink"/>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29029" y="188913"/>
            <a:ext cx="8566331" cy="1447800"/>
          </a:xfrm>
          <a:noFill/>
          <a:ln w="9525">
            <a:noFill/>
            <a:miter lim="800000"/>
            <a:headEnd/>
            <a:tailEnd/>
          </a:ln>
        </p:spPr>
        <p:txBody>
          <a:bodyPr vert="horz" wrap="square" lIns="91440" tIns="45720" rIns="91440" bIns="45720" numCol="1" anchor="ctr" anchorCtr="0" compatLnSpc="1">
            <a:prstTxWarp prst="textNoShape">
              <a:avLst/>
            </a:prstTxWarp>
            <a:normAutofit/>
          </a:bodyPr>
          <a:lstStyle/>
          <a:p>
            <a:pPr algn="ctr"/>
            <a:r>
              <a:rPr lang="en-NZ"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Three Sampling Distributions for milk volume</a:t>
            </a:r>
          </a:p>
        </p:txBody>
      </p:sp>
      <p:sp>
        <p:nvSpPr>
          <p:cNvPr id="23555" name="AutoShape 4" descr="data:image/jpeg;base64,/9j/4AAQSkZJRgABAQAAAQABAAD/2wCEAAkGBxQSEhUUERIUFhUWFxQVEhcUFBIVFhUVFBYWFxUUExUYHCggGBolGxQUITEhJSkrLi4uFx8zODMsNygtLisBCgoKDg0OGxAQGiwlHyQsLC8vNC8rLCwsLCwsLCwsLCwsLDQsLCwsLCwsLCwsLDQsLCwsLCwsLCw0LCwsLCwsN//AABEIALcBFAMBIgACEQEDEQH/xAAbAAEAAQUBAAAAAAAAAAAAAAAABQECAwQGB//EAEYQAAIBAgMEBwQFCAkFAQAAAAABAgMRBBIhBTFBUQYTImFxkbGBocHwMlWS0eEHIzNCU6LC0hQWJFJicoKy01RzlOLxFf/EABkBAQADAQEAAAAAAAAAAAAAAAABAgQDBf/EACsRAQEAAgEDAgUEAgMAAAAAAAABAhEDEiExBEETUWGx8DKBkdGh8RQicf/aAAwDAQACEQMRAD8A9xAAAAAAAAAAAAAAABx/TjB6xqLirS8Vu93ocWz1bbWE62jOPG14+K+be08qxEbSaMnPjq7bODLc0tMFZGcwVt5njQ9N6D0cuFj3yk36fAnyI6KL+zQ8Zf7mS56OH6Y83P8AVXk3T2hlxU+9p+aT+JD4ZHSflIj+e9kPT8DnKC0MfL+qt3F3xjagdB0RwfWV46aR7T9m732Ofgeg9B8HlpOo98nZeC/H0J4cd5I5stYulABtYAAAAAAAAAAAAAAAAAAAAAAAAAAAAAAAAA806WYHqq8rLR9peD+fcelnL9O8Jmpxmt8XZ+D1Xo/M5cuO8XXhy1k4OMS2rArGRWUbowvQek9D6l8Mu6TXnaXxJs478n+Mup033SXs0f8ACdfOSSbeiSu/BHocd3jHncs1nXl/5Q618RJcnFeUVf1ICibO3MZ1teUucpPzZipwRizu8m7jx1jI2cNC7SPW9nYfq6UILhFL28ffc8w2NS7ab4NHrB39PO1rP6m95AAGllAAAAAAAAAAAAAAAAAAAAAAAAAAAAAAAACK6TRvh5J9xKkft2nmoytws/Yt/uK5eKth+qPKarsy6Lui/GUe0/EwxVjz/d6c7xvbFx7oVYzW5NX71xXkdx04x3V4STi/puME+53b9yfmea13Y9D6f0L4B/4HSa81H+I78VvTkz8snXi8upyvJm/E0sLTuS0aNzg0NzZ2mvej1Om7pPuR5psWlmnCL4ySftaR6aa+Dwxeo8gAO7OAAAAAAAAAAAAAAAAAAAAAAAAAAAAAALZVEt7S8WiH25t+NFJQtOpL6Kvou+T+BTPkxwm8lscbldRKYrFwpq9ScYrvdr+HMiMT0lw8k4Rm5OacVaMtb6b2t2qI6hsmFZ58ViIuT/VjOGi5N7vYvM2cXsrDU4ZqaTmrZX1kpW3cM1uHIy3P1GXeSSfXy7THina22/Tw5rFYZXI/EUSamtTUqwOVbMUHUhdrhqj0zppl/oVbNuyq3ipRcV52PO8U95jq9JauIwdSlNXjCpSyyt+r2k4yfHtJa95148tSxy5cd5StPBxJakyNwkdCRobjl7u3skdkVVCrCT3KUW/NHpJ5fhj0XBYpOnB6/RjfsyettdUjVwXzGP1E7ytsGLr1yl9if3FeuXKX2J/caGZkBjVVcpfZl9xencCoAAAAAAAAAAAAAAAAAAAAAAc5tnavWS6ig7tvLJq298PDm/gcebmx4sd3z7T5r8fHc7qJLFbXhF2ipTlwUFe/dcy4etVlrKlGHc53fuQ2ds+NGKS1dtZPVv2vgbhHHjyXvnf2icrhO2MQ239qxoQcnlc3pFWvra9/BHk+D6X1+vqdRCnJt61ZqTyri4pO2vDwOt2vhJYyFadRuOZSp0UuEndJrmras08F+T+dGnFOrTjfffNmbfOy3mfj3y59d8e39uuWsJ0zz7/02Nl9L6ynGM0pptJ6tPV2umdHt2ukkkknvfw+JC7O6KqnUjOrXi1BqVoxleTi7pXe7cbO0KrnJt8W2duS6iOKbu2k7mtiJNI3VE18REz1sxQ1VXuZ8Dg40cNjMPKopT6yjGMdztCcZtpPg3OT9rK1Y2NbbmIvj+xB/nIRbae+UUm2vYor2Fcs7jjbPP8AtTObyn58mzTw6RVQsbVKTUbS/upRzq15K925d/ZM08MnouV7748rX+dDPPVY71lNOumlS0Z3PRjGZoZHvjqu+L/H1OJVJpJrVPVNaoltkYrq5Rl5rmnvRt4eSb3Gflx6o6npDjpUKEpwSzXilfVK7texxn9aMT+0X2Ifcdhj8RRrU3CcnllbVJ30aaa05pHPf1eoft5/YNeX0Y4v2D0irTqxp1JKSldXypNNRbVrW4o6+ju9svVte6xB7N6LU6U41M8pOOsVolfm7byawz3+z/al6pkzfuiswALIAAAAAAAAAAAAAAAAADXx2J6uDlvfBc2VzymONyviJktuoiekW1VD81F2lLf4ci7o5shUk6kl256674p8PH55mlsfCdfNVJrSLu72bcnwTXDj/wDTqTz/AEuF5s7z5/tPk08uUwx+Hj+4AWzejPSZUXgcGs+7SC0Xe3e/x9pH9L8TldNLlJ+enwN+lVcZTktbPtxW/K75ZR79H8ohOkFTrKuZXy5YqLs9d7fvZwlk7L3flq7PqOV3ZaWNmrR1LsKo04xvvk0l4vcjPUaW9o453u1YTUR8o6GKcLoy4vF04/SnFb+PLeYuvuuzxV0zNyeo48PNdscai9p02ovKrtppLvNHZdNRrU4LVKlKztuUXBaPnv8AMkoTk8zqW4WS1aa1d3ufD3kZsrEZsVl5X05KW5L7By48ry59WtSf5Wy7OlqR4MjMRhmnelJx8N32XoS1WJjpwvc05YzLyrLpFU8bOLXWRva9nG63qzujdozUkrO7vrZWtve6/gi6rQW81sTDJlaX6yvbkzj8Dp74XX2TvaWo4meWys7ac9w66XyjJsqDkpK+5p6d99/PcZqlKz/BG3jyz6ZuMWeOMyvd0+DlenF/4V6FtHSb7/hJv+JGDZCvTWr0ut+mj5FK3WRneGWXDLK8b3Seklu+hyNG+23HSQBrYbGKTytOE1q4y325xa0ku9GyWll8FmgAEoAAAAAAAAAAAAAA5/aNSVSolC1ty338fxN7bOOUI5VJKUk7dy5/PeavRyhJx6yo7vVR+LXp5nn+py+LyTgx/wDb+fns08U6MfiX9kthaCpxUV7e98WZgDfjJjNRnt3d0LKz0LzDinoTUImtU6mvSk/oVY9XLkpJ3i35+pFbRTqZ4J27TdNrTLaV/J6+Z0W18OpUnf8AVtJeMdTkcBVkpuM/YzPnhLvG+HTHLXeI6gpfReZuN02+Oru/xK4XDu7d5O11eTut993duJLFYGTvKH0r6N7muXiadBShDK4ty1vuteTfxZ5+focJ5228fN1Ra6UZKN1/l9L677r1M+HtONlw329ySKY2moU9P1Y2+yjDsCm4UXOd71HmjFatRS0ZbD03Hj4i1zqmIgkm1w3kD0fo/wBrcnza8o39ZMmtpYi1OclwTfkYcBRUFGd75pN3W60kl6r3luqTKS/L/KuW/ZO1EnezIvZmKcnWWt4Ty+yxvU6cpKTz2s7Wt3XTNF1YwruVv0kI6Lfmi/8A2R0W921CGZTT4S90or8TX61OjGLfbXZfjHT1RkqSSeaSkk9Gk9b709PFl+FoqTX91tO1lv3XJxlvhXLOY+Ut0ZwrSnKSazZdHwST+LZJYihvMmGlGKt9wr1o8zTJqaYcsuq7rPsfSLXffzX4Mz1tJJ+Hrl/jNXZFRO9n8p/ibWM4Px93a/hOk8Kq4rDKaXCUXeEuMZc16NcU2jLTldJ80jFi8RkWivKWkI839y3t8jJRhlile9klfnbiPc9l4ALIAAAAAAAAAAAAAETtnYca7zJ5J6LMlfS/LnyZJ0aajFRW5JJeCLwVmGMtyk7puVs0AAsgMNffFfPAzGGX013L59SKMe1JWpT8LeenxIBYRSXeTO3Jfmrc5RXvv8DSw8SmXlMarw8kufzyI3FwtrxOqjHQ0dpYZNEWbiZbLuOI2hUTg4xzXemrdvHUkYbTgo6LWyS7kuBfitn2e4wrDLkcrx+ztOa77ofHuU1kirub9TfwuBcaMFKEpOOlk1pfRvXuJLZ1BdZH2+hOPDx5IrlwYZ49ORebLq3HFzxkoaLN/qVpdye+/iWUaqlJSlmut1luXH57kTW0qC6x6cvQwLDLkc76WWa3f5W/5GX0YOtptr9I7b72s/DXQk8JJNJxhK3+n4swRw6JnYsI6qy5k4+mxnvf5qt5rfafwpQzta3twtFJpd5hxUpJbn7zoqVKNtwq4ZHWcMnvf5ql5L+RwtDpFKjK7jFauL0abWj70tUuBNU+lNOsoxTlGTlFLWLTzdl2du++7gb1bZ0ZTSd7N9xdPYEIdqLd4tS1S4O5Mxyl7eDcvlIbNoxyxna8pRjmk25S3Xau9yvwWhuGHCK0bcpS9W17mjMaJNTs5KX1KgEgAAAAAAAAAAAAAAAAAABgg+3LuS+fcZznOk9fLhK7TtmcYrwclf3NkUZtrbToSSSxFK8XdrOvVGvQ2nRv+mpfbXqecIyRRztX09ehTdtF70QO2NqxpzcZb4q7twWm/v1RNbDjbDUf+3D/AGo832zic88RLnu8HUj8ETndQxm25j+kLl+jVueZLd5kbU2zJfSlBX52XxI6mUxlKMmsyT7PL/FI49VtdLjJEts7b66yGaUGs0U7NJ2b1PQutoW/Sey+voeOqhBNPKtO5HreAcJ0oTsrOKe5ctS+OTnXA7c6RWr1FTcLKTSu7vTTn3GvS6SSe+dP3feRuPoQnUnJRXalJ7lxbZdh8JDjCPkiLSVPYfac8yzaxusyVldX1s+ZM7I2tHrIrVXaV2rLVpfE5enxMmHer52bXitfgVmVdLjHrcKbXI1sfjoUkusklfdvbfgkjLs2tno05f3oRfmkQHTSOtN90l5ZfvO98bcZ5Zntui5JuT0d9IyJDDbYo1m4Ql2mnZNNX04X3nBmzsyeWtTfKcfK6uVmS2ne4SW/vyy84pfBmwamG0lbua+xJ/zG2dJ4UAASAAAAAAAAAAAAAAAUIoMqUKiC2bsm7X03c+44LGdI6dXDypzw1eSvrlTTUovg8rV1yO/OB6S4erCu1S2aq8X2us7Grlq07x3oijlnXp8MNjPsr+QvpY6nF3eCxklybcU/G1K5ZtTpI8NJQr7Mp0pP6KmrZv8AK8lpb+BhwnTB1ZKnR2fSnOX0YxTk37FHd3ldLOvn09lkyxwVSGlldy7OltFkRytavOSn+aqWaUno9FF7927UkJVdocNkR8ostjV2he72TFqz0tFau2u/ufmLN+UTc8VCxrS4U5vwTE8TLjSkvFP7ie/pGP8AqeP7o/pG0PqeP7pX4cT1ZfNz0cRK91CSZ1T6aVeo6vq4KWXL1idu7Nky2vY1XiNofU8f3R120fqiH7v3lpjrwrd33+zmpTl3v2l1OvJfqM6RVtpfVMP3P5iqrbT+qafnT/nHRE/9vn9kJTxE/wBmzPRrSv8ARV7PTMuKaZK9ZtX6qp/ap/8AIW1XteSstm01u/Wp8Hf9qR0QvV8/slNmdLalGlGHVwllVl27O3IxbT6ZzqRtLBwmu+qlbwa1RHp7Z+r6fnS/5jFi8ZtelFyns+Nlvyx6x/Zp1G/bYv3VmP1Wf1hf/Qx/8l/ebGD6T5JqTwVONmtZV7pd9myCpdNMZJ5Y4aEpclSquXgop3Z0FCe2JJP/APOpa69p04v2qVVNe0jS7reje2K2Jqtuio01nUpqV1meV5VrrwOnI3o/RqRoR6+EYVXrUjDWMXuSWvJK/fckmWiqkSpSJUkAWzKogVABIAo2AKgAAUZUowLbgrYWKpULy2xcTCgDBKFlajGatOKkuUkmvJlKNCMFaEYxXKKSXuMgAAAAAAAAAAAAAAAAAAAAAAKZSqAAo0VAAAACjQKgaAAAAAAAAAAAAAAAAAAAAAAAAAAAAAAAAAAAAAAAAAAAAAAAAH//2Q=="/>
          <p:cNvSpPr>
            <a:spLocks noChangeAspect="1" noChangeArrowheads="1"/>
          </p:cNvSpPr>
          <p:nvPr/>
        </p:nvSpPr>
        <p:spPr bwMode="auto">
          <a:xfrm>
            <a:off x="155331"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endParaRPr lang="en-NZ" altLang="en-US">
              <a:latin typeface="Times New Roman" panose="02020603050405020304" pitchFamily="18" charset="0"/>
              <a:cs typeface="Times New Roman" panose="02020603050405020304" pitchFamily="18" charset="0"/>
            </a:endParaRPr>
          </a:p>
        </p:txBody>
      </p:sp>
      <p:pic>
        <p:nvPicPr>
          <p:cNvPr id="13" name="Picture 5" descr="C:\Users\dleader\AppData\Local\Microsoft\Windows\Temporary Internet Files\Content.IE5\ZF8AVX8G\cow[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1919" y="1"/>
            <a:ext cx="1325880" cy="132588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1" y="1671989"/>
            <a:ext cx="3495674" cy="3204970"/>
          </a:xfrm>
          <a:prstGeom prst="rect">
            <a:avLst/>
          </a:prstGeom>
        </p:spPr>
        <p:txBody>
          <a:bodyPr wrap="square" lIns="91429" tIns="45715" rIns="91429" bIns="45715">
            <a:spAutoFit/>
          </a:bodyPr>
          <a:lstStyle>
            <a:lvl1pPr marL="141288" indent="-128588">
              <a:tabLst>
                <a:tab pos="141288" algn="l"/>
              </a:tabLst>
              <a:defRPr>
                <a:solidFill>
                  <a:schemeClr val="tx1"/>
                </a:solidFill>
                <a:latin typeface="Arial" charset="0"/>
                <a:ea typeface="ＭＳ Ｐゴシック" pitchFamily="34" charset="-128"/>
              </a:defRPr>
            </a:lvl1pPr>
            <a:lvl2pPr marL="742950" indent="-285750">
              <a:tabLst>
                <a:tab pos="141288" algn="l"/>
              </a:tabLst>
              <a:defRPr>
                <a:solidFill>
                  <a:schemeClr val="tx1"/>
                </a:solidFill>
                <a:latin typeface="Arial" charset="0"/>
                <a:ea typeface="ＭＳ Ｐゴシック" pitchFamily="34" charset="-128"/>
              </a:defRPr>
            </a:lvl2pPr>
            <a:lvl3pPr marL="1143000" indent="-228600">
              <a:tabLst>
                <a:tab pos="141288" algn="l"/>
              </a:tabLst>
              <a:defRPr>
                <a:solidFill>
                  <a:schemeClr val="tx1"/>
                </a:solidFill>
                <a:latin typeface="Arial" charset="0"/>
                <a:ea typeface="ＭＳ Ｐゴシック" pitchFamily="34" charset="-128"/>
              </a:defRPr>
            </a:lvl3pPr>
            <a:lvl4pPr marL="1600200" indent="-228600">
              <a:tabLst>
                <a:tab pos="141288" algn="l"/>
              </a:tabLst>
              <a:defRPr>
                <a:solidFill>
                  <a:schemeClr val="tx1"/>
                </a:solidFill>
                <a:latin typeface="Arial" charset="0"/>
                <a:ea typeface="ＭＳ Ｐゴシック" pitchFamily="34" charset="-128"/>
              </a:defRPr>
            </a:lvl4pPr>
            <a:lvl5pPr marL="2057400" indent="-228600">
              <a:tabLst>
                <a:tab pos="141288" algn="l"/>
              </a:tabLst>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9pPr>
          </a:lstStyle>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Take 1000 random samples of sizes </a:t>
            </a:r>
            <a:r>
              <a:rPr lang="en-NZ" altLang="en-US" sz="2400" i="1" dirty="0">
                <a:latin typeface="Times New Roman" panose="02020603050405020304" pitchFamily="18" charset="0"/>
                <a:cs typeface="Times New Roman" panose="02020603050405020304" pitchFamily="18" charset="0"/>
              </a:rPr>
              <a:t>n</a:t>
            </a:r>
            <a:r>
              <a:rPr lang="en-NZ" altLang="en-US" sz="2400" dirty="0">
                <a:latin typeface="Times New Roman" panose="02020603050405020304" pitchFamily="18" charset="0"/>
                <a:cs typeface="Times New Roman" panose="02020603050405020304" pitchFamily="18" charset="0"/>
              </a:rPr>
              <a:t> = 10, 50 and 100 from the population. Calculate sample mean milk volume for each sample.</a:t>
            </a:r>
          </a:p>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Compare the Sampling distributions. </a:t>
            </a:r>
          </a:p>
        </p:txBody>
      </p:sp>
      <p:pic>
        <p:nvPicPr>
          <p:cNvPr id="1013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9544" y="1634465"/>
            <a:ext cx="5468256" cy="4991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Rectangle 20"/>
          <p:cNvSpPr/>
          <p:nvPr/>
        </p:nvSpPr>
        <p:spPr>
          <a:xfrm>
            <a:off x="29029" y="4765129"/>
            <a:ext cx="3683000" cy="1569650"/>
          </a:xfrm>
          <a:prstGeom prst="rect">
            <a:avLst/>
          </a:prstGeom>
          <a:solidFill>
            <a:srgbClr val="FFFFCC"/>
          </a:solidFill>
          <a:ln>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lIns="91429" tIns="45715" rIns="91429" bIns="45715">
            <a:spAutoFit/>
          </a:bodyPr>
          <a:lstStyle/>
          <a:p>
            <a:pPr marL="12699">
              <a:spcBef>
                <a:spcPts val="600"/>
              </a:spcBef>
              <a:spcAft>
                <a:spcPts val="600"/>
              </a:spcAft>
              <a:buClr>
                <a:srgbClr val="0032CC"/>
              </a:buClr>
              <a:tabLst>
                <a:tab pos="142222" algn="l"/>
              </a:tabLst>
              <a:defRPr/>
            </a:pPr>
            <a:r>
              <a:rPr lang="en-NZ" sz="2400" b="1" spc="-5" dirty="0">
                <a:solidFill>
                  <a:srgbClr val="000000"/>
                </a:solidFill>
                <a:latin typeface="Times New Roman" panose="02020603050405020304" pitchFamily="18" charset="0"/>
                <a:cs typeface="Times New Roman" panose="02020603050405020304" pitchFamily="18" charset="0"/>
              </a:rPr>
              <a:t>Q: What happens to the standard deviation of the sampling distribution as the sample size increases?</a:t>
            </a:r>
          </a:p>
        </p:txBody>
      </p:sp>
      <p:pic>
        <p:nvPicPr>
          <p:cNvPr id="8" name="Picture 1" descr="C:\Users\dleader\AppData\Local\Microsoft\Windows\Temporary Internet Files\Content.IE5\DK3BMDA1\question-mark-in-blue-round-button-6154-large[1].png">
            <a:extLst>
              <a:ext uri="{FF2B5EF4-FFF2-40B4-BE49-F238E27FC236}">
                <a16:creationId xmlns:a16="http://schemas.microsoft.com/office/drawing/2014/main" id="{47F45384-A016-4971-8598-30038672638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12667" y="5895213"/>
            <a:ext cx="864864" cy="864864"/>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D5C3251C-3308-4930-AEF6-D478E7B3422C}"/>
              </a:ext>
            </a:extLst>
          </p:cNvPr>
          <p:cNvSpPr>
            <a:spLocks noGrp="1"/>
          </p:cNvSpPr>
          <p:nvPr>
            <p:ph type="ftr" sz="quarter" idx="10"/>
          </p:nvPr>
        </p:nvSpPr>
        <p:spPr/>
        <p:txBody>
          <a:bodyPr/>
          <a:lstStyle/>
          <a:p>
            <a:r>
              <a:rPr lang="en-US" altLang="en-US"/>
              <a:t>MC3020-2023</a:t>
            </a:r>
          </a:p>
        </p:txBody>
      </p:sp>
      <p:sp>
        <p:nvSpPr>
          <p:cNvPr id="5" name="Date Placeholder 4">
            <a:extLst>
              <a:ext uri="{FF2B5EF4-FFF2-40B4-BE49-F238E27FC236}">
                <a16:creationId xmlns:a16="http://schemas.microsoft.com/office/drawing/2014/main" id="{CB2E4015-1AD1-4A40-9F92-FE60306E2A1C}"/>
              </a:ext>
            </a:extLst>
          </p:cNvPr>
          <p:cNvSpPr>
            <a:spLocks noGrp="1"/>
          </p:cNvSpPr>
          <p:nvPr>
            <p:ph type="dt" sz="half" idx="12"/>
          </p:nvPr>
        </p:nvSpPr>
        <p:spPr/>
        <p:txBody>
          <a:bodyPr/>
          <a:lstStyle/>
          <a:p>
            <a:fld id="{A94BB81B-55A7-4190-BCC6-FBA295D1FA8D}" type="datetime5">
              <a:rPr lang="en-NZ" altLang="en-US" smtClean="0"/>
              <a:t>16-May-23</a:t>
            </a:fld>
            <a:endParaRPr lang="en-US" altLang="en-US"/>
          </a:p>
        </p:txBody>
      </p:sp>
      <p:sp>
        <p:nvSpPr>
          <p:cNvPr id="6" name="Slide Number Placeholder 5">
            <a:extLst>
              <a:ext uri="{FF2B5EF4-FFF2-40B4-BE49-F238E27FC236}">
                <a16:creationId xmlns:a16="http://schemas.microsoft.com/office/drawing/2014/main" id="{FD1F7CF0-3135-4042-8E52-30D11B0BA763}"/>
              </a:ext>
            </a:extLst>
          </p:cNvPr>
          <p:cNvSpPr>
            <a:spLocks noGrp="1"/>
          </p:cNvSpPr>
          <p:nvPr>
            <p:ph type="sldNum" sz="quarter" idx="11"/>
          </p:nvPr>
        </p:nvSpPr>
        <p:spPr/>
        <p:txBody>
          <a:bodyPr/>
          <a:lstStyle/>
          <a:p>
            <a:fld id="{E6D38F6D-B68C-43EA-8D93-D9BC679B8240}" type="slidenum">
              <a:rPr lang="en-US" altLang="en-US" smtClean="0"/>
              <a:pPr/>
              <a:t>15</a:t>
            </a:fld>
            <a:endParaRPr lang="en-US" altLang="en-US"/>
          </a:p>
        </p:txBody>
      </p:sp>
    </p:spTree>
    <p:extLst>
      <p:ext uri="{BB962C8B-B14F-4D97-AF65-F5344CB8AC3E}">
        <p14:creationId xmlns:p14="http://schemas.microsoft.com/office/powerpoint/2010/main" val="254174946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57199" y="457200"/>
            <a:ext cx="8267211" cy="1371600"/>
          </a:xfrm>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US"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Sampling Distribution Properties (2: Spread)</a:t>
            </a:r>
          </a:p>
        </p:txBody>
      </p:sp>
      <p:sp>
        <p:nvSpPr>
          <p:cNvPr id="1028" name="Rectangle 3"/>
          <p:cNvSpPr>
            <a:spLocks noGrp="1" noChangeArrowheads="1"/>
          </p:cNvSpPr>
          <p:nvPr>
            <p:ph idx="1"/>
          </p:nvPr>
        </p:nvSpPr>
        <p:spPr>
          <a:xfrm>
            <a:off x="282858" y="1660249"/>
            <a:ext cx="8441553" cy="4972780"/>
          </a:xfrm>
        </p:spPr>
        <p:txBody>
          <a:bodyPr lIns="85331" tIns="42667" rIns="85331" bIns="42667">
            <a:noAutofit/>
          </a:bodyPr>
          <a:lstStyle/>
          <a:p>
            <a:pPr>
              <a:lnSpc>
                <a:spcPct val="110000"/>
              </a:lnSpc>
              <a:spcBef>
                <a:spcPct val="30000"/>
              </a:spcBef>
              <a:buClr>
                <a:srgbClr val="3366FF"/>
              </a:buClr>
            </a:pPr>
            <a:r>
              <a:rPr lang="en-US" altLang="en-US" sz="2400" dirty="0">
                <a:latin typeface="Times New Roman" panose="02020603050405020304" pitchFamily="18" charset="0"/>
                <a:ea typeface="ＭＳ Ｐゴシック" pitchFamily="34" charset="-128"/>
                <a:cs typeface="Times New Roman" panose="02020603050405020304" pitchFamily="18" charset="0"/>
              </a:rPr>
              <a:t>A measure of the variability in the mean from sample to sample is given by the </a:t>
            </a:r>
            <a:r>
              <a:rPr lang="en-US" altLang="en-US" sz="2400" b="1" dirty="0">
                <a:solidFill>
                  <a:srgbClr val="3366FF"/>
                </a:solidFill>
                <a:latin typeface="Times New Roman" panose="02020603050405020304" pitchFamily="18" charset="0"/>
                <a:ea typeface="ＭＳ Ｐゴシック" pitchFamily="34" charset="-128"/>
                <a:cs typeface="Times New Roman" panose="02020603050405020304" pitchFamily="18" charset="0"/>
              </a:rPr>
              <a:t>Standard Error of the Mean</a:t>
            </a:r>
          </a:p>
          <a:p>
            <a:pPr>
              <a:lnSpc>
                <a:spcPct val="110000"/>
              </a:lnSpc>
              <a:spcBef>
                <a:spcPct val="30000"/>
              </a:spcBef>
              <a:buClr>
                <a:srgbClr val="3366FF"/>
              </a:buClr>
            </a:pPr>
            <a:endParaRPr lang="en-US" altLang="en-US" sz="2400" dirty="0">
              <a:latin typeface="Times New Roman" panose="02020603050405020304" pitchFamily="18" charset="0"/>
              <a:ea typeface="ＭＳ Ｐゴシック" pitchFamily="34" charset="-128"/>
              <a:cs typeface="Times New Roman" panose="02020603050405020304" pitchFamily="18" charset="0"/>
            </a:endParaRPr>
          </a:p>
          <a:p>
            <a:pPr>
              <a:lnSpc>
                <a:spcPct val="110000"/>
              </a:lnSpc>
              <a:spcBef>
                <a:spcPct val="30000"/>
              </a:spcBef>
              <a:buClr>
                <a:srgbClr val="3366FF"/>
              </a:buClr>
            </a:pPr>
            <a:endParaRPr lang="en-US" altLang="en-US" sz="2400" dirty="0">
              <a:latin typeface="Times New Roman" panose="02020603050405020304" pitchFamily="18" charset="0"/>
              <a:ea typeface="ＭＳ Ｐゴシック" pitchFamily="34" charset="-128"/>
              <a:cs typeface="Times New Roman" panose="02020603050405020304" pitchFamily="18" charset="0"/>
            </a:endParaRPr>
          </a:p>
          <a:p>
            <a:pPr>
              <a:lnSpc>
                <a:spcPct val="110000"/>
              </a:lnSpc>
              <a:spcBef>
                <a:spcPct val="30000"/>
              </a:spcBef>
              <a:buClr>
                <a:srgbClr val="3366FF"/>
              </a:buClr>
            </a:pPr>
            <a:endParaRPr lang="en-US" altLang="en-US" sz="2400" dirty="0">
              <a:latin typeface="Times New Roman" panose="02020603050405020304" pitchFamily="18" charset="0"/>
              <a:ea typeface="ＭＳ Ｐゴシック" pitchFamily="34" charset="-128"/>
              <a:cs typeface="Times New Roman" panose="02020603050405020304" pitchFamily="18" charset="0"/>
            </a:endParaRPr>
          </a:p>
          <a:p>
            <a:pPr>
              <a:lnSpc>
                <a:spcPct val="110000"/>
              </a:lnSpc>
              <a:spcBef>
                <a:spcPct val="30000"/>
              </a:spcBef>
              <a:buClr>
                <a:srgbClr val="3366FF"/>
              </a:buClr>
            </a:pPr>
            <a:r>
              <a:rPr lang="en-US" altLang="en-US" sz="2400" dirty="0">
                <a:latin typeface="Times New Roman" panose="02020603050405020304" pitchFamily="18" charset="0"/>
                <a:ea typeface="ＭＳ Ｐゴシック" pitchFamily="34" charset="-128"/>
                <a:cs typeface="Times New Roman" panose="02020603050405020304" pitchFamily="18" charset="0"/>
              </a:rPr>
              <a:t>The standard error of the mean is the standard deviation of the sampling distribution of the mean.</a:t>
            </a:r>
          </a:p>
          <a:p>
            <a:pPr>
              <a:lnSpc>
                <a:spcPct val="110000"/>
              </a:lnSpc>
              <a:spcBef>
                <a:spcPct val="30000"/>
              </a:spcBef>
              <a:buClr>
                <a:srgbClr val="3366FF"/>
              </a:buClr>
            </a:pPr>
            <a:r>
              <a:rPr lang="en-US" altLang="en-US" sz="2400" dirty="0">
                <a:latin typeface="Times New Roman" panose="02020603050405020304" pitchFamily="18" charset="0"/>
                <a:ea typeface="ＭＳ Ｐゴシック" pitchFamily="34" charset="-128"/>
                <a:cs typeface="Times New Roman" panose="02020603050405020304" pitchFamily="18" charset="0"/>
              </a:rPr>
              <a:t>Note that the standard error of the mean decreases as the sample size increases</a:t>
            </a:r>
          </a:p>
        </p:txBody>
      </p:sp>
      <p:graphicFrame>
        <p:nvGraphicFramePr>
          <p:cNvPr id="1026" name="Object 2"/>
          <p:cNvGraphicFramePr>
            <a:graphicFrameLocks noChangeAspect="1"/>
          </p:cNvGraphicFramePr>
          <p:nvPr>
            <p:extLst>
              <p:ext uri="{D42A27DB-BD31-4B8C-83A1-F6EECF244321}">
                <p14:modId xmlns:p14="http://schemas.microsoft.com/office/powerpoint/2010/main" val="3394422387"/>
              </p:ext>
            </p:extLst>
          </p:nvPr>
        </p:nvGraphicFramePr>
        <p:xfrm>
          <a:off x="3595688" y="2688784"/>
          <a:ext cx="1683726" cy="1347788"/>
        </p:xfrm>
        <a:graphic>
          <a:graphicData uri="http://schemas.openxmlformats.org/presentationml/2006/ole">
            <mc:AlternateContent xmlns:mc="http://schemas.openxmlformats.org/markup-compatibility/2006">
              <mc:Choice xmlns:v="urn:schemas-microsoft-com:vml" Requires="v">
                <p:oleObj name="Equation" r:id="rId3" imgW="545760" imgH="406080" progId="Equation.3">
                  <p:embed/>
                </p:oleObj>
              </mc:Choice>
              <mc:Fallback>
                <p:oleObj name="Equation" r:id="rId3" imgW="545760" imgH="406080" progId="Equation.3">
                  <p:embed/>
                  <p:pic>
                    <p:nvPicPr>
                      <p:cNvPr id="1026" name="Object 2"/>
                      <p:cNvPicPr>
                        <a:picLocks noChangeAspect="1" noChangeArrowheads="1"/>
                      </p:cNvPicPr>
                      <p:nvPr/>
                    </p:nvPicPr>
                    <p:blipFill>
                      <a:blip r:embed="rId4"/>
                      <a:srcRect/>
                      <a:stretch>
                        <a:fillRect/>
                      </a:stretch>
                    </p:blipFill>
                    <p:spPr bwMode="auto">
                      <a:xfrm>
                        <a:off x="3595688" y="2688784"/>
                        <a:ext cx="1683726" cy="1347788"/>
                      </a:xfrm>
                      <a:prstGeom prst="rect">
                        <a:avLst/>
                      </a:prstGeom>
                      <a:gradFill flip="none" rotWithShape="1">
                        <a:gsLst>
                          <a:gs pos="0">
                            <a:schemeClr val="accent5">
                              <a:lumMod val="50000"/>
                              <a:lumOff val="50000"/>
                            </a:schemeClr>
                          </a:gs>
                          <a:gs pos="35000">
                            <a:schemeClr val="accent5">
                              <a:lumMod val="30000"/>
                              <a:lumOff val="70000"/>
                            </a:schemeClr>
                          </a:gs>
                          <a:gs pos="100000">
                            <a:schemeClr val="accent5">
                              <a:lumMod val="10000"/>
                              <a:lumOff val="90000"/>
                            </a:schemeClr>
                          </a:gs>
                        </a:gsLst>
                        <a:lin ang="16200000" scaled="1"/>
                        <a:tileRect/>
                      </a:gradFill>
                      <a:ln w="9525">
                        <a:solidFill>
                          <a:schemeClr val="tx1"/>
                        </a:solidFill>
                        <a:miter lim="800000"/>
                        <a:headEnd/>
                        <a:tailEnd/>
                      </a:ln>
                    </p:spPr>
                  </p:pic>
                </p:oleObj>
              </mc:Fallback>
            </mc:AlternateContent>
          </a:graphicData>
        </a:graphic>
      </p:graphicFrame>
      <p:sp>
        <p:nvSpPr>
          <p:cNvPr id="4" name="Footer Placeholder 3">
            <a:extLst>
              <a:ext uri="{FF2B5EF4-FFF2-40B4-BE49-F238E27FC236}">
                <a16:creationId xmlns:a16="http://schemas.microsoft.com/office/drawing/2014/main" id="{80BB1F28-FE8E-4421-A50B-158401EF29CD}"/>
              </a:ext>
            </a:extLst>
          </p:cNvPr>
          <p:cNvSpPr>
            <a:spLocks noGrp="1"/>
          </p:cNvSpPr>
          <p:nvPr>
            <p:ph type="ftr" sz="quarter" idx="10"/>
          </p:nvPr>
        </p:nvSpPr>
        <p:spPr/>
        <p:txBody>
          <a:bodyPr/>
          <a:lstStyle/>
          <a:p>
            <a:r>
              <a:rPr lang="en-US" altLang="en-US"/>
              <a:t>MC3020-2023</a:t>
            </a:r>
          </a:p>
        </p:txBody>
      </p:sp>
      <p:sp>
        <p:nvSpPr>
          <p:cNvPr id="5" name="Date Placeholder 4">
            <a:extLst>
              <a:ext uri="{FF2B5EF4-FFF2-40B4-BE49-F238E27FC236}">
                <a16:creationId xmlns:a16="http://schemas.microsoft.com/office/drawing/2014/main" id="{5CD76176-9824-4389-8423-273D8213BF9A}"/>
              </a:ext>
            </a:extLst>
          </p:cNvPr>
          <p:cNvSpPr>
            <a:spLocks noGrp="1"/>
          </p:cNvSpPr>
          <p:nvPr>
            <p:ph type="dt" sz="half" idx="12"/>
          </p:nvPr>
        </p:nvSpPr>
        <p:spPr/>
        <p:txBody>
          <a:bodyPr/>
          <a:lstStyle/>
          <a:p>
            <a:fld id="{50258E8E-BB1D-424B-9586-15478BB4B8FD}" type="datetime5">
              <a:rPr lang="en-NZ" altLang="en-US" smtClean="0"/>
              <a:t>16-May-23</a:t>
            </a:fld>
            <a:endParaRPr lang="en-US" altLang="en-US"/>
          </a:p>
        </p:txBody>
      </p:sp>
      <p:sp>
        <p:nvSpPr>
          <p:cNvPr id="6" name="Slide Number Placeholder 5">
            <a:extLst>
              <a:ext uri="{FF2B5EF4-FFF2-40B4-BE49-F238E27FC236}">
                <a16:creationId xmlns:a16="http://schemas.microsoft.com/office/drawing/2014/main" id="{BBD4E51B-ED98-4C8D-AABC-84DEC1DD849C}"/>
              </a:ext>
            </a:extLst>
          </p:cNvPr>
          <p:cNvSpPr>
            <a:spLocks noGrp="1"/>
          </p:cNvSpPr>
          <p:nvPr>
            <p:ph type="sldNum" sz="quarter" idx="11"/>
          </p:nvPr>
        </p:nvSpPr>
        <p:spPr/>
        <p:txBody>
          <a:bodyPr/>
          <a:lstStyle/>
          <a:p>
            <a:fld id="{E6D38F6D-B68C-43EA-8D93-D9BC679B8240}" type="slidenum">
              <a:rPr lang="en-US" altLang="en-US" smtClean="0"/>
              <a:pPr/>
              <a:t>16</a:t>
            </a:fld>
            <a:endParaRPr lang="en-US" altLang="en-US"/>
          </a:p>
        </p:txBody>
      </p:sp>
    </p:spTree>
    <p:extLst>
      <p:ext uri="{BB962C8B-B14F-4D97-AF65-F5344CB8AC3E}">
        <p14:creationId xmlns:p14="http://schemas.microsoft.com/office/powerpoint/2010/main" val="347838402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5" name="Rectangle 4"/>
          <p:cNvSpPr>
            <a:spLocks noGrp="1" noChangeArrowheads="1"/>
          </p:cNvSpPr>
          <p:nvPr>
            <p:ph type="title"/>
          </p:nvPr>
        </p:nvSpPr>
        <p:spPr>
          <a:xfrm>
            <a:off x="468313" y="188913"/>
            <a:ext cx="8312830" cy="1295400"/>
          </a:xfrm>
        </p:spPr>
        <p:txBody>
          <a:bodyPr/>
          <a:lstStyle/>
          <a:p>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Sampling Distribution Properties (3: Shape)</a:t>
            </a:r>
            <a:endParaRPr lang="en-US" dirty="0">
              <a:latin typeface="Times New Roman" panose="02020603050405020304" pitchFamily="18" charset="0"/>
              <a:cs typeface="Times New Roman" panose="02020603050405020304" pitchFamily="18" charset="0"/>
            </a:endParaRPr>
          </a:p>
        </p:txBody>
      </p:sp>
      <p:sp>
        <p:nvSpPr>
          <p:cNvPr id="21" name="Text Box 2"/>
          <p:cNvSpPr txBox="1">
            <a:spLocks noChangeArrowheads="1"/>
          </p:cNvSpPr>
          <p:nvPr/>
        </p:nvSpPr>
        <p:spPr bwMode="auto">
          <a:xfrm>
            <a:off x="101600" y="1629359"/>
            <a:ext cx="7327900" cy="523220"/>
          </a:xfrm>
          <a:prstGeom prst="rect">
            <a:avLst/>
          </a:prstGeom>
          <a:noFill/>
          <a:ln w="9525">
            <a:noFill/>
            <a:miter lim="800000"/>
            <a:headEnd/>
            <a:tailEnd/>
          </a:ln>
        </p:spPr>
        <p:txBody>
          <a:bodyPr wrap="square">
            <a:spAutoFit/>
          </a:bodyPr>
          <a:lstStyle/>
          <a:p>
            <a:pPr>
              <a:spcBef>
                <a:spcPct val="50000"/>
              </a:spcBef>
            </a:pPr>
            <a:r>
              <a:rPr lang="en-US" sz="2800" b="1" dirty="0">
                <a:solidFill>
                  <a:srgbClr val="000000"/>
                </a:solidFill>
                <a:latin typeface="Times New Roman" panose="02020603050405020304" pitchFamily="18" charset="0"/>
                <a:cs typeface="Times New Roman" panose="02020603050405020304" pitchFamily="18" charset="0"/>
              </a:rPr>
              <a:t>If the Population Distribution is normal</a:t>
            </a:r>
          </a:p>
        </p:txBody>
      </p:sp>
      <p:sp>
        <p:nvSpPr>
          <p:cNvPr id="23" name="Text Box 3"/>
          <p:cNvSpPr txBox="1">
            <a:spLocks noChangeArrowheads="1"/>
          </p:cNvSpPr>
          <p:nvPr/>
        </p:nvSpPr>
        <p:spPr bwMode="auto">
          <a:xfrm>
            <a:off x="1" y="4024569"/>
            <a:ext cx="8781142" cy="523220"/>
          </a:xfrm>
          <a:prstGeom prst="rect">
            <a:avLst/>
          </a:prstGeom>
          <a:noFill/>
          <a:ln w="9525">
            <a:noFill/>
            <a:miter lim="800000"/>
            <a:headEnd/>
            <a:tailEnd/>
          </a:ln>
        </p:spPr>
        <p:txBody>
          <a:bodyPr wrap="square">
            <a:spAutoFit/>
          </a:bodyPr>
          <a:lstStyle>
            <a:defPPr>
              <a:defRPr lang="en-AU"/>
            </a:defPPr>
            <a:lvl1pPr>
              <a:spcBef>
                <a:spcPct val="50000"/>
              </a:spcBef>
              <a:defRPr sz="2800" b="1">
                <a:solidFill>
                  <a:srgbClr val="000000"/>
                </a:solidFill>
              </a:defRPr>
            </a:lvl1pPr>
          </a:lstStyle>
          <a:p>
            <a:r>
              <a:rPr lang="en-US" dirty="0">
                <a:latin typeface="Times New Roman" panose="02020603050405020304" pitchFamily="18" charset="0"/>
                <a:cs typeface="Times New Roman" panose="02020603050405020304" pitchFamily="18" charset="0"/>
              </a:rPr>
              <a:t>Then the  Sampling Distribution will be normal</a:t>
            </a:r>
          </a:p>
        </p:txBody>
      </p:sp>
      <p:pic>
        <p:nvPicPr>
          <p:cNvPr id="104486" name="Picture 38"/>
          <p:cNvPicPr>
            <a:picLocks noChangeAspect="1" noChangeArrowheads="1"/>
          </p:cNvPicPr>
          <p:nvPr/>
        </p:nvPicPr>
        <p:blipFill rotWithShape="1">
          <a:blip r:embed="rId3">
            <a:extLst>
              <a:ext uri="{28A0092B-C50C-407E-A947-70E740481C1C}">
                <a14:useLocalDpi xmlns:a14="http://schemas.microsoft.com/office/drawing/2010/main" val="0"/>
              </a:ext>
            </a:extLst>
          </a:blip>
          <a:srcRect b="66856"/>
          <a:stretch/>
        </p:blipFill>
        <p:spPr bwMode="auto">
          <a:xfrm>
            <a:off x="1849437" y="2285999"/>
            <a:ext cx="5572125" cy="1654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38"/>
          <p:cNvPicPr>
            <a:picLocks noChangeAspect="1" noChangeArrowheads="1"/>
          </p:cNvPicPr>
          <p:nvPr/>
        </p:nvPicPr>
        <p:blipFill rotWithShape="1">
          <a:blip r:embed="rId3">
            <a:extLst>
              <a:ext uri="{28A0092B-C50C-407E-A947-70E740481C1C}">
                <a14:useLocalDpi xmlns:a14="http://schemas.microsoft.com/office/drawing/2010/main" val="0"/>
              </a:ext>
            </a:extLst>
          </a:blip>
          <a:srcRect t="72134"/>
          <a:stretch/>
        </p:blipFill>
        <p:spPr bwMode="auto">
          <a:xfrm>
            <a:off x="1833109" y="4827534"/>
            <a:ext cx="5572125" cy="1391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782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NZ"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Three distributions for test marks</a:t>
            </a:r>
          </a:p>
        </p:txBody>
      </p:sp>
      <p:sp>
        <p:nvSpPr>
          <p:cNvPr id="23555" name="AutoShape 4" descr="data:image/jpeg;base64,/9j/4AAQSkZJRgABAQAAAQABAAD/2wCEAAkGBxQSEhUUERIUFhUWFxQVEhcUFBIVFhUVFBYWFxUUExUYHCggGBolGxQUITEhJSkrLi4uFx8zODMsNygtLisBCgoKDg0OGxAQGiwlHyQsLC8vNC8rLCwsLCwsLCwsLCwsLDQsLCwsLCwsLCwsLDQsLCwsLCwsLCw0LCwsLCwsN//AABEIALcBFAMBIgACEQEDEQH/xAAbAAEAAQUBAAAAAAAAAAAAAAAABQECAwQGB//EAEYQAAIBAgMEBwQFCAkFAQAAAAABAgMRBBIhBTFBUQYTImFxkbGBocHwMlWS0eEHIzNCU6LC0hQWJFJicoKy01RzlOLxFf/EABkBAQADAQEAAAAAAAAAAAAAAAABAgQDBf/EACsRAQEAAgEDAgUEAgMAAAAAAAABAhEDEiExBEETUWGx8DKBkdGh8RQicf/aAAwDAQACEQMRAD8A9xAAAAAAAAAAAAAAABx/TjB6xqLirS8Vu93ocWz1bbWE62jOPG14+K+be08qxEbSaMnPjq7bODLc0tMFZGcwVt5njQ9N6D0cuFj3yk36fAnyI6KL+zQ8Zf7mS56OH6Y83P8AVXk3T2hlxU+9p+aT+JD4ZHSflIj+e9kPT8DnKC0MfL+qt3F3xjagdB0RwfWV46aR7T9m732Ofgeg9B8HlpOo98nZeC/H0J4cd5I5stYulABtYAAAAAAAAAAAAAAAAAAAAAAAAAAAAAAAAA806WYHqq8rLR9peD+fcelnL9O8Jmpxmt8XZ+D1Xo/M5cuO8XXhy1k4OMS2rArGRWUbowvQek9D6l8Mu6TXnaXxJs478n+Mup033SXs0f8ACdfOSSbeiSu/BHocd3jHncs1nXl/5Q618RJcnFeUVf1ICibO3MZ1teUucpPzZipwRizu8m7jx1jI2cNC7SPW9nYfq6UILhFL28ffc8w2NS7ab4NHrB39PO1rP6m95AAGllAAAAAAAAAAAAAAAAAAAAAAAAAAAAAAAACK6TRvh5J9xKkft2nmoytws/Yt/uK5eKth+qPKarsy6Lui/GUe0/EwxVjz/d6c7xvbFx7oVYzW5NX71xXkdx04x3V4STi/puME+53b9yfmea13Y9D6f0L4B/4HSa81H+I78VvTkz8snXi8upyvJm/E0sLTuS0aNzg0NzZ2mvej1Om7pPuR5psWlmnCL4ySftaR6aa+Dwxeo8gAO7OAAAAAAAAAAAAAAAAAAAAAAAAAAAAAALZVEt7S8WiH25t+NFJQtOpL6Kvou+T+BTPkxwm8lscbldRKYrFwpq9ScYrvdr+HMiMT0lw8k4Rm5OacVaMtb6b2t2qI6hsmFZ58ViIuT/VjOGi5N7vYvM2cXsrDU4ZqaTmrZX1kpW3cM1uHIy3P1GXeSSfXy7THina22/Tw5rFYZXI/EUSamtTUqwOVbMUHUhdrhqj0zppl/oVbNuyq3ipRcV52PO8U95jq9JauIwdSlNXjCpSyyt+r2k4yfHtJa95148tSxy5cd5StPBxJakyNwkdCRobjl7u3skdkVVCrCT3KUW/NHpJ5fhj0XBYpOnB6/RjfsyettdUjVwXzGP1E7ytsGLr1yl9if3FeuXKX2J/caGZkBjVVcpfZl9xencCoAAAAAAAAAAAAAAAAAAAAAAc5tnavWS6ig7tvLJq298PDm/gcebmx4sd3z7T5r8fHc7qJLFbXhF2ipTlwUFe/dcy4etVlrKlGHc53fuQ2ds+NGKS1dtZPVv2vgbhHHjyXvnf2icrhO2MQ239qxoQcnlc3pFWvra9/BHk+D6X1+vqdRCnJt61ZqTyri4pO2vDwOt2vhJYyFadRuOZSp0UuEndJrmras08F+T+dGnFOrTjfffNmbfOy3mfj3y59d8e39uuWsJ0zz7/02Nl9L6ynGM0pptJ6tPV2umdHt2ukkkknvfw+JC7O6KqnUjOrXi1BqVoxleTi7pXe7cbO0KrnJt8W2duS6iOKbu2k7mtiJNI3VE18REz1sxQ1VXuZ8Dg40cNjMPKopT6yjGMdztCcZtpPg3OT9rK1Y2NbbmIvj+xB/nIRbae+UUm2vYor2Fcs7jjbPP8AtTObyn58mzTw6RVQsbVKTUbS/upRzq15K925d/ZM08MnouV7748rX+dDPPVY71lNOumlS0Z3PRjGZoZHvjqu+L/H1OJVJpJrVPVNaoltkYrq5Rl5rmnvRt4eSb3Gflx6o6npDjpUKEpwSzXilfVK7texxn9aMT+0X2Ifcdhj8RRrU3CcnllbVJ30aaa05pHPf1eoft5/YNeX0Y4v2D0irTqxp1JKSldXypNNRbVrW4o6+ju9svVte6xB7N6LU6U41M8pOOsVolfm7byawz3+z/al6pkzfuiswALIAAAAAAAAAAAAAAAAADXx2J6uDlvfBc2VzymONyviJktuoiekW1VD81F2lLf4ci7o5shUk6kl256674p8PH55mlsfCdfNVJrSLu72bcnwTXDj/wDTqTz/AEuF5s7z5/tPk08uUwx+Hj+4AWzejPSZUXgcGs+7SC0Xe3e/x9pH9L8TldNLlJ+enwN+lVcZTktbPtxW/K75ZR79H8ohOkFTrKuZXy5YqLs9d7fvZwlk7L3flq7PqOV3ZaWNmrR1LsKo04xvvk0l4vcjPUaW9o453u1YTUR8o6GKcLoy4vF04/SnFb+PLeYuvuuzxV0zNyeo48PNdscai9p02ovKrtppLvNHZdNRrU4LVKlKztuUXBaPnv8AMkoTk8zqW4WS1aa1d3ufD3kZsrEZsVl5X05KW5L7By48ry59WtSf5Wy7OlqR4MjMRhmnelJx8N32XoS1WJjpwvc05YzLyrLpFU8bOLXWRva9nG63qzujdozUkrO7vrZWtve6/gi6rQW81sTDJlaX6yvbkzj8Dp74XX2TvaWo4meWys7ac9w66XyjJsqDkpK+5p6d99/PcZqlKz/BG3jyz6ZuMWeOMyvd0+DlenF/4V6FtHSb7/hJv+JGDZCvTWr0ut+mj5FK3WRneGWXDLK8b3Seklu+hyNG+23HSQBrYbGKTytOE1q4y325xa0ku9GyWll8FmgAEoAAAAAAAAAAAAAA5/aNSVSolC1ty338fxN7bOOUI5VJKUk7dy5/PeavRyhJx6yo7vVR+LXp5nn+py+LyTgx/wDb+fns08U6MfiX9kthaCpxUV7e98WZgDfjJjNRnt3d0LKz0LzDinoTUImtU6mvSk/oVY9XLkpJ3i35+pFbRTqZ4J27TdNrTLaV/J6+Z0W18OpUnf8AVtJeMdTkcBVkpuM/YzPnhLvG+HTHLXeI6gpfReZuN02+Oru/xK4XDu7d5O11eTut993duJLFYGTvKH0r6N7muXiadBShDK4ty1vuteTfxZ5+focJ5228fN1Ra6UZKN1/l9L677r1M+HtONlw329ySKY2moU9P1Y2+yjDsCm4UXOd71HmjFatRS0ZbD03Hj4i1zqmIgkm1w3kD0fo/wBrcnza8o39ZMmtpYi1OclwTfkYcBRUFGd75pN3W60kl6r3luqTKS/L/KuW/ZO1EnezIvZmKcnWWt4Ty+yxvU6cpKTz2s7Wt3XTNF1YwruVv0kI6Lfmi/8A2R0W921CGZTT4S90or8TX61OjGLfbXZfjHT1RkqSSeaSkk9Gk9b709PFl+FoqTX91tO1lv3XJxlvhXLOY+Ut0ZwrSnKSazZdHwST+LZJYihvMmGlGKt9wr1o8zTJqaYcsuq7rPsfSLXffzX4Mz1tJJ+Hrl/jNXZFRO9n8p/ibWM4Px93a/hOk8Kq4rDKaXCUXeEuMZc16NcU2jLTldJ80jFi8RkWivKWkI839y3t8jJRhlile9klfnbiPc9l4ALIAAAAAAAAAAAAAETtnYca7zJ5J6LMlfS/LnyZJ0aajFRW5JJeCLwVmGMtyk7puVs0AAsgMNffFfPAzGGX013L59SKMe1JWpT8LeenxIBYRSXeTO3Jfmrc5RXvv8DSw8SmXlMarw8kufzyI3FwtrxOqjHQ0dpYZNEWbiZbLuOI2hUTg4xzXemrdvHUkYbTgo6LWyS7kuBfitn2e4wrDLkcrx+ztOa77ofHuU1kirub9TfwuBcaMFKEpOOlk1pfRvXuJLZ1BdZH2+hOPDx5IrlwYZ49ORebLq3HFzxkoaLN/qVpdye+/iWUaqlJSlmut1luXH57kTW0qC6x6cvQwLDLkc76WWa3f5W/5GX0YOtptr9I7b72s/DXQk8JJNJxhK3+n4swRw6JnYsI6qy5k4+mxnvf5qt5rfafwpQzta3twtFJpd5hxUpJbn7zoqVKNtwq4ZHWcMnvf5ql5L+RwtDpFKjK7jFauL0abWj70tUuBNU+lNOsoxTlGTlFLWLTzdl2du++7gb1bZ0ZTSd7N9xdPYEIdqLd4tS1S4O5Mxyl7eDcvlIbNoxyxna8pRjmk25S3Xau9yvwWhuGHCK0bcpS9W17mjMaJNTs5KX1KgEgAAAAAAAAAAAAAAAAAABgg+3LuS+fcZznOk9fLhK7TtmcYrwclf3NkUZtrbToSSSxFK8XdrOvVGvQ2nRv+mpfbXqecIyRRztX09ehTdtF70QO2NqxpzcZb4q7twWm/v1RNbDjbDUf+3D/AGo832zic88RLnu8HUj8ETndQxm25j+kLl+jVueZLd5kbU2zJfSlBX52XxI6mUxlKMmsyT7PL/FI49VtdLjJEts7b66yGaUGs0U7NJ2b1PQutoW/Sey+voeOqhBNPKtO5HreAcJ0oTsrOKe5ctS+OTnXA7c6RWr1FTcLKTSu7vTTn3GvS6SSe+dP3feRuPoQnUnJRXalJ7lxbZdh8JDjCPkiLSVPYfac8yzaxusyVldX1s+ZM7I2tHrIrVXaV2rLVpfE5enxMmHer52bXitfgVmVdLjHrcKbXI1sfjoUkusklfdvbfgkjLs2tno05f3oRfmkQHTSOtN90l5ZfvO98bcZ5Zntui5JuT0d9IyJDDbYo1m4Ql2mnZNNX04X3nBmzsyeWtTfKcfK6uVmS2ne4SW/vyy84pfBmwamG0lbua+xJ/zG2dJ4UAASAAAAAAAAAAAAAAAUIoMqUKiC2bsm7X03c+44LGdI6dXDypzw1eSvrlTTUovg8rV1yO/OB6S4erCu1S2aq8X2us7Grlq07x3oijlnXp8MNjPsr+QvpY6nF3eCxklybcU/G1K5ZtTpI8NJQr7Mp0pP6KmrZv8AK8lpb+BhwnTB1ZKnR2fSnOX0YxTk37FHd3ldLOvn09lkyxwVSGlldy7OltFkRytavOSn+aqWaUno9FF7927UkJVdocNkR8ostjV2he72TFqz0tFau2u/ufmLN+UTc8VCxrS4U5vwTE8TLjSkvFP7ie/pGP8AqeP7o/pG0PqeP7pX4cT1ZfNz0cRK91CSZ1T6aVeo6vq4KWXL1idu7Nky2vY1XiNofU8f3R120fqiH7v3lpjrwrd33+zmpTl3v2l1OvJfqM6RVtpfVMP3P5iqrbT+qafnT/nHRE/9vn9kJTxE/wBmzPRrSv8ARV7PTMuKaZK9ZtX6qp/ap/8AIW1XteSstm01u/Wp8Hf9qR0QvV8/slNmdLalGlGHVwllVl27O3IxbT6ZzqRtLBwmu+qlbwa1RHp7Z+r6fnS/5jFi8ZtelFyns+Nlvyx6x/Zp1G/bYv3VmP1Wf1hf/Qx/8l/ebGD6T5JqTwVONmtZV7pd9myCpdNMZJ5Y4aEpclSquXgop3Z0FCe2JJP/APOpa69p04v2qVVNe0jS7reje2K2Jqtuio01nUpqV1meV5VrrwOnI3o/RqRoR6+EYVXrUjDWMXuSWvJK/fckmWiqkSpSJUkAWzKogVABIAo2AKgAAUZUowLbgrYWKpULy2xcTCgDBKFlajGatOKkuUkmvJlKNCMFaEYxXKKSXuMgAAAAAAAAAAAAAAAAAAAAAAKZSqAAo0VAAAACjQKgaAAAAAAAAAAAAAAAAAAAAAAAAAAAAAAAAAAAAAAAAAAAAAAAAH//2Q=="/>
          <p:cNvSpPr>
            <a:spLocks noChangeAspect="1" noChangeArrowheads="1"/>
          </p:cNvSpPr>
          <p:nvPr/>
        </p:nvSpPr>
        <p:spPr bwMode="auto">
          <a:xfrm>
            <a:off x="155331"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endParaRPr lang="en-NZ" altLang="en-US">
              <a:latin typeface="Times New Roman" panose="02020603050405020304" pitchFamily="18" charset="0"/>
              <a:cs typeface="Times New Roman" panose="02020603050405020304" pitchFamily="18" charset="0"/>
            </a:endParaRPr>
          </a:p>
        </p:txBody>
      </p:sp>
      <p:sp>
        <p:nvSpPr>
          <p:cNvPr id="3" name="Rectangle 2"/>
          <p:cNvSpPr/>
          <p:nvPr/>
        </p:nvSpPr>
        <p:spPr>
          <a:xfrm>
            <a:off x="155330" y="1529391"/>
            <a:ext cx="3997569" cy="4198127"/>
          </a:xfrm>
          <a:prstGeom prst="rect">
            <a:avLst/>
          </a:prstGeom>
        </p:spPr>
        <p:txBody>
          <a:bodyPr wrap="square" lIns="91429" tIns="45715" rIns="91429" bIns="45715">
            <a:spAutoFit/>
          </a:bodyPr>
          <a:lstStyle>
            <a:lvl1pPr marL="12700">
              <a:tabLst>
                <a:tab pos="141288" algn="l"/>
              </a:tabLst>
              <a:defRPr>
                <a:solidFill>
                  <a:schemeClr val="tx1"/>
                </a:solidFill>
                <a:latin typeface="Arial" charset="0"/>
                <a:ea typeface="ＭＳ Ｐゴシック" pitchFamily="34" charset="-128"/>
              </a:defRPr>
            </a:lvl1pPr>
            <a:lvl2pPr marL="742950" indent="-285750">
              <a:tabLst>
                <a:tab pos="141288" algn="l"/>
              </a:tabLst>
              <a:defRPr>
                <a:solidFill>
                  <a:schemeClr val="tx1"/>
                </a:solidFill>
                <a:latin typeface="Arial" charset="0"/>
                <a:ea typeface="ＭＳ Ｐゴシック" pitchFamily="34" charset="-128"/>
              </a:defRPr>
            </a:lvl2pPr>
            <a:lvl3pPr marL="1143000" indent="-228600">
              <a:tabLst>
                <a:tab pos="141288" algn="l"/>
              </a:tabLst>
              <a:defRPr>
                <a:solidFill>
                  <a:schemeClr val="tx1"/>
                </a:solidFill>
                <a:latin typeface="Arial" charset="0"/>
                <a:ea typeface="ＭＳ Ｐゴシック" pitchFamily="34" charset="-128"/>
              </a:defRPr>
            </a:lvl3pPr>
            <a:lvl4pPr marL="1600200" indent="-228600">
              <a:tabLst>
                <a:tab pos="141288" algn="l"/>
              </a:tabLst>
              <a:defRPr>
                <a:solidFill>
                  <a:schemeClr val="tx1"/>
                </a:solidFill>
                <a:latin typeface="Arial" charset="0"/>
                <a:ea typeface="ＭＳ Ｐゴシック" pitchFamily="34" charset="-128"/>
              </a:defRPr>
            </a:lvl4pPr>
            <a:lvl5pPr marL="2057400" indent="-228600">
              <a:tabLst>
                <a:tab pos="141288" algn="l"/>
              </a:tabLst>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9pPr>
          </a:lstStyle>
          <a:p>
            <a:pPr>
              <a:lnSpc>
                <a:spcPct val="101000"/>
              </a:lnSpc>
              <a:spcBef>
                <a:spcPts val="1038"/>
              </a:spcBef>
              <a:buClr>
                <a:srgbClr val="0032CC"/>
              </a:buClr>
            </a:pPr>
            <a:r>
              <a:rPr lang="en-NZ" altLang="en-US" sz="2400" dirty="0">
                <a:latin typeface="Times New Roman" panose="02020603050405020304" pitchFamily="18" charset="0"/>
                <a:cs typeface="Times New Roman" panose="02020603050405020304" pitchFamily="18" charset="0"/>
              </a:rPr>
              <a:t>There are three distributions:</a:t>
            </a:r>
          </a:p>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The </a:t>
            </a:r>
            <a:r>
              <a:rPr lang="en-NZ" altLang="en-US" sz="2400" dirty="0">
                <a:solidFill>
                  <a:srgbClr val="FF0000"/>
                </a:solidFill>
                <a:latin typeface="Times New Roman" panose="02020603050405020304" pitchFamily="18" charset="0"/>
                <a:cs typeface="Times New Roman" panose="02020603050405020304" pitchFamily="18" charset="0"/>
              </a:rPr>
              <a:t>distribution of the population </a:t>
            </a:r>
          </a:p>
          <a:p>
            <a:pPr>
              <a:lnSpc>
                <a:spcPct val="101000"/>
              </a:lnSpc>
              <a:spcBef>
                <a:spcPts val="1038"/>
              </a:spcBef>
              <a:buClr>
                <a:srgbClr val="0032CC"/>
              </a:buClr>
            </a:pPr>
            <a:endParaRPr lang="en-NZ" altLang="en-US" sz="2400" dirty="0">
              <a:latin typeface="Times New Roman" panose="02020603050405020304" pitchFamily="18" charset="0"/>
              <a:cs typeface="Times New Roman" panose="02020603050405020304" pitchFamily="18" charset="0"/>
            </a:endParaRPr>
          </a:p>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The </a:t>
            </a:r>
            <a:r>
              <a:rPr lang="en-NZ" altLang="en-US" sz="2400" dirty="0">
                <a:solidFill>
                  <a:srgbClr val="2205FB"/>
                </a:solidFill>
                <a:latin typeface="Times New Roman" panose="02020603050405020304" pitchFamily="18" charset="0"/>
                <a:cs typeface="Times New Roman" panose="02020603050405020304" pitchFamily="18" charset="0"/>
              </a:rPr>
              <a:t>distribution of the sample </a:t>
            </a:r>
          </a:p>
          <a:p>
            <a:pPr>
              <a:lnSpc>
                <a:spcPct val="101000"/>
              </a:lnSpc>
              <a:spcBef>
                <a:spcPts val="1038"/>
              </a:spcBef>
              <a:buClr>
                <a:srgbClr val="0032CC"/>
              </a:buClr>
              <a:buFont typeface="Arial" charset="0"/>
              <a:buChar char="•"/>
            </a:pPr>
            <a:endParaRPr lang="en-NZ" altLang="en-US" sz="2400" dirty="0">
              <a:latin typeface="Times New Roman" panose="02020603050405020304" pitchFamily="18" charset="0"/>
              <a:cs typeface="Times New Roman" panose="02020603050405020304" pitchFamily="18" charset="0"/>
            </a:endParaRPr>
          </a:p>
          <a:p>
            <a:pPr>
              <a:lnSpc>
                <a:spcPct val="101000"/>
              </a:lnSpc>
              <a:spcBef>
                <a:spcPts val="1038"/>
              </a:spcBef>
              <a:buClr>
                <a:srgbClr val="0032CC"/>
              </a:buClr>
              <a:buFont typeface="Arial" charset="0"/>
              <a:buChar char="•"/>
            </a:pPr>
            <a:endParaRPr lang="en-NZ" altLang="en-US" sz="2400" dirty="0">
              <a:latin typeface="Times New Roman" panose="02020603050405020304" pitchFamily="18" charset="0"/>
              <a:cs typeface="Times New Roman" panose="02020603050405020304" pitchFamily="18" charset="0"/>
            </a:endParaRPr>
          </a:p>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The </a:t>
            </a:r>
            <a:r>
              <a:rPr lang="en-NZ" altLang="en-US" sz="2400" dirty="0">
                <a:solidFill>
                  <a:srgbClr val="9900CC"/>
                </a:solidFill>
                <a:latin typeface="Times New Roman" panose="02020603050405020304" pitchFamily="18" charset="0"/>
                <a:cs typeface="Times New Roman" panose="02020603050405020304" pitchFamily="18" charset="0"/>
              </a:rPr>
              <a:t>distribution of the sample means </a:t>
            </a:r>
          </a:p>
        </p:txBody>
      </p:sp>
      <p:cxnSp>
        <p:nvCxnSpPr>
          <p:cNvPr id="8" name="Straight Arrow Connector 7"/>
          <p:cNvCxnSpPr/>
          <p:nvPr/>
        </p:nvCxnSpPr>
        <p:spPr>
          <a:xfrm>
            <a:off x="2991341" y="2536641"/>
            <a:ext cx="864577" cy="0"/>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2991342" y="3916536"/>
            <a:ext cx="864577" cy="0"/>
          </a:xfrm>
          <a:prstGeom prst="straightConnector1">
            <a:avLst/>
          </a:prstGeom>
          <a:ln w="57150">
            <a:solidFill>
              <a:srgbClr val="2205FB"/>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2991340" y="5852120"/>
            <a:ext cx="864577" cy="0"/>
          </a:xfrm>
          <a:prstGeom prst="straightConnector1">
            <a:avLst/>
          </a:prstGeom>
          <a:ln w="57150">
            <a:solidFill>
              <a:srgbClr val="9900CC"/>
            </a:solidFill>
            <a:tailEnd type="arrow"/>
          </a:ln>
        </p:spPr>
        <p:style>
          <a:lnRef idx="2">
            <a:schemeClr val="accent1"/>
          </a:lnRef>
          <a:fillRef idx="0">
            <a:schemeClr val="accent1"/>
          </a:fillRef>
          <a:effectRef idx="1">
            <a:schemeClr val="accent1"/>
          </a:effectRef>
          <a:fontRef idx="minor">
            <a:schemeClr val="tx1"/>
          </a:fontRef>
        </p:style>
      </p:cxnSp>
      <p:pic>
        <p:nvPicPr>
          <p:cNvPr id="20" name="Picture 3" descr="C:\Users\dleader\AppData\Local\Microsoft\Windows\Temporary Internet Files\Content.IE5\DK3BMDA1\TEST RETAK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0048" y="126814"/>
            <a:ext cx="987825" cy="114604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4005942" y="1462592"/>
            <a:ext cx="5011931" cy="5291825"/>
            <a:chOff x="4005942" y="1462592"/>
            <a:chExt cx="5011931" cy="5291825"/>
          </a:xfrm>
        </p:grpSpPr>
        <p:pic>
          <p:nvPicPr>
            <p:cNvPr id="1065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5942" y="1462592"/>
              <a:ext cx="5011931" cy="5253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2" name="Straight Connector 31"/>
            <p:cNvCxnSpPr/>
            <p:nvPr/>
          </p:nvCxnSpPr>
          <p:spPr>
            <a:xfrm>
              <a:off x="8169708" y="2345160"/>
              <a:ext cx="0" cy="2413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73981" y="2413669"/>
              <a:ext cx="391454" cy="523220"/>
            </a:xfrm>
            <a:prstGeom prst="rect">
              <a:avLst/>
            </a:prstGeom>
            <a:noFill/>
          </p:spPr>
          <p:txBody>
            <a:bodyPr wrap="none" rtlCol="0">
              <a:spAutoFit/>
            </a:bodyPr>
            <a:lstStyle/>
            <a:p>
              <a:r>
                <a:rPr lang="en-NZ" sz="2800" b="1" dirty="0">
                  <a:solidFill>
                    <a:srgbClr val="FF0000"/>
                  </a:solidFill>
                  <a:latin typeface="Times New Roman" panose="02020603050405020304" pitchFamily="18" charset="0"/>
                  <a:cs typeface="Times New Roman" panose="02020603050405020304" pitchFamily="18" charset="0"/>
                </a:rPr>
                <a:t>µ</a:t>
              </a:r>
              <a:endParaRPr lang="en-GB" sz="2800" b="1" dirty="0">
                <a:solidFill>
                  <a:srgbClr val="FF0000"/>
                </a:solidFill>
                <a:latin typeface="Times New Roman" panose="02020603050405020304" pitchFamily="18" charset="0"/>
                <a:cs typeface="Times New Roman" panose="02020603050405020304" pitchFamily="18" charset="0"/>
              </a:endParaRPr>
            </a:p>
          </p:txBody>
        </p:sp>
        <p:cxnSp>
          <p:nvCxnSpPr>
            <p:cNvPr id="25" name="Straight Connector 24"/>
            <p:cNvCxnSpPr/>
            <p:nvPr/>
          </p:nvCxnSpPr>
          <p:spPr>
            <a:xfrm>
              <a:off x="7990991" y="4313874"/>
              <a:ext cx="0" cy="220836"/>
            </a:xfrm>
            <a:prstGeom prst="line">
              <a:avLst/>
            </a:prstGeom>
            <a:ln w="19050">
              <a:solidFill>
                <a:srgbClr val="2205FB"/>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7745571" y="4428186"/>
                  <a:ext cx="49084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NZ" sz="2800" b="1" i="1" smtClean="0">
                                <a:solidFill>
                                  <a:srgbClr val="2205FB"/>
                                </a:solidFill>
                                <a:latin typeface="Cambria Math" panose="02040503050406030204" pitchFamily="18" charset="0"/>
                              </a:rPr>
                            </m:ctrlPr>
                          </m:accPr>
                          <m:e>
                            <m:r>
                              <a:rPr lang="en-NZ" sz="2800" b="1" i="1" smtClean="0">
                                <a:solidFill>
                                  <a:srgbClr val="2205FB"/>
                                </a:solidFill>
                                <a:latin typeface="Cambria Math"/>
                              </a:rPr>
                              <m:t>𝒙</m:t>
                            </m:r>
                          </m:e>
                        </m:acc>
                      </m:oMath>
                    </m:oMathPara>
                  </a14:m>
                  <a:endParaRPr lang="en-GB" sz="2800" b="1" dirty="0">
                    <a:latin typeface="Times New Roman" panose="02020603050405020304" pitchFamily="18" charset="0"/>
                    <a:cs typeface="Times New Roman" panose="02020603050405020304" pitchFamily="18" charset="0"/>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7745571" y="4428186"/>
                  <a:ext cx="490840" cy="523220"/>
                </a:xfrm>
                <a:prstGeom prst="rect">
                  <a:avLst/>
                </a:prstGeom>
                <a:blipFill rotWithShape="1">
                  <a:blip r:embed="rId4"/>
                  <a:stretch>
                    <a:fillRect/>
                  </a:stretch>
                </a:blipFill>
              </p:spPr>
              <p:txBody>
                <a:bodyPr/>
                <a:lstStyle/>
                <a:p>
                  <a:r>
                    <a:rPr lang="en-GB">
                      <a:noFill/>
                    </a:rPr>
                    <a:t> </a:t>
                  </a:r>
                </a:p>
              </p:txBody>
            </p:sp>
          </mc:Fallback>
        </mc:AlternateContent>
        <p:cxnSp>
          <p:nvCxnSpPr>
            <p:cNvPr id="27" name="Straight Connector 26"/>
            <p:cNvCxnSpPr/>
            <p:nvPr/>
          </p:nvCxnSpPr>
          <p:spPr>
            <a:xfrm>
              <a:off x="8156174" y="6204635"/>
              <a:ext cx="0" cy="224740"/>
            </a:xfrm>
            <a:prstGeom prst="line">
              <a:avLst/>
            </a:prstGeom>
            <a:ln w="19050">
              <a:solidFill>
                <a:srgbClr val="9900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7816572" y="6231197"/>
                  <a:ext cx="6586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800" i="1" smtClean="0">
                                <a:solidFill>
                                  <a:srgbClr val="9900CC"/>
                                </a:solidFill>
                                <a:latin typeface="Cambria Math" panose="02040503050406030204" pitchFamily="18" charset="0"/>
                              </a:rPr>
                            </m:ctrlPr>
                          </m:sSubPr>
                          <m:e>
                            <m:r>
                              <a:rPr lang="en-GB" sz="2800" i="1" smtClean="0">
                                <a:solidFill>
                                  <a:srgbClr val="9900CC"/>
                                </a:solidFill>
                                <a:latin typeface="Cambria Math"/>
                                <a:ea typeface="Cambria Math"/>
                              </a:rPr>
                              <m:t>𝜇</m:t>
                            </m:r>
                          </m:e>
                          <m:sub>
                            <m:acc>
                              <m:accPr>
                                <m:chr m:val="̅"/>
                                <m:ctrlPr>
                                  <a:rPr lang="en-GB" sz="2800" i="1" smtClean="0">
                                    <a:solidFill>
                                      <a:srgbClr val="9900CC"/>
                                    </a:solidFill>
                                    <a:latin typeface="Cambria Math" panose="02040503050406030204" pitchFamily="18" charset="0"/>
                                  </a:rPr>
                                </m:ctrlPr>
                              </m:accPr>
                              <m:e>
                                <m:r>
                                  <a:rPr lang="en-NZ" sz="2800" b="0" i="1" smtClean="0">
                                    <a:solidFill>
                                      <a:srgbClr val="9900CC"/>
                                    </a:solidFill>
                                    <a:latin typeface="Cambria Math"/>
                                  </a:rPr>
                                  <m:t>𝑥</m:t>
                                </m:r>
                              </m:e>
                            </m:acc>
                          </m:sub>
                        </m:sSub>
                      </m:oMath>
                    </m:oMathPara>
                  </a14:m>
                  <a:endParaRPr lang="en-GB" sz="2800" dirty="0">
                    <a:solidFill>
                      <a:srgbClr val="9900CC"/>
                    </a:solidFill>
                    <a:latin typeface="Times New Roman" panose="02020603050405020304" pitchFamily="18" charset="0"/>
                    <a:cs typeface="Times New Roman" panose="02020603050405020304" pitchFamily="18"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7816572" y="6231197"/>
                  <a:ext cx="658642" cy="523220"/>
                </a:xfrm>
                <a:prstGeom prst="rect">
                  <a:avLst/>
                </a:prstGeom>
                <a:blipFill rotWithShape="1">
                  <a:blip r:embed="rId5"/>
                  <a:stretch>
                    <a:fillRect/>
                  </a:stretch>
                </a:blipFill>
              </p:spPr>
              <p:txBody>
                <a:bodyPr/>
                <a:lstStyle/>
                <a:p>
                  <a:r>
                    <a:rPr lang="en-GB">
                      <a:noFill/>
                    </a:rPr>
                    <a:t> </a:t>
                  </a:r>
                </a:p>
              </p:txBody>
            </p:sp>
          </mc:Fallback>
        </mc:AlternateContent>
      </p:grpSp>
      <p:sp>
        <p:nvSpPr>
          <p:cNvPr id="5" name="Footer Placeholder 4">
            <a:extLst>
              <a:ext uri="{FF2B5EF4-FFF2-40B4-BE49-F238E27FC236}">
                <a16:creationId xmlns:a16="http://schemas.microsoft.com/office/drawing/2014/main" id="{9DD39695-FDD1-49DD-A360-22CFB570D4D6}"/>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2837BDDF-03BF-45F2-8C36-CDACC833EF2F}"/>
              </a:ext>
            </a:extLst>
          </p:cNvPr>
          <p:cNvSpPr>
            <a:spLocks noGrp="1"/>
          </p:cNvSpPr>
          <p:nvPr>
            <p:ph type="dt" sz="half" idx="12"/>
          </p:nvPr>
        </p:nvSpPr>
        <p:spPr/>
        <p:txBody>
          <a:bodyPr/>
          <a:lstStyle/>
          <a:p>
            <a:fld id="{7C893107-9A58-4181-BE87-B76BEC9FBD5D}" type="datetime5">
              <a:rPr lang="en-NZ" altLang="en-US" smtClean="0"/>
              <a:t>16-May-23</a:t>
            </a:fld>
            <a:endParaRPr lang="en-US" altLang="en-US"/>
          </a:p>
        </p:txBody>
      </p:sp>
      <p:sp>
        <p:nvSpPr>
          <p:cNvPr id="7" name="Slide Number Placeholder 6">
            <a:extLst>
              <a:ext uri="{FF2B5EF4-FFF2-40B4-BE49-F238E27FC236}">
                <a16:creationId xmlns:a16="http://schemas.microsoft.com/office/drawing/2014/main" id="{6A59B6BC-BE72-41A9-AEA1-45AF64502672}"/>
              </a:ext>
            </a:extLst>
          </p:cNvPr>
          <p:cNvSpPr>
            <a:spLocks noGrp="1"/>
          </p:cNvSpPr>
          <p:nvPr>
            <p:ph type="sldNum" sz="quarter" idx="11"/>
          </p:nvPr>
        </p:nvSpPr>
        <p:spPr/>
        <p:txBody>
          <a:bodyPr/>
          <a:lstStyle/>
          <a:p>
            <a:fld id="{E6D38F6D-B68C-43EA-8D93-D9BC679B8240}" type="slidenum">
              <a:rPr lang="en-US" altLang="en-US" smtClean="0"/>
              <a:pPr/>
              <a:t>18</a:t>
            </a:fld>
            <a:endParaRPr lang="en-US" altLang="en-US"/>
          </a:p>
        </p:txBody>
      </p:sp>
    </p:spTree>
    <p:extLst>
      <p:ext uri="{BB962C8B-B14F-4D97-AF65-F5344CB8AC3E}">
        <p14:creationId xmlns:p14="http://schemas.microsoft.com/office/powerpoint/2010/main" val="869139669"/>
      </p:ext>
    </p:extLst>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NZ"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Three distributions for test marks</a:t>
            </a:r>
            <a:endParaRPr lang="en-NZ" altLang="en-US" dirty="0">
              <a:latin typeface="Times New Roman" panose="02020603050405020304" pitchFamily="18" charset="0"/>
              <a:ea typeface="ＭＳ Ｐゴシック" pitchFamily="34" charset="-128"/>
              <a:cs typeface="Times New Roman" panose="02020603050405020304" pitchFamily="18" charset="0"/>
            </a:endParaRPr>
          </a:p>
        </p:txBody>
      </p:sp>
      <p:sp>
        <p:nvSpPr>
          <p:cNvPr id="23555" name="AutoShape 4" descr="data:image/jpeg;base64,/9j/4AAQSkZJRgABAQAAAQABAAD/2wCEAAkGBxQSEhUUERIUFhUWFxQVEhcUFBIVFhUVFBYWFxUUExUYHCggGBolGxQUITEhJSkrLi4uFx8zODMsNygtLisBCgoKDg0OGxAQGiwlHyQsLC8vNC8rLCwsLCwsLCwsLCwsLDQsLCwsLCwsLCwsLDQsLCwsLCwsLCw0LCwsLCwsN//AABEIALcBFAMBIgACEQEDEQH/xAAbAAEAAQUBAAAAAAAAAAAAAAAABQECAwQGB//EAEYQAAIBAgMEBwQFCAkFAQAAAAABAgMRBBIhBTFBUQYTImFxkbGBocHwMlWS0eEHIzNCU6LC0hQWJFJicoKy01RzlOLxFf/EABkBAQADAQEAAAAAAAAAAAAAAAABAgQDBf/EACsRAQEAAgEDAgUEAgMAAAAAAAABAhEDEiExBEETUWGx8DKBkdGh8RQicf/aAAwDAQACEQMRAD8A9xAAAAAAAAAAAAAAABx/TjB6xqLirS8Vu93ocWz1bbWE62jOPG14+K+be08qxEbSaMnPjq7bODLc0tMFZGcwVt5njQ9N6D0cuFj3yk36fAnyI6KL+zQ8Zf7mS56OH6Y83P8AVXk3T2hlxU+9p+aT+JD4ZHSflIj+e9kPT8DnKC0MfL+qt3F3xjagdB0RwfWV46aR7T9m732Ofgeg9B8HlpOo98nZeC/H0J4cd5I5stYulABtYAAAAAAAAAAAAAAAAAAAAAAAAAAAAAAAAA806WYHqq8rLR9peD+fcelnL9O8Jmpxmt8XZ+D1Xo/M5cuO8XXhy1k4OMS2rArGRWUbowvQek9D6l8Mu6TXnaXxJs478n+Mup033SXs0f8ACdfOSSbeiSu/BHocd3jHncs1nXl/5Q618RJcnFeUVf1ICibO3MZ1teUucpPzZipwRizu8m7jx1jI2cNC7SPW9nYfq6UILhFL28ffc8w2NS7ab4NHrB39PO1rP6m95AAGllAAAAAAAAAAAAAAAAAAAAAAAAAAAAAAAACK6TRvh5J9xKkft2nmoytws/Yt/uK5eKth+qPKarsy6Lui/GUe0/EwxVjz/d6c7xvbFx7oVYzW5NX71xXkdx04x3V4STi/puME+53b9yfmea13Y9D6f0L4B/4HSa81H+I78VvTkz8snXi8upyvJm/E0sLTuS0aNzg0NzZ2mvej1Om7pPuR5psWlmnCL4ySftaR6aa+Dwxeo8gAO7OAAAAAAAAAAAAAAAAAAAAAAAAAAAAAALZVEt7S8WiH25t+NFJQtOpL6Kvou+T+BTPkxwm8lscbldRKYrFwpq9ScYrvdr+HMiMT0lw8k4Rm5OacVaMtb6b2t2qI6hsmFZ58ViIuT/VjOGi5N7vYvM2cXsrDU4ZqaTmrZX1kpW3cM1uHIy3P1GXeSSfXy7THina22/Tw5rFYZXI/EUSamtTUqwOVbMUHUhdrhqj0zppl/oVbNuyq3ipRcV52PO8U95jq9JauIwdSlNXjCpSyyt+r2k4yfHtJa95148tSxy5cd5StPBxJakyNwkdCRobjl7u3skdkVVCrCT3KUW/NHpJ5fhj0XBYpOnB6/RjfsyettdUjVwXzGP1E7ytsGLr1yl9if3FeuXKX2J/caGZkBjVVcpfZl9xencCoAAAAAAAAAAAAAAAAAAAAAAc5tnavWS6ig7tvLJq298PDm/gcebmx4sd3z7T5r8fHc7qJLFbXhF2ipTlwUFe/dcy4etVlrKlGHc53fuQ2ds+NGKS1dtZPVv2vgbhHHjyXvnf2icrhO2MQ239qxoQcnlc3pFWvra9/BHk+D6X1+vqdRCnJt61ZqTyri4pO2vDwOt2vhJYyFadRuOZSp0UuEndJrmras08F+T+dGnFOrTjfffNmbfOy3mfj3y59d8e39uuWsJ0zz7/02Nl9L6ynGM0pptJ6tPV2umdHt2ukkkknvfw+JC7O6KqnUjOrXi1BqVoxleTi7pXe7cbO0KrnJt8W2duS6iOKbu2k7mtiJNI3VE18REz1sxQ1VXuZ8Dg40cNjMPKopT6yjGMdztCcZtpPg3OT9rK1Y2NbbmIvj+xB/nIRbae+UUm2vYor2Fcs7jjbPP8AtTObyn58mzTw6RVQsbVKTUbS/upRzq15K925d/ZM08MnouV7748rX+dDPPVY71lNOumlS0Z3PRjGZoZHvjqu+L/H1OJVJpJrVPVNaoltkYrq5Rl5rmnvRt4eSb3Gflx6o6npDjpUKEpwSzXilfVK7texxn9aMT+0X2Ifcdhj8RRrU3CcnllbVJ30aaa05pHPf1eoft5/YNeX0Y4v2D0irTqxp1JKSldXypNNRbVrW4o6+ju9svVte6xB7N6LU6U41M8pOOsVolfm7byawz3+z/al6pkzfuiswALIAAAAAAAAAAAAAAAAADXx2J6uDlvfBc2VzymONyviJktuoiekW1VD81F2lLf4ci7o5shUk6kl256674p8PH55mlsfCdfNVJrSLu72bcnwTXDj/wDTqTz/AEuF5s7z5/tPk08uUwx+Hj+4AWzejPSZUXgcGs+7SC0Xe3e/x9pH9L8TldNLlJ+enwN+lVcZTktbPtxW/K75ZR79H8ohOkFTrKuZXy5YqLs9d7fvZwlk7L3flq7PqOV3ZaWNmrR1LsKo04xvvk0l4vcjPUaW9o453u1YTUR8o6GKcLoy4vF04/SnFb+PLeYuvuuzxV0zNyeo48PNdscai9p02ovKrtppLvNHZdNRrU4LVKlKztuUXBaPnv8AMkoTk8zqW4WS1aa1d3ufD3kZsrEZsVl5X05KW5L7By48ry59WtSf5Wy7OlqR4MjMRhmnelJx8N32XoS1WJjpwvc05YzLyrLpFU8bOLXWRva9nG63qzujdozUkrO7vrZWtve6/gi6rQW81sTDJlaX6yvbkzj8Dp74XX2TvaWo4meWys7ac9w66XyjJsqDkpK+5p6d99/PcZqlKz/BG3jyz6ZuMWeOMyvd0+DlenF/4V6FtHSb7/hJv+JGDZCvTWr0ut+mj5FK3WRneGWXDLK8b3Seklu+hyNG+23HSQBrYbGKTytOE1q4y325xa0ku9GyWll8FmgAEoAAAAAAAAAAAAAA5/aNSVSolC1ty338fxN7bOOUI5VJKUk7dy5/PeavRyhJx6yo7vVR+LXp5nn+py+LyTgx/wDb+fns08U6MfiX9kthaCpxUV7e98WZgDfjJjNRnt3d0LKz0LzDinoTUImtU6mvSk/oVY9XLkpJ3i35+pFbRTqZ4J27TdNrTLaV/J6+Z0W18OpUnf8AVtJeMdTkcBVkpuM/YzPnhLvG+HTHLXeI6gpfReZuN02+Oru/xK4XDu7d5O11eTut993duJLFYGTvKH0r6N7muXiadBShDK4ty1vuteTfxZ5+focJ5228fN1Ra6UZKN1/l9L677r1M+HtONlw329ySKY2moU9P1Y2+yjDsCm4UXOd71HmjFatRS0ZbD03Hj4i1zqmIgkm1w3kD0fo/wBrcnza8o39ZMmtpYi1OclwTfkYcBRUFGd75pN3W60kl6r3luqTKS/L/KuW/ZO1EnezIvZmKcnWWt4Ty+yxvU6cpKTz2s7Wt3XTNF1YwruVv0kI6Lfmi/8A2R0W921CGZTT4S90or8TX61OjGLfbXZfjHT1RkqSSeaSkk9Gk9b709PFl+FoqTX91tO1lv3XJxlvhXLOY+Ut0ZwrSnKSazZdHwST+LZJYihvMmGlGKt9wr1o8zTJqaYcsuq7rPsfSLXffzX4Mz1tJJ+Hrl/jNXZFRO9n8p/ibWM4Px93a/hOk8Kq4rDKaXCUXeEuMZc16NcU2jLTldJ80jFi8RkWivKWkI839y3t8jJRhlile9klfnbiPc9l4ALIAAAAAAAAAAAAAETtnYca7zJ5J6LMlfS/LnyZJ0aajFRW5JJeCLwVmGMtyk7puVs0AAsgMNffFfPAzGGX013L59SKMe1JWpT8LeenxIBYRSXeTO3Jfmrc5RXvv8DSw8SmXlMarw8kufzyI3FwtrxOqjHQ0dpYZNEWbiZbLuOI2hUTg4xzXemrdvHUkYbTgo6LWyS7kuBfitn2e4wrDLkcrx+ztOa77ofHuU1kirub9TfwuBcaMFKEpOOlk1pfRvXuJLZ1BdZH2+hOPDx5IrlwYZ49ORebLq3HFzxkoaLN/qVpdye+/iWUaqlJSlmut1luXH57kTW0qC6x6cvQwLDLkc76WWa3f5W/5GX0YOtptr9I7b72s/DXQk8JJNJxhK3+n4swRw6JnYsI6qy5k4+mxnvf5qt5rfafwpQzta3twtFJpd5hxUpJbn7zoqVKNtwq4ZHWcMnvf5ql5L+RwtDpFKjK7jFauL0abWj70tUuBNU+lNOsoxTlGTlFLWLTzdl2du++7gb1bZ0ZTSd7N9xdPYEIdqLd4tS1S4O5Mxyl7eDcvlIbNoxyxna8pRjmk25S3Xau9yvwWhuGHCK0bcpS9W17mjMaJNTs5KX1KgEgAAAAAAAAAAAAAAAAAABgg+3LuS+fcZznOk9fLhK7TtmcYrwclf3NkUZtrbToSSSxFK8XdrOvVGvQ2nRv+mpfbXqecIyRRztX09ehTdtF70QO2NqxpzcZb4q7twWm/v1RNbDjbDUf+3D/AGo832zic88RLnu8HUj8ETndQxm25j+kLl+jVueZLd5kbU2zJfSlBX52XxI6mUxlKMmsyT7PL/FI49VtdLjJEts7b66yGaUGs0U7NJ2b1PQutoW/Sey+voeOqhBNPKtO5HreAcJ0oTsrOKe5ctS+OTnXA7c6RWr1FTcLKTSu7vTTn3GvS6SSe+dP3feRuPoQnUnJRXalJ7lxbZdh8JDjCPkiLSVPYfac8yzaxusyVldX1s+ZM7I2tHrIrVXaV2rLVpfE5enxMmHer52bXitfgVmVdLjHrcKbXI1sfjoUkusklfdvbfgkjLs2tno05f3oRfmkQHTSOtN90l5ZfvO98bcZ5Zntui5JuT0d9IyJDDbYo1m4Ql2mnZNNX04X3nBmzsyeWtTfKcfK6uVmS2ne4SW/vyy84pfBmwamG0lbua+xJ/zG2dJ4UAASAAAAAAAAAAAAAAAUIoMqUKiC2bsm7X03c+44LGdI6dXDypzw1eSvrlTTUovg8rV1yO/OB6S4erCu1S2aq8X2us7Grlq07x3oijlnXp8MNjPsr+QvpY6nF3eCxklybcU/G1K5ZtTpI8NJQr7Mp0pP6KmrZv8AK8lpb+BhwnTB1ZKnR2fSnOX0YxTk37FHd3ldLOvn09lkyxwVSGlldy7OltFkRytavOSn+aqWaUno9FF7927UkJVdocNkR8ostjV2he72TFqz0tFau2u/ufmLN+UTc8VCxrS4U5vwTE8TLjSkvFP7ie/pGP8AqeP7o/pG0PqeP7pX4cT1ZfNz0cRK91CSZ1T6aVeo6vq4KWXL1idu7Nky2vY1XiNofU8f3R120fqiH7v3lpjrwrd33+zmpTl3v2l1OvJfqM6RVtpfVMP3P5iqrbT+qafnT/nHRE/9vn9kJTxE/wBmzPRrSv8ARV7PTMuKaZK9ZtX6qp/ap/8AIW1XteSstm01u/Wp8Hf9qR0QvV8/slNmdLalGlGHVwllVl27O3IxbT6ZzqRtLBwmu+qlbwa1RHp7Z+r6fnS/5jFi8ZtelFyns+Nlvyx6x/Zp1G/bYv3VmP1Wf1hf/Qx/8l/ebGD6T5JqTwVONmtZV7pd9myCpdNMZJ5Y4aEpclSquXgop3Z0FCe2JJP/APOpa69p04v2qVVNe0jS7reje2K2Jqtuio01nUpqV1meV5VrrwOnI3o/RqRoR6+EYVXrUjDWMXuSWvJK/fckmWiqkSpSJUkAWzKogVABIAo2AKgAAUZUowLbgrYWKpULy2xcTCgDBKFlajGatOKkuUkmvJlKNCMFaEYxXKKSXuMgAAAAAAAAAAAAAAAAAAAAAAKZSqAAo0VAAAACjQKgaAAAAAAAAAAAAAAAAAAAAAAAAAAAAAAAAAAAAAAAAAAAAAAAAH//2Q=="/>
          <p:cNvSpPr>
            <a:spLocks noChangeAspect="1" noChangeArrowheads="1"/>
          </p:cNvSpPr>
          <p:nvPr/>
        </p:nvSpPr>
        <p:spPr bwMode="auto">
          <a:xfrm>
            <a:off x="155331"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endParaRPr lang="en-NZ" altLang="en-US">
              <a:latin typeface="Times New Roman" panose="02020603050405020304" pitchFamily="18" charset="0"/>
              <a:cs typeface="Times New Roman" panose="02020603050405020304" pitchFamily="18" charset="0"/>
            </a:endParaRPr>
          </a:p>
        </p:txBody>
      </p:sp>
      <p:pic>
        <p:nvPicPr>
          <p:cNvPr id="20" name="Picture 3" descr="C:\Users\dleader\AppData\Local\Microsoft\Windows\Temporary Internet Files\Content.IE5\DK3BMDA1\TEST RETAK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2190" y="85607"/>
            <a:ext cx="984571" cy="114227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4005942" y="1462592"/>
            <a:ext cx="5011931" cy="5291825"/>
            <a:chOff x="4005942" y="1462592"/>
            <a:chExt cx="5011931" cy="5291825"/>
          </a:xfrm>
        </p:grpSpPr>
        <p:pic>
          <p:nvPicPr>
            <p:cNvPr id="1065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5942" y="1462592"/>
              <a:ext cx="5011931" cy="5253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2" name="Straight Connector 31"/>
            <p:cNvCxnSpPr/>
            <p:nvPr/>
          </p:nvCxnSpPr>
          <p:spPr>
            <a:xfrm>
              <a:off x="8169708" y="2345160"/>
              <a:ext cx="0" cy="2413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73981" y="2413669"/>
              <a:ext cx="391454" cy="523220"/>
            </a:xfrm>
            <a:prstGeom prst="rect">
              <a:avLst/>
            </a:prstGeom>
            <a:noFill/>
          </p:spPr>
          <p:txBody>
            <a:bodyPr wrap="none" rtlCol="0">
              <a:spAutoFit/>
            </a:bodyPr>
            <a:lstStyle/>
            <a:p>
              <a:r>
                <a:rPr lang="en-NZ" sz="2800" b="1" dirty="0">
                  <a:solidFill>
                    <a:srgbClr val="FF0000"/>
                  </a:solidFill>
                  <a:latin typeface="Times New Roman" panose="02020603050405020304" pitchFamily="18" charset="0"/>
                  <a:cs typeface="Times New Roman" panose="02020603050405020304" pitchFamily="18" charset="0"/>
                </a:rPr>
                <a:t>µ</a:t>
              </a:r>
              <a:endParaRPr lang="en-GB" sz="2800" b="1" dirty="0">
                <a:solidFill>
                  <a:srgbClr val="FF0000"/>
                </a:solidFill>
                <a:latin typeface="Times New Roman" panose="02020603050405020304" pitchFamily="18" charset="0"/>
                <a:cs typeface="Times New Roman" panose="02020603050405020304" pitchFamily="18" charset="0"/>
              </a:endParaRPr>
            </a:p>
          </p:txBody>
        </p:sp>
        <p:cxnSp>
          <p:nvCxnSpPr>
            <p:cNvPr id="25" name="Straight Connector 24"/>
            <p:cNvCxnSpPr/>
            <p:nvPr/>
          </p:nvCxnSpPr>
          <p:spPr>
            <a:xfrm>
              <a:off x="7990991" y="4313874"/>
              <a:ext cx="0" cy="220836"/>
            </a:xfrm>
            <a:prstGeom prst="line">
              <a:avLst/>
            </a:prstGeom>
            <a:ln w="19050">
              <a:solidFill>
                <a:srgbClr val="2205FB"/>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7745571" y="4428186"/>
                  <a:ext cx="49084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NZ" sz="2800" b="1" i="1" smtClean="0">
                                <a:solidFill>
                                  <a:srgbClr val="2205FB"/>
                                </a:solidFill>
                                <a:latin typeface="Cambria Math" panose="02040503050406030204" pitchFamily="18" charset="0"/>
                              </a:rPr>
                            </m:ctrlPr>
                          </m:accPr>
                          <m:e>
                            <m:r>
                              <a:rPr lang="en-NZ" sz="2800" b="1" i="1" smtClean="0">
                                <a:solidFill>
                                  <a:srgbClr val="2205FB"/>
                                </a:solidFill>
                                <a:latin typeface="Cambria Math"/>
                              </a:rPr>
                              <m:t>𝒙</m:t>
                            </m:r>
                          </m:e>
                        </m:acc>
                      </m:oMath>
                    </m:oMathPara>
                  </a14:m>
                  <a:endParaRPr lang="en-GB" sz="2800" b="1" dirty="0">
                    <a:latin typeface="Times New Roman" panose="02020603050405020304" pitchFamily="18" charset="0"/>
                    <a:cs typeface="Times New Roman" panose="02020603050405020304" pitchFamily="18" charset="0"/>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7745571" y="4428186"/>
                  <a:ext cx="490840" cy="523220"/>
                </a:xfrm>
                <a:prstGeom prst="rect">
                  <a:avLst/>
                </a:prstGeom>
                <a:blipFill rotWithShape="1">
                  <a:blip r:embed="rId5"/>
                  <a:stretch>
                    <a:fillRect/>
                  </a:stretch>
                </a:blipFill>
              </p:spPr>
              <p:txBody>
                <a:bodyPr/>
                <a:lstStyle/>
                <a:p>
                  <a:r>
                    <a:rPr lang="en-GB">
                      <a:noFill/>
                    </a:rPr>
                    <a:t> </a:t>
                  </a:r>
                </a:p>
              </p:txBody>
            </p:sp>
          </mc:Fallback>
        </mc:AlternateContent>
        <p:cxnSp>
          <p:nvCxnSpPr>
            <p:cNvPr id="27" name="Straight Connector 26"/>
            <p:cNvCxnSpPr/>
            <p:nvPr/>
          </p:nvCxnSpPr>
          <p:spPr>
            <a:xfrm>
              <a:off x="8156174" y="6204635"/>
              <a:ext cx="0" cy="224740"/>
            </a:xfrm>
            <a:prstGeom prst="line">
              <a:avLst/>
            </a:prstGeom>
            <a:ln w="19050">
              <a:solidFill>
                <a:srgbClr val="9900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7816572" y="6231197"/>
                  <a:ext cx="6586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800" i="1" smtClean="0">
                                <a:solidFill>
                                  <a:srgbClr val="9900CC"/>
                                </a:solidFill>
                                <a:latin typeface="Cambria Math" panose="02040503050406030204" pitchFamily="18" charset="0"/>
                              </a:rPr>
                            </m:ctrlPr>
                          </m:sSubPr>
                          <m:e>
                            <m:r>
                              <a:rPr lang="en-GB" sz="2800" i="1" smtClean="0">
                                <a:solidFill>
                                  <a:srgbClr val="9900CC"/>
                                </a:solidFill>
                                <a:latin typeface="Cambria Math"/>
                                <a:ea typeface="Cambria Math"/>
                              </a:rPr>
                              <m:t>𝜇</m:t>
                            </m:r>
                          </m:e>
                          <m:sub>
                            <m:acc>
                              <m:accPr>
                                <m:chr m:val="̅"/>
                                <m:ctrlPr>
                                  <a:rPr lang="en-GB" sz="2800" i="1" smtClean="0">
                                    <a:solidFill>
                                      <a:srgbClr val="9900CC"/>
                                    </a:solidFill>
                                    <a:latin typeface="Cambria Math" panose="02040503050406030204" pitchFamily="18" charset="0"/>
                                  </a:rPr>
                                </m:ctrlPr>
                              </m:accPr>
                              <m:e>
                                <m:r>
                                  <a:rPr lang="en-NZ" sz="2800" b="0" i="1" smtClean="0">
                                    <a:solidFill>
                                      <a:srgbClr val="9900CC"/>
                                    </a:solidFill>
                                    <a:latin typeface="Cambria Math"/>
                                  </a:rPr>
                                  <m:t>𝑥</m:t>
                                </m:r>
                              </m:e>
                            </m:acc>
                          </m:sub>
                        </m:sSub>
                      </m:oMath>
                    </m:oMathPara>
                  </a14:m>
                  <a:endParaRPr lang="en-GB" sz="2800" dirty="0">
                    <a:solidFill>
                      <a:srgbClr val="9900CC"/>
                    </a:solidFill>
                    <a:latin typeface="Times New Roman" panose="02020603050405020304" pitchFamily="18" charset="0"/>
                    <a:cs typeface="Times New Roman" panose="02020603050405020304" pitchFamily="18"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7816572" y="6231197"/>
                  <a:ext cx="658642" cy="523220"/>
                </a:xfrm>
                <a:prstGeom prst="rect">
                  <a:avLst/>
                </a:prstGeom>
                <a:blipFill rotWithShape="1">
                  <a:blip r:embed="rId6"/>
                  <a:stretch>
                    <a:fillRect/>
                  </a:stretch>
                </a:blipFill>
              </p:spPr>
              <p:txBody>
                <a:bodyPr/>
                <a:lstStyle/>
                <a:p>
                  <a:r>
                    <a:rPr lang="en-GB">
                      <a:noFill/>
                    </a:rPr>
                    <a:t> </a:t>
                  </a:r>
                </a:p>
              </p:txBody>
            </p:sp>
          </mc:Fallback>
        </mc:AlternateContent>
      </p:grpSp>
      <p:sp>
        <p:nvSpPr>
          <p:cNvPr id="17" name="Rectangle 16"/>
          <p:cNvSpPr/>
          <p:nvPr/>
        </p:nvSpPr>
        <p:spPr>
          <a:xfrm>
            <a:off x="155330" y="1596267"/>
            <a:ext cx="3756269" cy="2458868"/>
          </a:xfrm>
          <a:prstGeom prst="rect">
            <a:avLst/>
          </a:prstGeom>
        </p:spPr>
        <p:txBody>
          <a:bodyPr wrap="square" lIns="91429" tIns="45715" rIns="91429" bIns="45715">
            <a:spAutoFit/>
          </a:bodyPr>
          <a:lstStyle>
            <a:lvl1pPr marL="141288" indent="-128588">
              <a:tabLst>
                <a:tab pos="141288" algn="l"/>
              </a:tabLst>
              <a:defRPr>
                <a:solidFill>
                  <a:schemeClr val="tx1"/>
                </a:solidFill>
                <a:latin typeface="Arial" charset="0"/>
                <a:ea typeface="ＭＳ Ｐゴシック" pitchFamily="34" charset="-128"/>
              </a:defRPr>
            </a:lvl1pPr>
            <a:lvl2pPr marL="742950" indent="-285750">
              <a:tabLst>
                <a:tab pos="141288" algn="l"/>
              </a:tabLst>
              <a:defRPr>
                <a:solidFill>
                  <a:schemeClr val="tx1"/>
                </a:solidFill>
                <a:latin typeface="Arial" charset="0"/>
                <a:ea typeface="ＭＳ Ｐゴシック" pitchFamily="34" charset="-128"/>
              </a:defRPr>
            </a:lvl2pPr>
            <a:lvl3pPr marL="1143000" indent="-228600">
              <a:tabLst>
                <a:tab pos="141288" algn="l"/>
              </a:tabLst>
              <a:defRPr>
                <a:solidFill>
                  <a:schemeClr val="tx1"/>
                </a:solidFill>
                <a:latin typeface="Arial" charset="0"/>
                <a:ea typeface="ＭＳ Ｐゴシック" pitchFamily="34" charset="-128"/>
              </a:defRPr>
            </a:lvl3pPr>
            <a:lvl4pPr marL="1600200" indent="-228600">
              <a:tabLst>
                <a:tab pos="141288" algn="l"/>
              </a:tabLst>
              <a:defRPr>
                <a:solidFill>
                  <a:schemeClr val="tx1"/>
                </a:solidFill>
                <a:latin typeface="Arial" charset="0"/>
                <a:ea typeface="ＭＳ Ｐゴシック" pitchFamily="34" charset="-128"/>
              </a:defRPr>
            </a:lvl4pPr>
            <a:lvl5pPr marL="2057400" indent="-228600">
              <a:tabLst>
                <a:tab pos="141288" algn="l"/>
              </a:tabLst>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9pPr>
          </a:lstStyle>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Take 1000 random samples of size </a:t>
            </a:r>
            <a:r>
              <a:rPr lang="en-NZ" altLang="en-US" sz="2400" i="1" dirty="0">
                <a:latin typeface="Times New Roman" panose="02020603050405020304" pitchFamily="18" charset="0"/>
                <a:cs typeface="Times New Roman" panose="02020603050405020304" pitchFamily="18" charset="0"/>
              </a:rPr>
              <a:t>n</a:t>
            </a:r>
            <a:r>
              <a:rPr lang="en-NZ" altLang="en-US" sz="2400" dirty="0">
                <a:latin typeface="Times New Roman" panose="02020603050405020304" pitchFamily="18" charset="0"/>
                <a:cs typeface="Times New Roman" panose="02020603050405020304" pitchFamily="18" charset="0"/>
              </a:rPr>
              <a:t> = 10 from the population. Calculate sample mean test mark for each sample.</a:t>
            </a:r>
          </a:p>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Compare the distributions. </a:t>
            </a:r>
          </a:p>
        </p:txBody>
      </p:sp>
      <p:sp>
        <p:nvSpPr>
          <p:cNvPr id="18" name="Rectangle 17"/>
          <p:cNvSpPr/>
          <p:nvPr/>
        </p:nvSpPr>
        <p:spPr>
          <a:xfrm>
            <a:off x="155331" y="4119357"/>
            <a:ext cx="3683000" cy="1723539"/>
          </a:xfrm>
          <a:prstGeom prst="rect">
            <a:avLst/>
          </a:prstGeom>
          <a:solidFill>
            <a:srgbClr val="FFFFCC"/>
          </a:solidFill>
          <a:ln>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lIns="91429" tIns="45715" rIns="91429" bIns="45715">
            <a:spAutoFit/>
          </a:bodyPr>
          <a:lstStyle/>
          <a:p>
            <a:pPr marL="12699">
              <a:spcBef>
                <a:spcPts val="600"/>
              </a:spcBef>
              <a:spcAft>
                <a:spcPts val="600"/>
              </a:spcAft>
              <a:buClr>
                <a:srgbClr val="0032CC"/>
              </a:buClr>
              <a:tabLst>
                <a:tab pos="142222" algn="l"/>
              </a:tabLst>
              <a:defRPr/>
            </a:pPr>
            <a:r>
              <a:rPr lang="en-NZ" sz="2400" b="1" spc="-5" dirty="0">
                <a:solidFill>
                  <a:srgbClr val="000000"/>
                </a:solidFill>
                <a:latin typeface="Times New Roman" panose="02020603050405020304" pitchFamily="18" charset="0"/>
                <a:cs typeface="Times New Roman" panose="02020603050405020304" pitchFamily="18" charset="0"/>
              </a:rPr>
              <a:t>Q: Does the Sampling Distribution appear to be normal?</a:t>
            </a:r>
          </a:p>
          <a:p>
            <a:pPr marL="12699">
              <a:spcBef>
                <a:spcPts val="600"/>
              </a:spcBef>
              <a:spcAft>
                <a:spcPts val="600"/>
              </a:spcAft>
              <a:buClr>
                <a:srgbClr val="0032CC"/>
              </a:buClr>
              <a:tabLst>
                <a:tab pos="142222" algn="l"/>
              </a:tabLst>
              <a:defRPr/>
            </a:pPr>
            <a:endParaRPr lang="en-NZ" sz="2400" b="1" spc="-5" dirty="0">
              <a:solidFill>
                <a:srgbClr val="000000"/>
              </a:solidFill>
              <a:latin typeface="Times New Roman" panose="02020603050405020304" pitchFamily="18" charset="0"/>
              <a:cs typeface="Times New Roman" panose="02020603050405020304" pitchFamily="18" charset="0"/>
            </a:endParaRPr>
          </a:p>
        </p:txBody>
      </p:sp>
      <p:pic>
        <p:nvPicPr>
          <p:cNvPr id="15" name="Picture 1" descr="C:\Users\dleader\AppData\Local\Microsoft\Windows\Temporary Internet Files\Content.IE5\DK3BMDA1\question-mark-in-blue-round-button-6154-large[1].png">
            <a:extLst>
              <a:ext uri="{FF2B5EF4-FFF2-40B4-BE49-F238E27FC236}">
                <a16:creationId xmlns:a16="http://schemas.microsoft.com/office/drawing/2014/main" id="{48B589C6-3499-4E2E-A248-39A299509A9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44997" y="5874502"/>
            <a:ext cx="860945" cy="86094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AEF07AE4-6683-452B-A60B-DFF50EA18D15}"/>
              </a:ext>
            </a:extLst>
          </p:cNvPr>
          <p:cNvSpPr>
            <a:spLocks noGrp="1"/>
          </p:cNvSpPr>
          <p:nvPr>
            <p:ph type="ftr" sz="quarter" idx="10"/>
          </p:nvPr>
        </p:nvSpPr>
        <p:spPr/>
        <p:txBody>
          <a:bodyPr/>
          <a:lstStyle/>
          <a:p>
            <a:r>
              <a:rPr lang="en-US" altLang="en-US"/>
              <a:t>MC3020-2023</a:t>
            </a:r>
          </a:p>
        </p:txBody>
      </p:sp>
      <p:sp>
        <p:nvSpPr>
          <p:cNvPr id="5" name="Date Placeholder 4">
            <a:extLst>
              <a:ext uri="{FF2B5EF4-FFF2-40B4-BE49-F238E27FC236}">
                <a16:creationId xmlns:a16="http://schemas.microsoft.com/office/drawing/2014/main" id="{C5C0675B-3802-4E02-A4B2-E5AE08C938B1}"/>
              </a:ext>
            </a:extLst>
          </p:cNvPr>
          <p:cNvSpPr>
            <a:spLocks noGrp="1"/>
          </p:cNvSpPr>
          <p:nvPr>
            <p:ph type="dt" sz="half" idx="12"/>
          </p:nvPr>
        </p:nvSpPr>
        <p:spPr/>
        <p:txBody>
          <a:bodyPr/>
          <a:lstStyle/>
          <a:p>
            <a:fld id="{E67AFA0E-4EC6-4B0F-822F-830185591BFA}" type="datetime5">
              <a:rPr lang="en-NZ" altLang="en-US" smtClean="0"/>
              <a:t>16-May-23</a:t>
            </a:fld>
            <a:endParaRPr lang="en-US" altLang="en-US"/>
          </a:p>
        </p:txBody>
      </p:sp>
      <p:sp>
        <p:nvSpPr>
          <p:cNvPr id="6" name="Slide Number Placeholder 5">
            <a:extLst>
              <a:ext uri="{FF2B5EF4-FFF2-40B4-BE49-F238E27FC236}">
                <a16:creationId xmlns:a16="http://schemas.microsoft.com/office/drawing/2014/main" id="{B6D71B48-7B2C-489E-BD31-E9742CA3F97B}"/>
              </a:ext>
            </a:extLst>
          </p:cNvPr>
          <p:cNvSpPr>
            <a:spLocks noGrp="1"/>
          </p:cNvSpPr>
          <p:nvPr>
            <p:ph type="sldNum" sz="quarter" idx="11"/>
          </p:nvPr>
        </p:nvSpPr>
        <p:spPr/>
        <p:txBody>
          <a:bodyPr/>
          <a:lstStyle/>
          <a:p>
            <a:fld id="{E6D38F6D-B68C-43EA-8D93-D9BC679B8240}" type="slidenum">
              <a:rPr lang="en-US" altLang="en-US" smtClean="0"/>
              <a:pPr/>
              <a:t>19</a:t>
            </a:fld>
            <a:endParaRPr lang="en-US" altLang="en-US"/>
          </a:p>
        </p:txBody>
      </p:sp>
    </p:spTree>
    <p:extLst>
      <p:ext uri="{BB962C8B-B14F-4D97-AF65-F5344CB8AC3E}">
        <p14:creationId xmlns:p14="http://schemas.microsoft.com/office/powerpoint/2010/main" val="1097142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28" name="Picture 16" descr="http://www.mnn.com/sites/default/files/crowd_0.jpg"/>
          <p:cNvPicPr>
            <a:picLocks noChangeAspect="1" noChangeArrowheads="1"/>
          </p:cNvPicPr>
          <p:nvPr/>
        </p:nvPicPr>
        <p:blipFill>
          <a:blip r:embed="rId3" cstate="print"/>
          <a:srcRect/>
          <a:stretch>
            <a:fillRect/>
          </a:stretch>
        </p:blipFill>
        <p:spPr bwMode="auto">
          <a:xfrm>
            <a:off x="-756592" y="0"/>
            <a:ext cx="12115800" cy="6858000"/>
          </a:xfrm>
          <a:prstGeom prst="rect">
            <a:avLst/>
          </a:prstGeom>
          <a:noFill/>
        </p:spPr>
      </p:pic>
      <p:sp>
        <p:nvSpPr>
          <p:cNvPr id="4" name="TextBox 3"/>
          <p:cNvSpPr txBox="1"/>
          <p:nvPr/>
        </p:nvSpPr>
        <p:spPr>
          <a:xfrm>
            <a:off x="172100" y="2879544"/>
            <a:ext cx="10382687" cy="954097"/>
          </a:xfrm>
          <a:prstGeom prst="rect">
            <a:avLst/>
          </a:prstGeom>
          <a:solidFill>
            <a:srgbClr val="FFFF97"/>
          </a:solidFill>
        </p:spPr>
        <p:style>
          <a:lnRef idx="1">
            <a:schemeClr val="accent1"/>
          </a:lnRef>
          <a:fillRef idx="2">
            <a:schemeClr val="accent1"/>
          </a:fillRef>
          <a:effectRef idx="1">
            <a:schemeClr val="accent1"/>
          </a:effectRef>
          <a:fontRef idx="minor">
            <a:schemeClr val="dk1"/>
          </a:fontRef>
        </p:style>
        <p:txBody>
          <a:bodyPr wrap="square" lIns="91431" tIns="45715" rIns="91431" bIns="45715" rtlCol="0">
            <a:spAutoFit/>
          </a:bodyPr>
          <a:lstStyle/>
          <a:p>
            <a:pPr algn="just"/>
            <a:r>
              <a:rPr lang="en-NZ" sz="2800" dirty="0">
                <a:latin typeface="Times New Roman" panose="02020603050405020304" pitchFamily="18" charset="0"/>
                <a:cs typeface="Times New Roman" panose="02020603050405020304" pitchFamily="18" charset="0"/>
              </a:rPr>
              <a:t>A statistician cannot see the detail of the whole population. They use information from a sample to find out about the population.</a:t>
            </a:r>
          </a:p>
        </p:txBody>
      </p:sp>
      <p:sp>
        <p:nvSpPr>
          <p:cNvPr id="5" name="Footer Placeholder 4">
            <a:extLst>
              <a:ext uri="{FF2B5EF4-FFF2-40B4-BE49-F238E27FC236}">
                <a16:creationId xmlns:a16="http://schemas.microsoft.com/office/drawing/2014/main" id="{B7D28F6B-88FD-4564-B02A-068A2C9F2A27}"/>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B88C21EF-6A78-4670-B63B-4E2F463FB94B}"/>
              </a:ext>
            </a:extLst>
          </p:cNvPr>
          <p:cNvSpPr>
            <a:spLocks noGrp="1"/>
          </p:cNvSpPr>
          <p:nvPr>
            <p:ph type="dt" sz="half" idx="12"/>
          </p:nvPr>
        </p:nvSpPr>
        <p:spPr/>
        <p:txBody>
          <a:bodyPr/>
          <a:lstStyle/>
          <a:p>
            <a:fld id="{F7F30B43-484E-4EB6-942F-D47B488FDCA5}" type="datetime5">
              <a:rPr lang="en-NZ" altLang="en-US" smtClean="0"/>
              <a:t>16-May-23</a:t>
            </a:fld>
            <a:endParaRPr lang="en-US" altLang="en-US"/>
          </a:p>
        </p:txBody>
      </p:sp>
      <p:sp>
        <p:nvSpPr>
          <p:cNvPr id="7" name="Slide Number Placeholder 6">
            <a:extLst>
              <a:ext uri="{FF2B5EF4-FFF2-40B4-BE49-F238E27FC236}">
                <a16:creationId xmlns:a16="http://schemas.microsoft.com/office/drawing/2014/main" id="{4E13A790-240B-43FB-AC98-1F7E9B35C11C}"/>
              </a:ext>
            </a:extLst>
          </p:cNvPr>
          <p:cNvSpPr>
            <a:spLocks noGrp="1"/>
          </p:cNvSpPr>
          <p:nvPr>
            <p:ph type="sldNum" sz="quarter" idx="11"/>
          </p:nvPr>
        </p:nvSpPr>
        <p:spPr/>
        <p:txBody>
          <a:bodyPr/>
          <a:lstStyle/>
          <a:p>
            <a:fld id="{E6D38F6D-B68C-43EA-8D93-D9BC679B8240}" type="slidenum">
              <a:rPr lang="en-US" altLang="en-US" smtClean="0"/>
              <a:pPr/>
              <a:t>2</a:t>
            </a:fld>
            <a:endParaRPr lang="en-US" altLang="en-US"/>
          </a:p>
        </p:txBody>
      </p:sp>
    </p:spTree>
    <p:extLst>
      <p:ext uri="{BB962C8B-B14F-4D97-AF65-F5344CB8AC3E}">
        <p14:creationId xmlns:p14="http://schemas.microsoft.com/office/powerpoint/2010/main" val="1370542042"/>
      </p:ext>
    </p:extLst>
  </p:cSld>
  <p:clrMapOvr>
    <a:masterClrMapping/>
  </p:clrMapOvr>
  <p:transition spd="slow">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29029" y="188913"/>
            <a:ext cx="7489371" cy="1447800"/>
          </a:xfrm>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NZ"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Three</a:t>
            </a:r>
            <a:r>
              <a:rPr lang="en-NZ" altLang="en-US" dirty="0">
                <a:latin typeface="Times New Roman" panose="02020603050405020304" pitchFamily="18" charset="0"/>
                <a:ea typeface="ＭＳ Ｐゴシック" pitchFamily="34" charset="-128"/>
                <a:cs typeface="Times New Roman" panose="02020603050405020304" pitchFamily="18" charset="0"/>
              </a:rPr>
              <a:t> </a:t>
            </a:r>
            <a:r>
              <a:rPr lang="en-NZ"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Sampling Distributions for test marks</a:t>
            </a:r>
          </a:p>
        </p:txBody>
      </p:sp>
      <p:sp>
        <p:nvSpPr>
          <p:cNvPr id="23555" name="AutoShape 4" descr="data:image/jpeg;base64,/9j/4AAQSkZJRgABAQAAAQABAAD/2wCEAAkGBxQSEhUUERIUFhUWFxQVEhcUFBIVFhUVFBYWFxUUExUYHCggGBolGxQUITEhJSkrLi4uFx8zODMsNygtLisBCgoKDg0OGxAQGiwlHyQsLC8vNC8rLCwsLCwsLCwsLCwsLDQsLCwsLCwsLCwsLDQsLCwsLCwsLCw0LCwsLCwsN//AABEIALcBFAMBIgACEQEDEQH/xAAbAAEAAQUBAAAAAAAAAAAAAAAABQECAwQGB//EAEYQAAIBAgMEBwQFCAkFAQAAAAABAgMRBBIhBTFBUQYTImFxkbGBocHwMlWS0eEHIzNCU6LC0hQWJFJicoKy01RzlOLxFf/EABkBAQADAQEAAAAAAAAAAAAAAAABAgQDBf/EACsRAQEAAgEDAgUEAgMAAAAAAAABAhEDEiExBEETUWGx8DKBkdGh8RQicf/aAAwDAQACEQMRAD8A9xAAAAAAAAAAAAAAABx/TjB6xqLirS8Vu93ocWz1bbWE62jOPG14+K+be08qxEbSaMnPjq7bODLc0tMFZGcwVt5njQ9N6D0cuFj3yk36fAnyI6KL+zQ8Zf7mS56OH6Y83P8AVXk3T2hlxU+9p+aT+JD4ZHSflIj+e9kPT8DnKC0MfL+qt3F3xjagdB0RwfWV46aR7T9m732Ofgeg9B8HlpOo98nZeC/H0J4cd5I5stYulABtYAAAAAAAAAAAAAAAAAAAAAAAAAAAAAAAAA806WYHqq8rLR9peD+fcelnL9O8Jmpxmt8XZ+D1Xo/M5cuO8XXhy1k4OMS2rArGRWUbowvQek9D6l8Mu6TXnaXxJs478n+Mup033SXs0f8ACdfOSSbeiSu/BHocd3jHncs1nXl/5Q618RJcnFeUVf1ICibO3MZ1teUucpPzZipwRizu8m7jx1jI2cNC7SPW9nYfq6UILhFL28ffc8w2NS7ab4NHrB39PO1rP6m95AAGllAAAAAAAAAAAAAAAAAAAAAAAAAAAAAAAACK6TRvh5J9xKkft2nmoytws/Yt/uK5eKth+qPKarsy6Lui/GUe0/EwxVjz/d6c7xvbFx7oVYzW5NX71xXkdx04x3V4STi/puME+53b9yfmea13Y9D6f0L4B/4HSa81H+I78VvTkz8snXi8upyvJm/E0sLTuS0aNzg0NzZ2mvej1Om7pPuR5psWlmnCL4ySftaR6aa+Dwxeo8gAO7OAAAAAAAAAAAAAAAAAAAAAAAAAAAAAALZVEt7S8WiH25t+NFJQtOpL6Kvou+T+BTPkxwm8lscbldRKYrFwpq9ScYrvdr+HMiMT0lw8k4Rm5OacVaMtb6b2t2qI6hsmFZ58ViIuT/VjOGi5N7vYvM2cXsrDU4ZqaTmrZX1kpW3cM1uHIy3P1GXeSSfXy7THina22/Tw5rFYZXI/EUSamtTUqwOVbMUHUhdrhqj0zppl/oVbNuyq3ipRcV52PO8U95jq9JauIwdSlNXjCpSyyt+r2k4yfHtJa95148tSxy5cd5StPBxJakyNwkdCRobjl7u3skdkVVCrCT3KUW/NHpJ5fhj0XBYpOnB6/RjfsyettdUjVwXzGP1E7ytsGLr1yl9if3FeuXKX2J/caGZkBjVVcpfZl9xencCoAAAAAAAAAAAAAAAAAAAAAAc5tnavWS6ig7tvLJq298PDm/gcebmx4sd3z7T5r8fHc7qJLFbXhF2ipTlwUFe/dcy4etVlrKlGHc53fuQ2ds+NGKS1dtZPVv2vgbhHHjyXvnf2icrhO2MQ239qxoQcnlc3pFWvra9/BHk+D6X1+vqdRCnJt61ZqTyri4pO2vDwOt2vhJYyFadRuOZSp0UuEndJrmras08F+T+dGnFOrTjfffNmbfOy3mfj3y59d8e39uuWsJ0zz7/02Nl9L6ynGM0pptJ6tPV2umdHt2ukkkknvfw+JC7O6KqnUjOrXi1BqVoxleTi7pXe7cbO0KrnJt8W2duS6iOKbu2k7mtiJNI3VE18REz1sxQ1VXuZ8Dg40cNjMPKopT6yjGMdztCcZtpPg3OT9rK1Y2NbbmIvj+xB/nIRbae+UUm2vYor2Fcs7jjbPP8AtTObyn58mzTw6RVQsbVKTUbS/upRzq15K925d/ZM08MnouV7748rX+dDPPVY71lNOumlS0Z3PRjGZoZHvjqu+L/H1OJVJpJrVPVNaoltkYrq5Rl5rmnvRt4eSb3Gflx6o6npDjpUKEpwSzXilfVK7texxn9aMT+0X2Ifcdhj8RRrU3CcnllbVJ30aaa05pHPf1eoft5/YNeX0Y4v2D0irTqxp1JKSldXypNNRbVrW4o6+ju9svVte6xB7N6LU6U41M8pOOsVolfm7byawz3+z/al6pkzfuiswALIAAAAAAAAAAAAAAAAADXx2J6uDlvfBc2VzymONyviJktuoiekW1VD81F2lLf4ci7o5shUk6kl256674p8PH55mlsfCdfNVJrSLu72bcnwTXDj/wDTqTz/AEuF5s7z5/tPk08uUwx+Hj+4AWzejPSZUXgcGs+7SC0Xe3e/x9pH9L8TldNLlJ+enwN+lVcZTktbPtxW/K75ZR79H8ohOkFTrKuZXy5YqLs9d7fvZwlk7L3flq7PqOV3ZaWNmrR1LsKo04xvvk0l4vcjPUaW9o453u1YTUR8o6GKcLoy4vF04/SnFb+PLeYuvuuzxV0zNyeo48PNdscai9p02ovKrtppLvNHZdNRrU4LVKlKztuUXBaPnv8AMkoTk8zqW4WS1aa1d3ufD3kZsrEZsVl5X05KW5L7By48ry59WtSf5Wy7OlqR4MjMRhmnelJx8N32XoS1WJjpwvc05YzLyrLpFU8bOLXWRva9nG63qzujdozUkrO7vrZWtve6/gi6rQW81sTDJlaX6yvbkzj8Dp74XX2TvaWo4meWys7ac9w66XyjJsqDkpK+5p6d99/PcZqlKz/BG3jyz6ZuMWeOMyvd0+DlenF/4V6FtHSb7/hJv+JGDZCvTWr0ut+mj5FK3WRneGWXDLK8b3Seklu+hyNG+23HSQBrYbGKTytOE1q4y325xa0ku9GyWll8FmgAEoAAAAAAAAAAAAAA5/aNSVSolC1ty338fxN7bOOUI5VJKUk7dy5/PeavRyhJx6yo7vVR+LXp5nn+py+LyTgx/wDb+fns08U6MfiX9kthaCpxUV7e98WZgDfjJjNRnt3d0LKz0LzDinoTUImtU6mvSk/oVY9XLkpJ3i35+pFbRTqZ4J27TdNrTLaV/J6+Z0W18OpUnf8AVtJeMdTkcBVkpuM/YzPnhLvG+HTHLXeI6gpfReZuN02+Oru/xK4XDu7d5O11eTut993duJLFYGTvKH0r6N7muXiadBShDK4ty1vuteTfxZ5+focJ5228fN1Ra6UZKN1/l9L677r1M+HtONlw329ySKY2moU9P1Y2+yjDsCm4UXOd71HmjFatRS0ZbD03Hj4i1zqmIgkm1w3kD0fo/wBrcnza8o39ZMmtpYi1OclwTfkYcBRUFGd75pN3W60kl6r3luqTKS/L/KuW/ZO1EnezIvZmKcnWWt4Ty+yxvU6cpKTz2s7Wt3XTNF1YwruVv0kI6Lfmi/8A2R0W921CGZTT4S90or8TX61OjGLfbXZfjHT1RkqSSeaSkk9Gk9b709PFl+FoqTX91tO1lv3XJxlvhXLOY+Ut0ZwrSnKSazZdHwST+LZJYihvMmGlGKt9wr1o8zTJqaYcsuq7rPsfSLXffzX4Mz1tJJ+Hrl/jNXZFRO9n8p/ibWM4Px93a/hOk8Kq4rDKaXCUXeEuMZc16NcU2jLTldJ80jFi8RkWivKWkI839y3t8jJRhlile9klfnbiPc9l4ALIAAAAAAAAAAAAAETtnYca7zJ5J6LMlfS/LnyZJ0aajFRW5JJeCLwVmGMtyk7puVs0AAsgMNffFfPAzGGX013L59SKMe1JWpT8LeenxIBYRSXeTO3Jfmrc5RXvv8DSw8SmXlMarw8kufzyI3FwtrxOqjHQ0dpYZNEWbiZbLuOI2hUTg4xzXemrdvHUkYbTgo6LWyS7kuBfitn2e4wrDLkcrx+ztOa77ofHuU1kirub9TfwuBcaMFKEpOOlk1pfRvXuJLZ1BdZH2+hOPDx5IrlwYZ49ORebLq3HFzxkoaLN/qVpdye+/iWUaqlJSlmut1luXH57kTW0qC6x6cvQwLDLkc76WWa3f5W/5GX0YOtptr9I7b72s/DXQk8JJNJxhK3+n4swRw6JnYsI6qy5k4+mxnvf5qt5rfafwpQzta3twtFJpd5hxUpJbn7zoqVKNtwq4ZHWcMnvf5ql5L+RwtDpFKjK7jFauL0abWj70tUuBNU+lNOsoxTlGTlFLWLTzdl2du++7gb1bZ0ZTSd7N9xdPYEIdqLd4tS1S4O5Mxyl7eDcvlIbNoxyxna8pRjmk25S3Xau9yvwWhuGHCK0bcpS9W17mjMaJNTs5KX1KgEgAAAAAAAAAAAAAAAAAABgg+3LuS+fcZznOk9fLhK7TtmcYrwclf3NkUZtrbToSSSxFK8XdrOvVGvQ2nRv+mpfbXqecIyRRztX09ehTdtF70QO2NqxpzcZb4q7twWm/v1RNbDjbDUf+3D/AGo832zic88RLnu8HUj8ETndQxm25j+kLl+jVueZLd5kbU2zJfSlBX52XxI6mUxlKMmsyT7PL/FI49VtdLjJEts7b66yGaUGs0U7NJ2b1PQutoW/Sey+voeOqhBNPKtO5HreAcJ0oTsrOKe5ctS+OTnXA7c6RWr1FTcLKTSu7vTTn3GvS6SSe+dP3feRuPoQnUnJRXalJ7lxbZdh8JDjCPkiLSVPYfac8yzaxusyVldX1s+ZM7I2tHrIrVXaV2rLVpfE5enxMmHer52bXitfgVmVdLjHrcKbXI1sfjoUkusklfdvbfgkjLs2tno05f3oRfmkQHTSOtN90l5ZfvO98bcZ5Zntui5JuT0d9IyJDDbYo1m4Ql2mnZNNX04X3nBmzsyeWtTfKcfK6uVmS2ne4SW/vyy84pfBmwamG0lbua+xJ/zG2dJ4UAASAAAAAAAAAAAAAAAUIoMqUKiC2bsm7X03c+44LGdI6dXDypzw1eSvrlTTUovg8rV1yO/OB6S4erCu1S2aq8X2us7Grlq07x3oijlnXp8MNjPsr+QvpY6nF3eCxklybcU/G1K5ZtTpI8NJQr7Mp0pP6KmrZv8AK8lpb+BhwnTB1ZKnR2fSnOX0YxTk37FHd3ldLOvn09lkyxwVSGlldy7OltFkRytavOSn+aqWaUno9FF7927UkJVdocNkR8ostjV2he72TFqz0tFau2u/ufmLN+UTc8VCxrS4U5vwTE8TLjSkvFP7ie/pGP8AqeP7o/pG0PqeP7pX4cT1ZfNz0cRK91CSZ1T6aVeo6vq4KWXL1idu7Nky2vY1XiNofU8f3R120fqiH7v3lpjrwrd33+zmpTl3v2l1OvJfqM6RVtpfVMP3P5iqrbT+qafnT/nHRE/9vn9kJTxE/wBmzPRrSv8ARV7PTMuKaZK9ZtX6qp/ap/8AIW1XteSstm01u/Wp8Hf9qR0QvV8/slNmdLalGlGHVwllVl27O3IxbT6ZzqRtLBwmu+qlbwa1RHp7Z+r6fnS/5jFi8ZtelFyns+Nlvyx6x/Zp1G/bYv3VmP1Wf1hf/Qx/8l/ebGD6T5JqTwVONmtZV7pd9myCpdNMZJ5Y4aEpclSquXgop3Z0FCe2JJP/APOpa69p04v2qVVNe0jS7reje2K2Jqtuio01nUpqV1meV5VrrwOnI3o/RqRoR6+EYVXrUjDWMXuSWvJK/fckmWiqkSpSJUkAWzKogVABIAo2AKgAAUZUowLbgrYWKpULy2xcTCgDBKFlajGatOKkuUkmvJlKNCMFaEYxXKKSXuMgAAAAAAAAAAAAAAAAAAAAAAKZSqAAo0VAAAACjQKgaAAAAAAAAAAAAAAAAAAAAAAAAAAAAAAAAAAAAAAAAAAAAAAAAH//2Q=="/>
          <p:cNvSpPr>
            <a:spLocks noChangeAspect="1" noChangeArrowheads="1"/>
          </p:cNvSpPr>
          <p:nvPr/>
        </p:nvSpPr>
        <p:spPr bwMode="auto">
          <a:xfrm>
            <a:off x="155331"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endParaRPr lang="en-NZ" altLang="en-US">
              <a:latin typeface="Times New Roman" panose="02020603050405020304" pitchFamily="18" charset="0"/>
              <a:cs typeface="Times New Roman" panose="02020603050405020304" pitchFamily="18" charset="0"/>
            </a:endParaRPr>
          </a:p>
        </p:txBody>
      </p:sp>
      <p:sp>
        <p:nvSpPr>
          <p:cNvPr id="20" name="Rectangle 19"/>
          <p:cNvSpPr/>
          <p:nvPr/>
        </p:nvSpPr>
        <p:spPr>
          <a:xfrm>
            <a:off x="1" y="1671989"/>
            <a:ext cx="3495674" cy="3204970"/>
          </a:xfrm>
          <a:prstGeom prst="rect">
            <a:avLst/>
          </a:prstGeom>
        </p:spPr>
        <p:txBody>
          <a:bodyPr wrap="square" lIns="91429" tIns="45715" rIns="91429" bIns="45715">
            <a:spAutoFit/>
          </a:bodyPr>
          <a:lstStyle>
            <a:lvl1pPr marL="141288" indent="-128588">
              <a:tabLst>
                <a:tab pos="141288" algn="l"/>
              </a:tabLst>
              <a:defRPr>
                <a:solidFill>
                  <a:schemeClr val="tx1"/>
                </a:solidFill>
                <a:latin typeface="Arial" charset="0"/>
                <a:ea typeface="ＭＳ Ｐゴシック" pitchFamily="34" charset="-128"/>
              </a:defRPr>
            </a:lvl1pPr>
            <a:lvl2pPr marL="742950" indent="-285750">
              <a:tabLst>
                <a:tab pos="141288" algn="l"/>
              </a:tabLst>
              <a:defRPr>
                <a:solidFill>
                  <a:schemeClr val="tx1"/>
                </a:solidFill>
                <a:latin typeface="Arial" charset="0"/>
                <a:ea typeface="ＭＳ Ｐゴシック" pitchFamily="34" charset="-128"/>
              </a:defRPr>
            </a:lvl2pPr>
            <a:lvl3pPr marL="1143000" indent="-228600">
              <a:tabLst>
                <a:tab pos="141288" algn="l"/>
              </a:tabLst>
              <a:defRPr>
                <a:solidFill>
                  <a:schemeClr val="tx1"/>
                </a:solidFill>
                <a:latin typeface="Arial" charset="0"/>
                <a:ea typeface="ＭＳ Ｐゴシック" pitchFamily="34" charset="-128"/>
              </a:defRPr>
            </a:lvl3pPr>
            <a:lvl4pPr marL="1600200" indent="-228600">
              <a:tabLst>
                <a:tab pos="141288" algn="l"/>
              </a:tabLst>
              <a:defRPr>
                <a:solidFill>
                  <a:schemeClr val="tx1"/>
                </a:solidFill>
                <a:latin typeface="Arial" charset="0"/>
                <a:ea typeface="ＭＳ Ｐゴシック" pitchFamily="34" charset="-128"/>
              </a:defRPr>
            </a:lvl4pPr>
            <a:lvl5pPr marL="2057400" indent="-228600">
              <a:tabLst>
                <a:tab pos="141288" algn="l"/>
              </a:tabLst>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9pPr>
          </a:lstStyle>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Take 1000 random samples of sizes </a:t>
            </a:r>
            <a:r>
              <a:rPr lang="en-NZ" altLang="en-US" sz="2400" i="1" dirty="0">
                <a:latin typeface="Times New Roman" panose="02020603050405020304" pitchFamily="18" charset="0"/>
                <a:cs typeface="Times New Roman" panose="02020603050405020304" pitchFamily="18" charset="0"/>
              </a:rPr>
              <a:t>n</a:t>
            </a:r>
            <a:r>
              <a:rPr lang="en-NZ" altLang="en-US" sz="2400" dirty="0">
                <a:latin typeface="Times New Roman" panose="02020603050405020304" pitchFamily="18" charset="0"/>
                <a:cs typeface="Times New Roman" panose="02020603050405020304" pitchFamily="18" charset="0"/>
              </a:rPr>
              <a:t> = 10, 50 and 100 from the population. Calculate sample mean test mark for each sample.</a:t>
            </a:r>
          </a:p>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Compare the Sampling distributions. </a:t>
            </a:r>
          </a:p>
        </p:txBody>
      </p:sp>
      <p:sp>
        <p:nvSpPr>
          <p:cNvPr id="21" name="Rectangle 20"/>
          <p:cNvSpPr/>
          <p:nvPr/>
        </p:nvSpPr>
        <p:spPr>
          <a:xfrm>
            <a:off x="29029" y="4765129"/>
            <a:ext cx="3683000" cy="1200318"/>
          </a:xfrm>
          <a:prstGeom prst="rect">
            <a:avLst/>
          </a:prstGeom>
          <a:solidFill>
            <a:srgbClr val="FFFFCC"/>
          </a:solidFill>
          <a:ln>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lIns="91429" tIns="45715" rIns="91429" bIns="45715">
            <a:spAutoFit/>
          </a:bodyPr>
          <a:lstStyle/>
          <a:p>
            <a:pPr marL="12699">
              <a:spcBef>
                <a:spcPts val="600"/>
              </a:spcBef>
              <a:spcAft>
                <a:spcPts val="600"/>
              </a:spcAft>
              <a:buClr>
                <a:srgbClr val="0032CC"/>
              </a:buClr>
              <a:tabLst>
                <a:tab pos="142222" algn="l"/>
              </a:tabLst>
              <a:defRPr/>
            </a:pPr>
            <a:r>
              <a:rPr lang="en-NZ" sz="2400" b="1" spc="-5" dirty="0">
                <a:solidFill>
                  <a:srgbClr val="000000"/>
                </a:solidFill>
                <a:latin typeface="Times New Roman" panose="02020603050405020304" pitchFamily="18" charset="0"/>
                <a:cs typeface="Times New Roman" panose="02020603050405020304" pitchFamily="18" charset="0"/>
              </a:rPr>
              <a:t>Q: What happens to the sampling distribution as the sample size increases?</a:t>
            </a:r>
          </a:p>
        </p:txBody>
      </p:sp>
      <p:pic>
        <p:nvPicPr>
          <p:cNvPr id="8" name="Picture 3" descr="C:\Users\dleader\AppData\Local\Microsoft\Windows\Temporary Internet Files\Content.IE5\DK3BMDA1\TEST RETAK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7052" y="160338"/>
            <a:ext cx="1125353" cy="1305605"/>
          </a:xfrm>
          <a:prstGeom prst="rect">
            <a:avLst/>
          </a:prstGeom>
          <a:noFill/>
          <a:extLst>
            <a:ext uri="{909E8E84-426E-40DD-AFC4-6F175D3DCCD1}">
              <a14:hiddenFill xmlns:a14="http://schemas.microsoft.com/office/drawing/2010/main">
                <a:solidFill>
                  <a:srgbClr val="FFFFFF"/>
                </a:solidFill>
              </a14:hiddenFill>
            </a:ext>
          </a:extLst>
        </p:spPr>
      </p:pic>
      <p:pic>
        <p:nvPicPr>
          <p:cNvPr id="1075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0593" y="1465943"/>
            <a:ext cx="5313405" cy="53920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1" descr="C:\Users\dleader\AppData\Local\Microsoft\Windows\Temporary Internet Files\Content.IE5\DK3BMDA1\question-mark-in-blue-round-button-6154-large[1].png">
            <a:extLst>
              <a:ext uri="{FF2B5EF4-FFF2-40B4-BE49-F238E27FC236}">
                <a16:creationId xmlns:a16="http://schemas.microsoft.com/office/drawing/2014/main" id="{91BD6171-796E-42FB-8B37-BFA4A82EF03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44997" y="5874502"/>
            <a:ext cx="860945" cy="86094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CA11B2C8-7403-4DC6-A0B3-8E26D16923BA}"/>
              </a:ext>
            </a:extLst>
          </p:cNvPr>
          <p:cNvSpPr>
            <a:spLocks noGrp="1"/>
          </p:cNvSpPr>
          <p:nvPr>
            <p:ph type="ftr" sz="quarter" idx="10"/>
          </p:nvPr>
        </p:nvSpPr>
        <p:spPr/>
        <p:txBody>
          <a:bodyPr/>
          <a:lstStyle/>
          <a:p>
            <a:r>
              <a:rPr lang="en-US" altLang="en-US"/>
              <a:t>MC3020-2023</a:t>
            </a:r>
          </a:p>
        </p:txBody>
      </p:sp>
      <p:sp>
        <p:nvSpPr>
          <p:cNvPr id="5" name="Date Placeholder 4">
            <a:extLst>
              <a:ext uri="{FF2B5EF4-FFF2-40B4-BE49-F238E27FC236}">
                <a16:creationId xmlns:a16="http://schemas.microsoft.com/office/drawing/2014/main" id="{61C45BCB-89CC-4C70-AF01-A9EDC93771DE}"/>
              </a:ext>
            </a:extLst>
          </p:cNvPr>
          <p:cNvSpPr>
            <a:spLocks noGrp="1"/>
          </p:cNvSpPr>
          <p:nvPr>
            <p:ph type="dt" sz="half" idx="12"/>
          </p:nvPr>
        </p:nvSpPr>
        <p:spPr/>
        <p:txBody>
          <a:bodyPr/>
          <a:lstStyle/>
          <a:p>
            <a:fld id="{3E7B9FD0-25E3-4222-8B9D-5FC51910EE19}" type="datetime5">
              <a:rPr lang="en-NZ" altLang="en-US" smtClean="0"/>
              <a:t>16-May-23</a:t>
            </a:fld>
            <a:endParaRPr lang="en-US" altLang="en-US"/>
          </a:p>
        </p:txBody>
      </p:sp>
      <p:sp>
        <p:nvSpPr>
          <p:cNvPr id="6" name="Slide Number Placeholder 5">
            <a:extLst>
              <a:ext uri="{FF2B5EF4-FFF2-40B4-BE49-F238E27FC236}">
                <a16:creationId xmlns:a16="http://schemas.microsoft.com/office/drawing/2014/main" id="{3ADB76E3-E47B-486B-807F-E3B252175C94}"/>
              </a:ext>
            </a:extLst>
          </p:cNvPr>
          <p:cNvSpPr>
            <a:spLocks noGrp="1"/>
          </p:cNvSpPr>
          <p:nvPr>
            <p:ph type="sldNum" sz="quarter" idx="11"/>
          </p:nvPr>
        </p:nvSpPr>
        <p:spPr/>
        <p:txBody>
          <a:bodyPr/>
          <a:lstStyle/>
          <a:p>
            <a:fld id="{E6D38F6D-B68C-43EA-8D93-D9BC679B8240}" type="slidenum">
              <a:rPr lang="en-US" altLang="en-US" smtClean="0"/>
              <a:pPr/>
              <a:t>20</a:t>
            </a:fld>
            <a:endParaRPr lang="en-US" altLang="en-US"/>
          </a:p>
        </p:txBody>
      </p:sp>
    </p:spTree>
    <p:extLst>
      <p:ext uri="{BB962C8B-B14F-4D97-AF65-F5344CB8AC3E}">
        <p14:creationId xmlns:p14="http://schemas.microsoft.com/office/powerpoint/2010/main" val="128412029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Grp="1" noChangeArrowheads="1"/>
          </p:cNvSpPr>
          <p:nvPr>
            <p:ph type="title"/>
          </p:nvPr>
        </p:nvSpPr>
        <p:spPr>
          <a:xfrm>
            <a:off x="468313" y="333375"/>
            <a:ext cx="7793037" cy="762000"/>
          </a:xfrm>
        </p:spPr>
        <p:txBody>
          <a:bodyPr/>
          <a:lstStyle/>
          <a:p>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If the Population is not Normal</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 </a:t>
            </a:r>
          </a:p>
        </p:txBody>
      </p:sp>
      <p:sp>
        <p:nvSpPr>
          <p:cNvPr id="6150" name="Rectangle 3"/>
          <p:cNvSpPr>
            <a:spLocks noGrp="1" noChangeArrowheads="1"/>
          </p:cNvSpPr>
          <p:nvPr>
            <p:ph type="body" idx="1"/>
          </p:nvPr>
        </p:nvSpPr>
        <p:spPr>
          <a:xfrm>
            <a:off x="838200" y="1676400"/>
            <a:ext cx="8077200" cy="4532313"/>
          </a:xfrm>
        </p:spPr>
        <p:txBody>
          <a:bodyPr/>
          <a:lstStyle/>
          <a:p>
            <a:pPr>
              <a:lnSpc>
                <a:spcPct val="90000"/>
              </a:lnSpc>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We can apply the Central Limit Theorem</a:t>
            </a:r>
          </a:p>
          <a:p>
            <a:pPr lvl="1" algn="just">
              <a:lnSpc>
                <a:spcPct val="170000"/>
              </a:lnSpc>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Even if the population is not normal, sample means from the population will be approximately normal as long as the sample size is large enough</a:t>
            </a:r>
          </a:p>
          <a:p>
            <a:pPr lvl="1">
              <a:lnSpc>
                <a:spcPct val="90000"/>
              </a:lnSpc>
            </a:pPr>
            <a:endParaRPr 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a:p>
            <a:pPr lvl="1">
              <a:lnSpc>
                <a:spcPct val="120000"/>
              </a:lnSpc>
              <a:buFont typeface="Wingdings" pitchFamily="2" charset="2"/>
              <a:buNone/>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Properties of the sampling distribution </a:t>
            </a:r>
          </a:p>
          <a:p>
            <a:pPr lvl="1">
              <a:lnSpc>
                <a:spcPct val="120000"/>
              </a:lnSpc>
              <a:buFont typeface="Wingdings" pitchFamily="2" charset="2"/>
              <a:buNone/>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				        and</a:t>
            </a:r>
          </a:p>
        </p:txBody>
      </p:sp>
      <p:graphicFrame>
        <p:nvGraphicFramePr>
          <p:cNvPr id="6146" name="Object 2"/>
          <p:cNvGraphicFramePr>
            <a:graphicFrameLocks noChangeAspect="1"/>
          </p:cNvGraphicFramePr>
          <p:nvPr>
            <p:extLst>
              <p:ext uri="{D42A27DB-BD31-4B8C-83A1-F6EECF244321}">
                <p14:modId xmlns:p14="http://schemas.microsoft.com/office/powerpoint/2010/main" val="2349976871"/>
              </p:ext>
            </p:extLst>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name="Equation" r:id="rId3" imgW="114120" imgH="215640" progId="Equation.3">
                  <p:embed/>
                </p:oleObj>
              </mc:Choice>
              <mc:Fallback>
                <p:oleObj name="Equation" r:id="rId3" imgW="114120" imgH="215640" progId="Equation.3">
                  <p:embed/>
                  <p:pic>
                    <p:nvPicPr>
                      <p:cNvPr id="614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7" name="Object 3"/>
          <p:cNvGraphicFramePr>
            <a:graphicFrameLocks noChangeAspect="1"/>
          </p:cNvGraphicFramePr>
          <p:nvPr>
            <p:extLst>
              <p:ext uri="{D42A27DB-BD31-4B8C-83A1-F6EECF244321}">
                <p14:modId xmlns:p14="http://schemas.microsoft.com/office/powerpoint/2010/main" val="1363403616"/>
              </p:ext>
            </p:extLst>
          </p:nvPr>
        </p:nvGraphicFramePr>
        <p:xfrm>
          <a:off x="2608263" y="5300663"/>
          <a:ext cx="1385887" cy="752475"/>
        </p:xfrm>
        <a:graphic>
          <a:graphicData uri="http://schemas.openxmlformats.org/presentationml/2006/ole">
            <mc:AlternateContent xmlns:mc="http://schemas.openxmlformats.org/markup-compatibility/2006">
              <mc:Choice xmlns:v="urn:schemas-microsoft-com:vml" Requires="v">
                <p:oleObj name="Equation" r:id="rId5" imgW="444240" imgH="241200" progId="Equation.3">
                  <p:embed/>
                </p:oleObj>
              </mc:Choice>
              <mc:Fallback>
                <p:oleObj name="Equation" r:id="rId5" imgW="444240" imgH="241200" progId="Equation.3">
                  <p:embed/>
                  <p:pic>
                    <p:nvPicPr>
                      <p:cNvPr id="6147" name="Object 3"/>
                      <p:cNvPicPr>
                        <a:picLocks noChangeAspect="1" noChangeArrowheads="1"/>
                      </p:cNvPicPr>
                      <p:nvPr/>
                    </p:nvPicPr>
                    <p:blipFill>
                      <a:blip r:embed="rId6"/>
                      <a:srcRect/>
                      <a:stretch>
                        <a:fillRect/>
                      </a:stretch>
                    </p:blipFill>
                    <p:spPr bwMode="auto">
                      <a:xfrm>
                        <a:off x="2608263" y="5300663"/>
                        <a:ext cx="1385887" cy="752475"/>
                      </a:xfrm>
                      <a:prstGeom prst="rect">
                        <a:avLst/>
                      </a:prstGeom>
                      <a:solidFill>
                        <a:srgbClr val="FDE0BD"/>
                      </a:solidFill>
                      <a:ln w="9525">
                        <a:solidFill>
                          <a:schemeClr val="tx1"/>
                        </a:solidFill>
                        <a:miter lim="800000"/>
                        <a:headEnd/>
                        <a:tailEnd/>
                      </a:ln>
                    </p:spPr>
                  </p:pic>
                </p:oleObj>
              </mc:Fallback>
            </mc:AlternateContent>
          </a:graphicData>
        </a:graphic>
      </p:graphicFrame>
      <p:graphicFrame>
        <p:nvGraphicFramePr>
          <p:cNvPr id="6148" name="Object 4"/>
          <p:cNvGraphicFramePr>
            <a:graphicFrameLocks noChangeAspect="1"/>
          </p:cNvGraphicFramePr>
          <p:nvPr>
            <p:extLst>
              <p:ext uri="{D42A27DB-BD31-4B8C-83A1-F6EECF244321}">
                <p14:modId xmlns:p14="http://schemas.microsoft.com/office/powerpoint/2010/main" val="2970918486"/>
              </p:ext>
            </p:extLst>
          </p:nvPr>
        </p:nvGraphicFramePr>
        <p:xfrm>
          <a:off x="5651500" y="5157788"/>
          <a:ext cx="1908175" cy="1339850"/>
        </p:xfrm>
        <a:graphic>
          <a:graphicData uri="http://schemas.openxmlformats.org/presentationml/2006/ole">
            <mc:AlternateContent xmlns:mc="http://schemas.openxmlformats.org/markup-compatibility/2006">
              <mc:Choice xmlns:v="urn:schemas-microsoft-com:vml" Requires="v">
                <p:oleObj name="Equation" r:id="rId7" imgW="596880" imgH="419040" progId="Equation.3">
                  <p:embed/>
                </p:oleObj>
              </mc:Choice>
              <mc:Fallback>
                <p:oleObj name="Equation" r:id="rId7" imgW="596880" imgH="419040" progId="Equation.3">
                  <p:embed/>
                  <p:pic>
                    <p:nvPicPr>
                      <p:cNvPr id="6148"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51500" y="5157788"/>
                        <a:ext cx="1908175" cy="1339850"/>
                      </a:xfrm>
                      <a:prstGeom prst="rect">
                        <a:avLst/>
                      </a:prstGeom>
                      <a:solidFill>
                        <a:srgbClr val="FDE0BD"/>
                      </a:solidFill>
                      <a:ln w="9525">
                        <a:solidFill>
                          <a:schemeClr val="tx1"/>
                        </a:solidFill>
                        <a:miter lim="800000"/>
                        <a:headEnd/>
                        <a:tailEnd/>
                      </a:ln>
                    </p:spPr>
                  </p:pic>
                </p:oleObj>
              </mc:Fallback>
            </mc:AlternateContent>
          </a:graphicData>
        </a:graphic>
      </p:graphicFrame>
      <p:sp>
        <p:nvSpPr>
          <p:cNvPr id="6151" name="Line 7"/>
          <p:cNvSpPr>
            <a:spLocks noChangeShapeType="1"/>
          </p:cNvSpPr>
          <p:nvPr/>
        </p:nvSpPr>
        <p:spPr bwMode="auto">
          <a:xfrm flipV="1">
            <a:off x="323850" y="4437063"/>
            <a:ext cx="8512175" cy="30162"/>
          </a:xfrm>
          <a:prstGeom prst="line">
            <a:avLst/>
          </a:prstGeom>
          <a:noFill/>
          <a:ln w="9525">
            <a:solidFill>
              <a:schemeClr val="tx1"/>
            </a:solidFill>
            <a:round/>
            <a:headEnd/>
            <a:tailEnd/>
          </a:ln>
        </p:spPr>
        <p:txBody>
          <a:bodyPr>
            <a:spAutoFit/>
          </a:bodyPr>
          <a:lstStyle/>
          <a:p>
            <a:endParaRPr lang="en-NZ">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F875A6C7-1DD7-4B56-B751-D153755F49D8}"/>
              </a:ext>
            </a:extLst>
          </p:cNvPr>
          <p:cNvSpPr>
            <a:spLocks noGrp="1"/>
          </p:cNvSpPr>
          <p:nvPr>
            <p:ph type="ftr" sz="quarter" idx="10"/>
          </p:nvPr>
        </p:nvSpPr>
        <p:spPr/>
        <p:txBody>
          <a:bodyPr/>
          <a:lstStyle/>
          <a:p>
            <a:r>
              <a:rPr lang="en-US" altLang="en-US"/>
              <a:t>MC3020-2023</a:t>
            </a:r>
            <a:endParaRPr lang="en-US" altLang="en-US" dirty="0"/>
          </a:p>
        </p:txBody>
      </p:sp>
      <p:sp>
        <p:nvSpPr>
          <p:cNvPr id="5" name="Date Placeholder 4">
            <a:extLst>
              <a:ext uri="{FF2B5EF4-FFF2-40B4-BE49-F238E27FC236}">
                <a16:creationId xmlns:a16="http://schemas.microsoft.com/office/drawing/2014/main" id="{58961BDC-909B-4864-81F0-A3CA8AC2296A}"/>
              </a:ext>
            </a:extLst>
          </p:cNvPr>
          <p:cNvSpPr>
            <a:spLocks noGrp="1"/>
          </p:cNvSpPr>
          <p:nvPr>
            <p:ph type="dt" sz="half" idx="12"/>
          </p:nvPr>
        </p:nvSpPr>
        <p:spPr/>
        <p:txBody>
          <a:bodyPr/>
          <a:lstStyle/>
          <a:p>
            <a:fld id="{5A7180C5-6912-410E-8CFA-A9D1B0074A51}" type="datetime5">
              <a:rPr lang="en-NZ" altLang="en-US" smtClean="0"/>
              <a:t>16-May-23</a:t>
            </a:fld>
            <a:endParaRPr lang="en-US" altLang="en-US" dirty="0"/>
          </a:p>
        </p:txBody>
      </p:sp>
      <p:sp>
        <p:nvSpPr>
          <p:cNvPr id="6" name="Slide Number Placeholder 5">
            <a:extLst>
              <a:ext uri="{FF2B5EF4-FFF2-40B4-BE49-F238E27FC236}">
                <a16:creationId xmlns:a16="http://schemas.microsoft.com/office/drawing/2014/main" id="{8159C99C-AF9A-47F6-B02F-D88F9C9630A2}"/>
              </a:ext>
            </a:extLst>
          </p:cNvPr>
          <p:cNvSpPr>
            <a:spLocks noGrp="1"/>
          </p:cNvSpPr>
          <p:nvPr>
            <p:ph type="sldNum" sz="quarter" idx="11"/>
          </p:nvPr>
        </p:nvSpPr>
        <p:spPr/>
        <p:txBody>
          <a:bodyPr/>
          <a:lstStyle/>
          <a:p>
            <a:fld id="{E6D38F6D-B68C-43EA-8D93-D9BC679B8240}" type="slidenum">
              <a:rPr lang="en-US" altLang="en-US" smtClean="0"/>
              <a:pPr/>
              <a:t>21</a:t>
            </a:fld>
            <a:endParaRPr lang="en-US" altLang="en-US"/>
          </a:p>
        </p:txBody>
      </p:sp>
    </p:spTree>
    <p:extLst>
      <p:ext uri="{BB962C8B-B14F-4D97-AF65-F5344CB8AC3E}">
        <p14:creationId xmlns:p14="http://schemas.microsoft.com/office/powerpoint/2010/main" val="381667043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5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50">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t>
            </a:r>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a:t>
            </a:r>
            <a:r>
              <a:rPr lang="en-NZ"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mpling</a:t>
            </a:r>
            <a:r>
              <a:rPr lang="en-NZ"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Distribution (summary)</a:t>
            </a:r>
            <a:endPar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43818" y="1593007"/>
            <a:ext cx="7704138" cy="1812928"/>
          </a:xfrm>
        </p:spPr>
        <p:txBody>
          <a:bodyPr/>
          <a:lstStyle/>
          <a:p>
            <a:pPr marL="0" indent="0" algn="just">
              <a:lnSpc>
                <a:spcPct val="115000"/>
              </a:lnSpc>
              <a:buNone/>
              <a:defRPr/>
            </a:pPr>
            <a:r>
              <a:rPr lang="en-US" altLang="en-US" dirty="0">
                <a:latin typeface="Times New Roman" panose="02020603050405020304" pitchFamily="18" charset="0"/>
                <a:ea typeface="ＭＳ Ｐゴシック" pitchFamily="34" charset="-128"/>
                <a:cs typeface="Times New Roman" panose="02020603050405020304" pitchFamily="18" charset="0"/>
              </a:rPr>
              <a:t>A </a:t>
            </a:r>
            <a:r>
              <a:rPr lang="en-US" altLang="en-US" b="1" dirty="0">
                <a:solidFill>
                  <a:srgbClr val="9900CC"/>
                </a:solidFill>
                <a:latin typeface="Times New Roman" panose="02020603050405020304" pitchFamily="18" charset="0"/>
                <a:ea typeface="ＭＳ Ｐゴシック" pitchFamily="34" charset="-128"/>
                <a:cs typeface="Times New Roman" panose="02020603050405020304" pitchFamily="18" charset="0"/>
              </a:rPr>
              <a:t>sampling distribution</a:t>
            </a:r>
            <a:r>
              <a:rPr lang="en-US" altLang="en-US" b="1" dirty="0">
                <a:solidFill>
                  <a:srgbClr val="FF0000"/>
                </a:solidFill>
                <a:latin typeface="Times New Roman" panose="02020603050405020304" pitchFamily="18" charset="0"/>
                <a:ea typeface="ＭＳ Ｐゴシック" pitchFamily="34" charset="-128"/>
                <a:cs typeface="Times New Roman" panose="02020603050405020304" pitchFamily="18" charset="0"/>
              </a:rPr>
              <a:t> </a:t>
            </a:r>
            <a:r>
              <a:rPr lang="en-US" altLang="en-US" dirty="0">
                <a:latin typeface="Times New Roman" panose="02020603050405020304" pitchFamily="18" charset="0"/>
                <a:ea typeface="ＭＳ Ｐゴシック" pitchFamily="34" charset="-128"/>
                <a:cs typeface="Times New Roman" panose="02020603050405020304" pitchFamily="18" charset="0"/>
              </a:rPr>
              <a:t>is a distribution of all of the possible values of a statistic for a given size sample selected from a population</a:t>
            </a:r>
          </a:p>
        </p:txBody>
      </p:sp>
      <p:grpSp>
        <p:nvGrpSpPr>
          <p:cNvPr id="4" name="Group 3"/>
          <p:cNvGrpSpPr/>
          <p:nvPr/>
        </p:nvGrpSpPr>
        <p:grpSpPr>
          <a:xfrm>
            <a:off x="543817" y="3452450"/>
            <a:ext cx="8463235" cy="3266595"/>
            <a:chOff x="263242" y="1317678"/>
            <a:chExt cx="8750452" cy="3407467"/>
          </a:xfrm>
        </p:grpSpPr>
        <p:sp>
          <p:nvSpPr>
            <p:cNvPr id="5" name="Oval 5"/>
            <p:cNvSpPr>
              <a:spLocks noChangeArrowheads="1"/>
            </p:cNvSpPr>
            <p:nvPr/>
          </p:nvSpPr>
          <p:spPr bwMode="auto">
            <a:xfrm>
              <a:off x="263242" y="1700957"/>
              <a:ext cx="3094892" cy="1368425"/>
            </a:xfrm>
            <a:prstGeom prst="ellipse">
              <a:avLst/>
            </a:prstGeom>
            <a:solidFill>
              <a:schemeClr val="accent1">
                <a:lumMod val="40000"/>
                <a:lumOff val="60000"/>
              </a:schemeClr>
            </a:solidFill>
            <a:ln w="9525">
              <a:solidFill>
                <a:schemeClr val="tx1"/>
              </a:solidFill>
              <a:round/>
              <a:headEnd/>
              <a:tailEnd/>
            </a:ln>
          </p:spPr>
          <p:txBody>
            <a:bodyPr wrap="none" lIns="91429" tIns="45715" rIns="91429" bIns="45715"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lgn="ctr">
                <a:spcBef>
                  <a:spcPct val="0"/>
                </a:spcBef>
                <a:buClrTx/>
                <a:buFontTx/>
                <a:buNone/>
              </a:pPr>
              <a:r>
                <a:rPr lang="en-NZ" altLang="en-US" sz="2000" dirty="0">
                  <a:latin typeface="Times New Roman" panose="02020603050405020304" pitchFamily="18" charset="0"/>
                  <a:cs typeface="Times New Roman" panose="02020603050405020304" pitchFamily="18" charset="0"/>
                </a:rPr>
                <a:t>Parameter </a:t>
              </a:r>
            </a:p>
            <a:p>
              <a:pPr algn="ctr">
                <a:spcBef>
                  <a:spcPct val="0"/>
                </a:spcBef>
                <a:buClrTx/>
                <a:buFontTx/>
                <a:buNone/>
              </a:pPr>
              <a:r>
                <a:rPr lang="en-NZ" altLang="en-US" sz="2000" dirty="0">
                  <a:latin typeface="Times New Roman" panose="02020603050405020304" pitchFamily="18" charset="0"/>
                  <a:cs typeface="Times New Roman" panose="02020603050405020304" pitchFamily="18" charset="0"/>
                </a:rPr>
                <a:t>(e.g. </a:t>
              </a:r>
              <a:r>
                <a:rPr lang="el-GR" altLang="en-US" sz="2000" dirty="0">
                  <a:latin typeface="Times New Roman" panose="02020603050405020304" pitchFamily="18" charset="0"/>
                  <a:cs typeface="Times New Roman" panose="02020603050405020304" pitchFamily="18" charset="0"/>
                </a:rPr>
                <a:t>μ</a:t>
              </a:r>
              <a:r>
                <a:rPr lang="en-NZ" altLang="en-US" sz="2000" dirty="0">
                  <a:latin typeface="Times New Roman" panose="02020603050405020304" pitchFamily="18" charset="0"/>
                  <a:cs typeface="Times New Roman" panose="02020603050405020304" pitchFamily="18" charset="0"/>
                </a:rPr>
                <a:t>)</a:t>
              </a:r>
              <a:endParaRPr lang="el-GR" altLang="en-US" sz="2000" dirty="0">
                <a:latin typeface="Times New Roman" panose="02020603050405020304" pitchFamily="18" charset="0"/>
                <a:cs typeface="Times New Roman" panose="02020603050405020304" pitchFamily="18" charset="0"/>
              </a:endParaRPr>
            </a:p>
          </p:txBody>
        </p:sp>
        <p:sp>
          <p:nvSpPr>
            <p:cNvPr id="6" name="Text Box 17"/>
            <p:cNvSpPr txBox="1">
              <a:spLocks noChangeArrowheads="1"/>
            </p:cNvSpPr>
            <p:nvPr/>
          </p:nvSpPr>
          <p:spPr bwMode="auto">
            <a:xfrm>
              <a:off x="550459" y="1317678"/>
              <a:ext cx="2159977" cy="481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400" dirty="0">
                  <a:latin typeface="Times New Roman" panose="02020603050405020304" pitchFamily="18" charset="0"/>
                  <a:cs typeface="Times New Roman" panose="02020603050405020304" pitchFamily="18" charset="0"/>
                </a:rPr>
                <a:t>Population</a:t>
              </a:r>
              <a:endParaRPr lang="en-GB" altLang="en-US" sz="2400" dirty="0">
                <a:latin typeface="Times New Roman" panose="02020603050405020304" pitchFamily="18" charset="0"/>
                <a:cs typeface="Times New Roman" panose="02020603050405020304" pitchFamily="18" charset="0"/>
              </a:endParaRPr>
            </a:p>
          </p:txBody>
        </p:sp>
        <p:grpSp>
          <p:nvGrpSpPr>
            <p:cNvPr id="7" name="Group 48"/>
            <p:cNvGrpSpPr>
              <a:grpSpLocks/>
            </p:cNvGrpSpPr>
            <p:nvPr/>
          </p:nvGrpSpPr>
          <p:grpSpPr bwMode="auto">
            <a:xfrm>
              <a:off x="3145664" y="1318369"/>
              <a:ext cx="2856441" cy="1825624"/>
              <a:chOff x="2111" y="1148"/>
              <a:chExt cx="1799" cy="1150"/>
            </a:xfrm>
          </p:grpSpPr>
          <p:grpSp>
            <p:nvGrpSpPr>
              <p:cNvPr id="46" name="Group 44"/>
              <p:cNvGrpSpPr>
                <a:grpSpLocks/>
              </p:cNvGrpSpPr>
              <p:nvPr/>
            </p:nvGrpSpPr>
            <p:grpSpPr bwMode="auto">
              <a:xfrm>
                <a:off x="2111" y="1255"/>
                <a:ext cx="1631" cy="1043"/>
                <a:chOff x="2111" y="1255"/>
                <a:chExt cx="1631" cy="1043"/>
              </a:xfrm>
            </p:grpSpPr>
            <p:sp>
              <p:nvSpPr>
                <p:cNvPr id="49" name="Oval 6"/>
                <p:cNvSpPr>
                  <a:spLocks noChangeArrowheads="1"/>
                </p:cNvSpPr>
                <p:nvPr/>
              </p:nvSpPr>
              <p:spPr bwMode="auto">
                <a:xfrm>
                  <a:off x="3152" y="1570"/>
                  <a:ext cx="590" cy="272"/>
                </a:xfrm>
                <a:prstGeom prst="ellipse">
                  <a:avLst/>
                </a:prstGeom>
                <a:solidFill>
                  <a:schemeClr val="accent1">
                    <a:lumMod val="40000"/>
                    <a:lumOff val="60000"/>
                  </a:schemeClr>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a:latin typeface="Times New Roman" panose="02020603050405020304" pitchFamily="18" charset="0"/>
                    <a:cs typeface="Times New Roman" panose="02020603050405020304" pitchFamily="18" charset="0"/>
                  </a:endParaRPr>
                </a:p>
              </p:txBody>
            </p:sp>
            <p:sp>
              <p:nvSpPr>
                <p:cNvPr id="50" name="Arc 13"/>
                <p:cNvSpPr>
                  <a:spLocks/>
                </p:cNvSpPr>
                <p:nvPr/>
              </p:nvSpPr>
              <p:spPr bwMode="auto">
                <a:xfrm rot="-2783831">
                  <a:off x="2042" y="1324"/>
                  <a:ext cx="1043" cy="906"/>
                </a:xfrm>
                <a:custGeom>
                  <a:avLst/>
                  <a:gdLst>
                    <a:gd name="T0" fmla="*/ 0 w 21600"/>
                    <a:gd name="T1" fmla="*/ 0 h 21571"/>
                    <a:gd name="T2" fmla="*/ 0 w 21600"/>
                    <a:gd name="T3" fmla="*/ 0 h 21571"/>
                    <a:gd name="T4" fmla="*/ 0 w 21600"/>
                    <a:gd name="T5" fmla="*/ 0 h 21571"/>
                    <a:gd name="T6" fmla="*/ 0 60000 65536"/>
                    <a:gd name="T7" fmla="*/ 0 60000 65536"/>
                    <a:gd name="T8" fmla="*/ 0 60000 65536"/>
                    <a:gd name="T9" fmla="*/ 0 w 21600"/>
                    <a:gd name="T10" fmla="*/ 0 h 21571"/>
                    <a:gd name="T11" fmla="*/ 21600 w 21600"/>
                    <a:gd name="T12" fmla="*/ 21571 h 21571"/>
                  </a:gdLst>
                  <a:ahLst/>
                  <a:cxnLst>
                    <a:cxn ang="T6">
                      <a:pos x="T0" y="T1"/>
                    </a:cxn>
                    <a:cxn ang="T7">
                      <a:pos x="T2" y="T3"/>
                    </a:cxn>
                    <a:cxn ang="T8">
                      <a:pos x="T4" y="T5"/>
                    </a:cxn>
                  </a:cxnLst>
                  <a:rect l="T9" t="T10" r="T11" b="T12"/>
                  <a:pathLst>
                    <a:path w="21600" h="21571" fill="none" extrusionOk="0">
                      <a:moveTo>
                        <a:pt x="1118" y="-1"/>
                      </a:moveTo>
                      <a:cubicBezTo>
                        <a:pt x="12597" y="594"/>
                        <a:pt x="21600" y="10076"/>
                        <a:pt x="21600" y="21571"/>
                      </a:cubicBezTo>
                    </a:path>
                    <a:path w="21600" h="21571" stroke="0" extrusionOk="0">
                      <a:moveTo>
                        <a:pt x="1118" y="-1"/>
                      </a:moveTo>
                      <a:cubicBezTo>
                        <a:pt x="12597" y="594"/>
                        <a:pt x="21600" y="10076"/>
                        <a:pt x="21600" y="21571"/>
                      </a:cubicBezTo>
                      <a:lnTo>
                        <a:pt x="0" y="21571"/>
                      </a:lnTo>
                      <a:lnTo>
                        <a:pt x="1118" y="-1"/>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NZ" sz="2000">
                    <a:latin typeface="Times New Roman" panose="02020603050405020304" pitchFamily="18" charset="0"/>
                    <a:cs typeface="Times New Roman" panose="02020603050405020304" pitchFamily="18" charset="0"/>
                  </a:endParaRPr>
                </a:p>
              </p:txBody>
            </p:sp>
          </p:grpSp>
          <p:sp>
            <p:nvSpPr>
              <p:cNvPr id="47" name="Text Box 18"/>
              <p:cNvSpPr txBox="1">
                <a:spLocks noChangeArrowheads="1"/>
              </p:cNvSpPr>
              <p:nvPr/>
            </p:nvSpPr>
            <p:spPr bwMode="auto">
              <a:xfrm>
                <a:off x="3088" y="1148"/>
                <a:ext cx="822"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400" dirty="0">
                    <a:latin typeface="Times New Roman" panose="02020603050405020304" pitchFamily="18" charset="0"/>
                    <a:cs typeface="Times New Roman" panose="02020603050405020304" pitchFamily="18" charset="0"/>
                  </a:rPr>
                  <a:t>Sample</a:t>
                </a:r>
                <a:endParaRPr lang="en-GB" altLang="en-US" sz="2400" dirty="0">
                  <a:latin typeface="Times New Roman" panose="02020603050405020304" pitchFamily="18" charset="0"/>
                  <a:cs typeface="Times New Roman" panose="02020603050405020304" pitchFamily="18" charset="0"/>
                </a:endParaRPr>
              </a:p>
            </p:txBody>
          </p:sp>
          <p:sp>
            <p:nvSpPr>
              <p:cNvPr id="48" name="Text Box 19"/>
              <p:cNvSpPr txBox="1">
                <a:spLocks noChangeArrowheads="1"/>
              </p:cNvSpPr>
              <p:nvPr/>
            </p:nvSpPr>
            <p:spPr bwMode="auto">
              <a:xfrm>
                <a:off x="2472" y="1162"/>
                <a:ext cx="272"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dirty="0">
                    <a:latin typeface="Times New Roman" panose="02020603050405020304" pitchFamily="18" charset="0"/>
                    <a:cs typeface="Times New Roman" panose="02020603050405020304" pitchFamily="18" charset="0"/>
                  </a:rPr>
                  <a:t>n</a:t>
                </a:r>
                <a:endParaRPr lang="en-GB" altLang="en-US" dirty="0">
                  <a:latin typeface="Times New Roman" panose="02020603050405020304" pitchFamily="18" charset="0"/>
                  <a:cs typeface="Times New Roman" panose="02020603050405020304" pitchFamily="18" charset="0"/>
                </a:endParaRPr>
              </a:p>
            </p:txBody>
          </p:sp>
        </p:grpSp>
        <p:grpSp>
          <p:nvGrpSpPr>
            <p:cNvPr id="8" name="Group 49"/>
            <p:cNvGrpSpPr>
              <a:grpSpLocks/>
            </p:cNvGrpSpPr>
            <p:nvPr/>
          </p:nvGrpSpPr>
          <p:grpSpPr bwMode="auto">
            <a:xfrm>
              <a:off x="6001879" y="1378698"/>
              <a:ext cx="2838450" cy="1027114"/>
              <a:chOff x="3910" y="1186"/>
              <a:chExt cx="1788" cy="647"/>
            </a:xfrm>
          </p:grpSpPr>
          <p:sp>
            <p:nvSpPr>
              <p:cNvPr id="42" name="Text Box 20"/>
              <p:cNvSpPr txBox="1">
                <a:spLocks noChangeArrowheads="1"/>
              </p:cNvSpPr>
              <p:nvPr/>
            </p:nvSpPr>
            <p:spPr bwMode="auto">
              <a:xfrm>
                <a:off x="3910" y="1186"/>
                <a:ext cx="1788"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dirty="0">
                    <a:latin typeface="Times New Roman" panose="02020603050405020304" pitchFamily="18" charset="0"/>
                    <a:cs typeface="Times New Roman" panose="02020603050405020304" pitchFamily="18" charset="0"/>
                  </a:rPr>
                  <a:t>Corresponding      Statistic</a:t>
                </a:r>
                <a:endParaRPr lang="en-GB" altLang="en-US" sz="2000" dirty="0">
                  <a:latin typeface="Times New Roman" panose="02020603050405020304" pitchFamily="18" charset="0"/>
                  <a:cs typeface="Times New Roman" panose="02020603050405020304" pitchFamily="18" charset="0"/>
                </a:endParaRPr>
              </a:p>
            </p:txBody>
          </p:sp>
          <p:grpSp>
            <p:nvGrpSpPr>
              <p:cNvPr id="43" name="Group 23"/>
              <p:cNvGrpSpPr>
                <a:grpSpLocks/>
              </p:cNvGrpSpPr>
              <p:nvPr/>
            </p:nvGrpSpPr>
            <p:grpSpPr bwMode="auto">
              <a:xfrm>
                <a:off x="4059" y="1570"/>
                <a:ext cx="227" cy="263"/>
                <a:chOff x="4059" y="1525"/>
                <a:chExt cx="227" cy="263"/>
              </a:xfrm>
            </p:grpSpPr>
            <p:sp>
              <p:nvSpPr>
                <p:cNvPr id="44" name="Text Box 21"/>
                <p:cNvSpPr txBox="1">
                  <a:spLocks noChangeArrowheads="1"/>
                </p:cNvSpPr>
                <p:nvPr/>
              </p:nvSpPr>
              <p:spPr bwMode="auto">
                <a:xfrm>
                  <a:off x="4059" y="1525"/>
                  <a:ext cx="227"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a:latin typeface="Times New Roman" panose="02020603050405020304" pitchFamily="18" charset="0"/>
                      <a:cs typeface="Times New Roman" panose="02020603050405020304" pitchFamily="18" charset="0"/>
                    </a:rPr>
                    <a:t>X</a:t>
                  </a:r>
                </a:p>
              </p:txBody>
            </p:sp>
            <p:sp>
              <p:nvSpPr>
                <p:cNvPr id="45" name="Line 22"/>
                <p:cNvSpPr>
                  <a:spLocks noChangeShapeType="1"/>
                </p:cNvSpPr>
                <p:nvPr/>
              </p:nvSpPr>
              <p:spPr bwMode="auto">
                <a:xfrm>
                  <a:off x="4113" y="1570"/>
                  <a:ext cx="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latin typeface="Times New Roman" panose="02020603050405020304" pitchFamily="18" charset="0"/>
                    <a:cs typeface="Times New Roman" panose="02020603050405020304" pitchFamily="18" charset="0"/>
                  </a:endParaRPr>
                </a:p>
              </p:txBody>
            </p:sp>
          </p:grpSp>
        </p:grpSp>
        <p:grpSp>
          <p:nvGrpSpPr>
            <p:cNvPr id="9" name="Group 51"/>
            <p:cNvGrpSpPr>
              <a:grpSpLocks/>
            </p:cNvGrpSpPr>
            <p:nvPr/>
          </p:nvGrpSpPr>
          <p:grpSpPr bwMode="auto">
            <a:xfrm>
              <a:off x="3035751" y="1850182"/>
              <a:ext cx="3562350" cy="1435100"/>
              <a:chOff x="2042" y="1483"/>
              <a:chExt cx="2244" cy="904"/>
            </a:xfrm>
          </p:grpSpPr>
          <p:grpSp>
            <p:nvGrpSpPr>
              <p:cNvPr id="36" name="Group 45"/>
              <p:cNvGrpSpPr>
                <a:grpSpLocks/>
              </p:cNvGrpSpPr>
              <p:nvPr/>
            </p:nvGrpSpPr>
            <p:grpSpPr bwMode="auto">
              <a:xfrm>
                <a:off x="2042" y="1483"/>
                <a:ext cx="1700" cy="904"/>
                <a:chOff x="2042" y="1483"/>
                <a:chExt cx="1700" cy="904"/>
              </a:xfrm>
            </p:grpSpPr>
            <p:sp>
              <p:nvSpPr>
                <p:cNvPr id="40" name="Oval 7"/>
                <p:cNvSpPr>
                  <a:spLocks noChangeArrowheads="1"/>
                </p:cNvSpPr>
                <p:nvPr/>
              </p:nvSpPr>
              <p:spPr bwMode="auto">
                <a:xfrm>
                  <a:off x="3152" y="1888"/>
                  <a:ext cx="590" cy="272"/>
                </a:xfrm>
                <a:prstGeom prst="ellipse">
                  <a:avLst/>
                </a:prstGeom>
                <a:solidFill>
                  <a:schemeClr val="accent1">
                    <a:lumMod val="40000"/>
                    <a:lumOff val="60000"/>
                  </a:schemeClr>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Times New Roman" panose="02020603050405020304" pitchFamily="18" charset="0"/>
                    <a:cs typeface="Times New Roman" panose="02020603050405020304" pitchFamily="18" charset="0"/>
                  </a:endParaRPr>
                </a:p>
              </p:txBody>
            </p:sp>
            <p:sp>
              <p:nvSpPr>
                <p:cNvPr id="41" name="Arc 14"/>
                <p:cNvSpPr>
                  <a:spLocks/>
                </p:cNvSpPr>
                <p:nvPr/>
              </p:nvSpPr>
              <p:spPr bwMode="auto">
                <a:xfrm rot="-2160948">
                  <a:off x="2042" y="1483"/>
                  <a:ext cx="1043" cy="904"/>
                </a:xfrm>
                <a:custGeom>
                  <a:avLst/>
                  <a:gdLst>
                    <a:gd name="T0" fmla="*/ 0 w 21600"/>
                    <a:gd name="T1" fmla="*/ 0 h 21536"/>
                    <a:gd name="T2" fmla="*/ 0 w 21600"/>
                    <a:gd name="T3" fmla="*/ 0 h 21536"/>
                    <a:gd name="T4" fmla="*/ 0 w 21600"/>
                    <a:gd name="T5" fmla="*/ 0 h 21536"/>
                    <a:gd name="T6" fmla="*/ 0 60000 65536"/>
                    <a:gd name="T7" fmla="*/ 0 60000 65536"/>
                    <a:gd name="T8" fmla="*/ 0 60000 65536"/>
                    <a:gd name="T9" fmla="*/ 0 w 21600"/>
                    <a:gd name="T10" fmla="*/ 0 h 21536"/>
                    <a:gd name="T11" fmla="*/ 21600 w 21600"/>
                    <a:gd name="T12" fmla="*/ 21536 h 21536"/>
                  </a:gdLst>
                  <a:ahLst/>
                  <a:cxnLst>
                    <a:cxn ang="T6">
                      <a:pos x="T0" y="T1"/>
                    </a:cxn>
                    <a:cxn ang="T7">
                      <a:pos x="T2" y="T3"/>
                    </a:cxn>
                    <a:cxn ang="T8">
                      <a:pos x="T4" y="T5"/>
                    </a:cxn>
                  </a:cxnLst>
                  <a:rect l="T9" t="T10" r="T11" b="T12"/>
                  <a:pathLst>
                    <a:path w="21600" h="21536" fill="none" extrusionOk="0">
                      <a:moveTo>
                        <a:pt x="1661" y="-1"/>
                      </a:moveTo>
                      <a:cubicBezTo>
                        <a:pt x="12912" y="867"/>
                        <a:pt x="21600" y="10250"/>
                        <a:pt x="21600" y="21536"/>
                      </a:cubicBezTo>
                    </a:path>
                    <a:path w="21600" h="21536" stroke="0" extrusionOk="0">
                      <a:moveTo>
                        <a:pt x="1661" y="-1"/>
                      </a:moveTo>
                      <a:cubicBezTo>
                        <a:pt x="12912" y="867"/>
                        <a:pt x="21600" y="10250"/>
                        <a:pt x="21600" y="21536"/>
                      </a:cubicBezTo>
                      <a:lnTo>
                        <a:pt x="0" y="21536"/>
                      </a:lnTo>
                      <a:lnTo>
                        <a:pt x="1661" y="-1"/>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NZ" sz="2000">
                    <a:latin typeface="Times New Roman" panose="02020603050405020304" pitchFamily="18" charset="0"/>
                    <a:cs typeface="Times New Roman" panose="02020603050405020304" pitchFamily="18" charset="0"/>
                  </a:endParaRPr>
                </a:p>
              </p:txBody>
            </p:sp>
          </p:grpSp>
          <p:grpSp>
            <p:nvGrpSpPr>
              <p:cNvPr id="37" name="Group 24"/>
              <p:cNvGrpSpPr>
                <a:grpSpLocks/>
              </p:cNvGrpSpPr>
              <p:nvPr/>
            </p:nvGrpSpPr>
            <p:grpSpPr bwMode="auto">
              <a:xfrm>
                <a:off x="4059" y="1929"/>
                <a:ext cx="227" cy="263"/>
                <a:chOff x="4059" y="1525"/>
                <a:chExt cx="227" cy="263"/>
              </a:xfrm>
            </p:grpSpPr>
            <p:sp>
              <p:nvSpPr>
                <p:cNvPr id="38" name="Text Box 25"/>
                <p:cNvSpPr txBox="1">
                  <a:spLocks noChangeArrowheads="1"/>
                </p:cNvSpPr>
                <p:nvPr/>
              </p:nvSpPr>
              <p:spPr bwMode="auto">
                <a:xfrm>
                  <a:off x="4059" y="1525"/>
                  <a:ext cx="227"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a:latin typeface="Times New Roman" panose="02020603050405020304" pitchFamily="18" charset="0"/>
                      <a:cs typeface="Times New Roman" panose="02020603050405020304" pitchFamily="18" charset="0"/>
                    </a:rPr>
                    <a:t>X</a:t>
                  </a:r>
                </a:p>
              </p:txBody>
            </p:sp>
            <p:sp>
              <p:nvSpPr>
                <p:cNvPr id="39" name="Line 26"/>
                <p:cNvSpPr>
                  <a:spLocks noChangeShapeType="1"/>
                </p:cNvSpPr>
                <p:nvPr/>
              </p:nvSpPr>
              <p:spPr bwMode="auto">
                <a:xfrm>
                  <a:off x="4113" y="1570"/>
                  <a:ext cx="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latin typeface="Times New Roman" panose="02020603050405020304" pitchFamily="18" charset="0"/>
                    <a:cs typeface="Times New Roman" panose="02020603050405020304" pitchFamily="18" charset="0"/>
                  </a:endParaRPr>
                </a:p>
              </p:txBody>
            </p:sp>
          </p:grpSp>
        </p:grpSp>
        <p:grpSp>
          <p:nvGrpSpPr>
            <p:cNvPr id="10" name="Group 52"/>
            <p:cNvGrpSpPr>
              <a:grpSpLocks/>
            </p:cNvGrpSpPr>
            <p:nvPr/>
          </p:nvGrpSpPr>
          <p:grpSpPr bwMode="auto">
            <a:xfrm>
              <a:off x="3070920" y="2061319"/>
              <a:ext cx="3527181" cy="1439863"/>
              <a:chOff x="2064" y="1616"/>
              <a:chExt cx="2222" cy="907"/>
            </a:xfrm>
          </p:grpSpPr>
          <p:grpSp>
            <p:nvGrpSpPr>
              <p:cNvPr id="30" name="Group 46"/>
              <p:cNvGrpSpPr>
                <a:grpSpLocks/>
              </p:cNvGrpSpPr>
              <p:nvPr/>
            </p:nvGrpSpPr>
            <p:grpSpPr bwMode="auto">
              <a:xfrm>
                <a:off x="2064" y="1616"/>
                <a:ext cx="1678" cy="907"/>
                <a:chOff x="2064" y="1616"/>
                <a:chExt cx="1678" cy="907"/>
              </a:xfrm>
            </p:grpSpPr>
            <p:sp>
              <p:nvSpPr>
                <p:cNvPr id="34" name="Oval 9"/>
                <p:cNvSpPr>
                  <a:spLocks noChangeArrowheads="1"/>
                </p:cNvSpPr>
                <p:nvPr/>
              </p:nvSpPr>
              <p:spPr bwMode="auto">
                <a:xfrm>
                  <a:off x="3152" y="2205"/>
                  <a:ext cx="590" cy="272"/>
                </a:xfrm>
                <a:prstGeom prst="ellipse">
                  <a:avLst/>
                </a:prstGeom>
                <a:solidFill>
                  <a:schemeClr val="accent1">
                    <a:lumMod val="40000"/>
                    <a:lumOff val="60000"/>
                  </a:schemeClr>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Times New Roman" panose="02020603050405020304" pitchFamily="18" charset="0"/>
                    <a:cs typeface="Times New Roman" panose="02020603050405020304" pitchFamily="18" charset="0"/>
                  </a:endParaRPr>
                </a:p>
              </p:txBody>
            </p:sp>
            <p:sp>
              <p:nvSpPr>
                <p:cNvPr id="35" name="Arc 15"/>
                <p:cNvSpPr>
                  <a:spLocks/>
                </p:cNvSpPr>
                <p:nvPr/>
              </p:nvSpPr>
              <p:spPr bwMode="auto">
                <a:xfrm rot="-1331169">
                  <a:off x="2064" y="1616"/>
                  <a:ext cx="1043" cy="90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NZ" sz="2000">
                    <a:latin typeface="Times New Roman" panose="02020603050405020304" pitchFamily="18" charset="0"/>
                    <a:cs typeface="Times New Roman" panose="02020603050405020304" pitchFamily="18" charset="0"/>
                  </a:endParaRPr>
                </a:p>
              </p:txBody>
            </p:sp>
          </p:grpSp>
          <p:grpSp>
            <p:nvGrpSpPr>
              <p:cNvPr id="31" name="Group 27"/>
              <p:cNvGrpSpPr>
                <a:grpSpLocks/>
              </p:cNvGrpSpPr>
              <p:nvPr/>
            </p:nvGrpSpPr>
            <p:grpSpPr bwMode="auto">
              <a:xfrm>
                <a:off x="4059" y="2247"/>
                <a:ext cx="227" cy="263"/>
                <a:chOff x="4059" y="1525"/>
                <a:chExt cx="227" cy="263"/>
              </a:xfrm>
            </p:grpSpPr>
            <p:sp>
              <p:nvSpPr>
                <p:cNvPr id="32" name="Text Box 28"/>
                <p:cNvSpPr txBox="1">
                  <a:spLocks noChangeArrowheads="1"/>
                </p:cNvSpPr>
                <p:nvPr/>
              </p:nvSpPr>
              <p:spPr bwMode="auto">
                <a:xfrm>
                  <a:off x="4059" y="1525"/>
                  <a:ext cx="227"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a:latin typeface="Times New Roman" panose="02020603050405020304" pitchFamily="18" charset="0"/>
                      <a:cs typeface="Times New Roman" panose="02020603050405020304" pitchFamily="18" charset="0"/>
                    </a:rPr>
                    <a:t>X</a:t>
                  </a:r>
                </a:p>
              </p:txBody>
            </p:sp>
            <p:sp>
              <p:nvSpPr>
                <p:cNvPr id="33" name="Line 29"/>
                <p:cNvSpPr>
                  <a:spLocks noChangeShapeType="1"/>
                </p:cNvSpPr>
                <p:nvPr/>
              </p:nvSpPr>
              <p:spPr bwMode="auto">
                <a:xfrm>
                  <a:off x="4113" y="1570"/>
                  <a:ext cx="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latin typeface="Times New Roman" panose="02020603050405020304" pitchFamily="18" charset="0"/>
                    <a:cs typeface="Times New Roman" panose="02020603050405020304" pitchFamily="18" charset="0"/>
                  </a:endParaRPr>
                </a:p>
              </p:txBody>
            </p:sp>
          </p:grpSp>
        </p:grpSp>
        <p:grpSp>
          <p:nvGrpSpPr>
            <p:cNvPr id="11" name="Group 53"/>
            <p:cNvGrpSpPr>
              <a:grpSpLocks/>
            </p:cNvGrpSpPr>
            <p:nvPr/>
          </p:nvGrpSpPr>
          <p:grpSpPr bwMode="auto">
            <a:xfrm>
              <a:off x="2744140" y="2248643"/>
              <a:ext cx="3853962" cy="1735138"/>
              <a:chOff x="1858" y="1734"/>
              <a:chExt cx="2428" cy="1093"/>
            </a:xfrm>
          </p:grpSpPr>
          <p:grpSp>
            <p:nvGrpSpPr>
              <p:cNvPr id="24" name="Group 47"/>
              <p:cNvGrpSpPr>
                <a:grpSpLocks/>
              </p:cNvGrpSpPr>
              <p:nvPr/>
            </p:nvGrpSpPr>
            <p:grpSpPr bwMode="auto">
              <a:xfrm>
                <a:off x="1858" y="1734"/>
                <a:ext cx="1884" cy="1089"/>
                <a:chOff x="1858" y="1734"/>
                <a:chExt cx="1884" cy="1089"/>
              </a:xfrm>
            </p:grpSpPr>
            <p:sp>
              <p:nvSpPr>
                <p:cNvPr id="28" name="Oval 8"/>
                <p:cNvSpPr>
                  <a:spLocks noChangeArrowheads="1"/>
                </p:cNvSpPr>
                <p:nvPr/>
              </p:nvSpPr>
              <p:spPr bwMode="auto">
                <a:xfrm>
                  <a:off x="3152" y="2523"/>
                  <a:ext cx="590" cy="272"/>
                </a:xfrm>
                <a:prstGeom prst="ellipse">
                  <a:avLst/>
                </a:prstGeom>
                <a:solidFill>
                  <a:schemeClr val="accent1">
                    <a:lumMod val="40000"/>
                    <a:lumOff val="60000"/>
                  </a:schemeClr>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Times New Roman" panose="02020603050405020304" pitchFamily="18" charset="0"/>
                    <a:cs typeface="Times New Roman" panose="02020603050405020304" pitchFamily="18" charset="0"/>
                  </a:endParaRPr>
                </a:p>
              </p:txBody>
            </p:sp>
            <p:sp>
              <p:nvSpPr>
                <p:cNvPr id="29" name="Arc 16"/>
                <p:cNvSpPr>
                  <a:spLocks/>
                </p:cNvSpPr>
                <p:nvPr/>
              </p:nvSpPr>
              <p:spPr bwMode="auto">
                <a:xfrm rot="-940067">
                  <a:off x="1858" y="1734"/>
                  <a:ext cx="1227" cy="1089"/>
                </a:xfrm>
                <a:custGeom>
                  <a:avLst/>
                  <a:gdLst>
                    <a:gd name="T0" fmla="*/ 0 w 21600"/>
                    <a:gd name="T1" fmla="*/ 0 h 21263"/>
                    <a:gd name="T2" fmla="*/ 0 w 21600"/>
                    <a:gd name="T3" fmla="*/ 0 h 21263"/>
                    <a:gd name="T4" fmla="*/ 0 w 21600"/>
                    <a:gd name="T5" fmla="*/ 0 h 21263"/>
                    <a:gd name="T6" fmla="*/ 0 60000 65536"/>
                    <a:gd name="T7" fmla="*/ 0 60000 65536"/>
                    <a:gd name="T8" fmla="*/ 0 60000 65536"/>
                    <a:gd name="T9" fmla="*/ 0 w 21600"/>
                    <a:gd name="T10" fmla="*/ 0 h 21263"/>
                    <a:gd name="T11" fmla="*/ 21600 w 21600"/>
                    <a:gd name="T12" fmla="*/ 21263 h 21263"/>
                  </a:gdLst>
                  <a:ahLst/>
                  <a:cxnLst>
                    <a:cxn ang="T6">
                      <a:pos x="T0" y="T1"/>
                    </a:cxn>
                    <a:cxn ang="T7">
                      <a:pos x="T2" y="T3"/>
                    </a:cxn>
                    <a:cxn ang="T8">
                      <a:pos x="T4" y="T5"/>
                    </a:cxn>
                  </a:cxnLst>
                  <a:rect l="T9" t="T10" r="T11" b="T12"/>
                  <a:pathLst>
                    <a:path w="21600" h="21263" fill="none" extrusionOk="0">
                      <a:moveTo>
                        <a:pt x="3800" y="0"/>
                      </a:moveTo>
                      <a:cubicBezTo>
                        <a:pt x="14100" y="1841"/>
                        <a:pt x="21600" y="10799"/>
                        <a:pt x="21600" y="21263"/>
                      </a:cubicBezTo>
                    </a:path>
                    <a:path w="21600" h="21263" stroke="0" extrusionOk="0">
                      <a:moveTo>
                        <a:pt x="3800" y="0"/>
                      </a:moveTo>
                      <a:cubicBezTo>
                        <a:pt x="14100" y="1841"/>
                        <a:pt x="21600" y="10799"/>
                        <a:pt x="21600" y="21263"/>
                      </a:cubicBezTo>
                      <a:lnTo>
                        <a:pt x="0" y="21263"/>
                      </a:lnTo>
                      <a:lnTo>
                        <a:pt x="3800"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NZ" sz="2000">
                    <a:latin typeface="Times New Roman" panose="02020603050405020304" pitchFamily="18" charset="0"/>
                    <a:cs typeface="Times New Roman" panose="02020603050405020304" pitchFamily="18" charset="0"/>
                  </a:endParaRPr>
                </a:p>
              </p:txBody>
            </p:sp>
          </p:grpSp>
          <p:grpSp>
            <p:nvGrpSpPr>
              <p:cNvPr id="25" name="Group 30"/>
              <p:cNvGrpSpPr>
                <a:grpSpLocks/>
              </p:cNvGrpSpPr>
              <p:nvPr/>
            </p:nvGrpSpPr>
            <p:grpSpPr bwMode="auto">
              <a:xfrm>
                <a:off x="4059" y="2564"/>
                <a:ext cx="227" cy="263"/>
                <a:chOff x="4059" y="1525"/>
                <a:chExt cx="227" cy="263"/>
              </a:xfrm>
            </p:grpSpPr>
            <p:sp>
              <p:nvSpPr>
                <p:cNvPr id="26" name="Text Box 31"/>
                <p:cNvSpPr txBox="1">
                  <a:spLocks noChangeArrowheads="1"/>
                </p:cNvSpPr>
                <p:nvPr/>
              </p:nvSpPr>
              <p:spPr bwMode="auto">
                <a:xfrm>
                  <a:off x="4059" y="1525"/>
                  <a:ext cx="227"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a:latin typeface="Times New Roman" panose="02020603050405020304" pitchFamily="18" charset="0"/>
                      <a:cs typeface="Times New Roman" panose="02020603050405020304" pitchFamily="18" charset="0"/>
                    </a:rPr>
                    <a:t>X</a:t>
                  </a:r>
                </a:p>
              </p:txBody>
            </p:sp>
            <p:sp>
              <p:nvSpPr>
                <p:cNvPr id="27" name="Line 32"/>
                <p:cNvSpPr>
                  <a:spLocks noChangeShapeType="1"/>
                </p:cNvSpPr>
                <p:nvPr/>
              </p:nvSpPr>
              <p:spPr bwMode="auto">
                <a:xfrm>
                  <a:off x="4113" y="1570"/>
                  <a:ext cx="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latin typeface="Times New Roman" panose="02020603050405020304" pitchFamily="18" charset="0"/>
                    <a:cs typeface="Times New Roman" panose="02020603050405020304" pitchFamily="18" charset="0"/>
                  </a:endParaRPr>
                </a:p>
              </p:txBody>
            </p:sp>
          </p:grpSp>
        </p:grpSp>
        <p:grpSp>
          <p:nvGrpSpPr>
            <p:cNvPr id="12" name="Group 54"/>
            <p:cNvGrpSpPr>
              <a:grpSpLocks/>
            </p:cNvGrpSpPr>
            <p:nvPr/>
          </p:nvGrpSpPr>
          <p:grpSpPr bwMode="auto">
            <a:xfrm>
              <a:off x="5229431" y="4220319"/>
              <a:ext cx="1225062" cy="360363"/>
              <a:chOff x="3424" y="2976"/>
              <a:chExt cx="771" cy="227"/>
            </a:xfrm>
          </p:grpSpPr>
          <p:grpSp>
            <p:nvGrpSpPr>
              <p:cNvPr id="16" name="Group 36"/>
              <p:cNvGrpSpPr>
                <a:grpSpLocks/>
              </p:cNvGrpSpPr>
              <p:nvPr/>
            </p:nvGrpSpPr>
            <p:grpSpPr bwMode="auto">
              <a:xfrm>
                <a:off x="3424" y="2976"/>
                <a:ext cx="46" cy="227"/>
                <a:chOff x="3424" y="2976"/>
                <a:chExt cx="46" cy="227"/>
              </a:xfrm>
            </p:grpSpPr>
            <p:sp>
              <p:nvSpPr>
                <p:cNvPr id="21" name="Oval 33"/>
                <p:cNvSpPr>
                  <a:spLocks noChangeArrowheads="1"/>
                </p:cNvSpPr>
                <p:nvPr/>
              </p:nvSpPr>
              <p:spPr bwMode="auto">
                <a:xfrm>
                  <a:off x="3424" y="2976"/>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Times New Roman" panose="02020603050405020304" pitchFamily="18" charset="0"/>
                    <a:cs typeface="Times New Roman" panose="02020603050405020304" pitchFamily="18" charset="0"/>
                  </a:endParaRPr>
                </a:p>
              </p:txBody>
            </p:sp>
            <p:sp>
              <p:nvSpPr>
                <p:cNvPr id="22" name="Oval 34"/>
                <p:cNvSpPr>
                  <a:spLocks noChangeArrowheads="1"/>
                </p:cNvSpPr>
                <p:nvPr/>
              </p:nvSpPr>
              <p:spPr bwMode="auto">
                <a:xfrm>
                  <a:off x="3424" y="3067"/>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Times New Roman" panose="02020603050405020304" pitchFamily="18" charset="0"/>
                    <a:cs typeface="Times New Roman" panose="02020603050405020304" pitchFamily="18" charset="0"/>
                  </a:endParaRPr>
                </a:p>
              </p:txBody>
            </p:sp>
            <p:sp>
              <p:nvSpPr>
                <p:cNvPr id="23" name="Oval 35"/>
                <p:cNvSpPr>
                  <a:spLocks noChangeArrowheads="1"/>
                </p:cNvSpPr>
                <p:nvPr/>
              </p:nvSpPr>
              <p:spPr bwMode="auto">
                <a:xfrm>
                  <a:off x="3424" y="3157"/>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Times New Roman" panose="02020603050405020304" pitchFamily="18" charset="0"/>
                    <a:cs typeface="Times New Roman" panose="02020603050405020304" pitchFamily="18" charset="0"/>
                  </a:endParaRPr>
                </a:p>
              </p:txBody>
            </p:sp>
          </p:grpSp>
          <p:grpSp>
            <p:nvGrpSpPr>
              <p:cNvPr id="17" name="Group 37"/>
              <p:cNvGrpSpPr>
                <a:grpSpLocks/>
              </p:cNvGrpSpPr>
              <p:nvPr/>
            </p:nvGrpSpPr>
            <p:grpSpPr bwMode="auto">
              <a:xfrm>
                <a:off x="4149" y="2976"/>
                <a:ext cx="46" cy="227"/>
                <a:chOff x="3424" y="2976"/>
                <a:chExt cx="46" cy="227"/>
              </a:xfrm>
            </p:grpSpPr>
            <p:sp>
              <p:nvSpPr>
                <p:cNvPr id="18" name="Oval 38"/>
                <p:cNvSpPr>
                  <a:spLocks noChangeArrowheads="1"/>
                </p:cNvSpPr>
                <p:nvPr/>
              </p:nvSpPr>
              <p:spPr bwMode="auto">
                <a:xfrm>
                  <a:off x="3424" y="2976"/>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Times New Roman" panose="02020603050405020304" pitchFamily="18" charset="0"/>
                    <a:cs typeface="Times New Roman" panose="02020603050405020304" pitchFamily="18" charset="0"/>
                  </a:endParaRPr>
                </a:p>
              </p:txBody>
            </p:sp>
            <p:sp>
              <p:nvSpPr>
                <p:cNvPr id="19" name="Oval 39"/>
                <p:cNvSpPr>
                  <a:spLocks noChangeArrowheads="1"/>
                </p:cNvSpPr>
                <p:nvPr/>
              </p:nvSpPr>
              <p:spPr bwMode="auto">
                <a:xfrm>
                  <a:off x="3424" y="3067"/>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Times New Roman" panose="02020603050405020304" pitchFamily="18" charset="0"/>
                    <a:cs typeface="Times New Roman" panose="02020603050405020304" pitchFamily="18" charset="0"/>
                  </a:endParaRPr>
                </a:p>
              </p:txBody>
            </p:sp>
            <p:sp>
              <p:nvSpPr>
                <p:cNvPr id="20" name="Oval 40"/>
                <p:cNvSpPr>
                  <a:spLocks noChangeArrowheads="1"/>
                </p:cNvSpPr>
                <p:nvPr/>
              </p:nvSpPr>
              <p:spPr bwMode="auto">
                <a:xfrm>
                  <a:off x="3424" y="3157"/>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Times New Roman" panose="02020603050405020304" pitchFamily="18" charset="0"/>
                    <a:cs typeface="Times New Roman" panose="02020603050405020304" pitchFamily="18" charset="0"/>
                  </a:endParaRPr>
                </a:p>
              </p:txBody>
            </p:sp>
          </p:grpSp>
        </p:grpSp>
        <p:grpSp>
          <p:nvGrpSpPr>
            <p:cNvPr id="13" name="Group 50"/>
            <p:cNvGrpSpPr>
              <a:grpSpLocks/>
            </p:cNvGrpSpPr>
            <p:nvPr/>
          </p:nvGrpSpPr>
          <p:grpSpPr bwMode="auto">
            <a:xfrm>
              <a:off x="6886783" y="1845420"/>
              <a:ext cx="2126911" cy="2879725"/>
              <a:chOff x="4468" y="1480"/>
              <a:chExt cx="1339" cy="1814"/>
            </a:xfrm>
          </p:grpSpPr>
          <p:sp>
            <p:nvSpPr>
              <p:cNvPr id="14" name="AutoShape 41"/>
              <p:cNvSpPr>
                <a:spLocks/>
              </p:cNvSpPr>
              <p:nvPr/>
            </p:nvSpPr>
            <p:spPr bwMode="auto">
              <a:xfrm>
                <a:off x="4468" y="1480"/>
                <a:ext cx="317" cy="1814"/>
              </a:xfrm>
              <a:prstGeom prst="rightBrace">
                <a:avLst>
                  <a:gd name="adj1" fmla="val 4768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Times New Roman" panose="02020603050405020304" pitchFamily="18" charset="0"/>
                  <a:cs typeface="Times New Roman" panose="02020603050405020304" pitchFamily="18" charset="0"/>
                </a:endParaRPr>
              </a:p>
            </p:txBody>
          </p:sp>
          <p:sp>
            <p:nvSpPr>
              <p:cNvPr id="15" name="Text Box 42"/>
              <p:cNvSpPr txBox="1">
                <a:spLocks noChangeArrowheads="1"/>
              </p:cNvSpPr>
              <p:nvPr/>
            </p:nvSpPr>
            <p:spPr bwMode="auto">
              <a:xfrm>
                <a:off x="4806" y="2069"/>
                <a:ext cx="100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dirty="0">
                    <a:latin typeface="Times New Roman" panose="02020603050405020304" pitchFamily="18" charset="0"/>
                    <a:cs typeface="Times New Roman" panose="02020603050405020304" pitchFamily="18" charset="0"/>
                  </a:rPr>
                  <a:t>Sampling</a:t>
                </a:r>
              </a:p>
              <a:p>
                <a:pPr>
                  <a:spcBef>
                    <a:spcPct val="50000"/>
                  </a:spcBef>
                  <a:buClrTx/>
                  <a:buFontTx/>
                  <a:buNone/>
                </a:pPr>
                <a:r>
                  <a:rPr lang="en-NZ" altLang="en-US" sz="2000" dirty="0">
                    <a:latin typeface="Times New Roman" panose="02020603050405020304" pitchFamily="18" charset="0"/>
                    <a:cs typeface="Times New Roman" panose="02020603050405020304" pitchFamily="18" charset="0"/>
                  </a:rPr>
                  <a:t>Distribution</a:t>
                </a:r>
                <a:endParaRPr lang="en-GB" altLang="en-US" sz="2000" dirty="0">
                  <a:latin typeface="Times New Roman" panose="02020603050405020304" pitchFamily="18" charset="0"/>
                  <a:cs typeface="Times New Roman" panose="02020603050405020304" pitchFamily="18" charset="0"/>
                </a:endParaRPr>
              </a:p>
            </p:txBody>
          </p:sp>
        </p:grpSp>
      </p:grpSp>
      <p:sp>
        <p:nvSpPr>
          <p:cNvPr id="53" name="Footer Placeholder 52">
            <a:extLst>
              <a:ext uri="{FF2B5EF4-FFF2-40B4-BE49-F238E27FC236}">
                <a16:creationId xmlns:a16="http://schemas.microsoft.com/office/drawing/2014/main" id="{4A13CE72-12DA-42E2-A87F-C655C2859812}"/>
              </a:ext>
            </a:extLst>
          </p:cNvPr>
          <p:cNvSpPr>
            <a:spLocks noGrp="1"/>
          </p:cNvSpPr>
          <p:nvPr>
            <p:ph type="ftr" sz="quarter" idx="10"/>
          </p:nvPr>
        </p:nvSpPr>
        <p:spPr/>
        <p:txBody>
          <a:bodyPr/>
          <a:lstStyle/>
          <a:p>
            <a:r>
              <a:rPr lang="en-US" altLang="en-US"/>
              <a:t>MC3020-2023</a:t>
            </a:r>
          </a:p>
        </p:txBody>
      </p:sp>
      <p:sp>
        <p:nvSpPr>
          <p:cNvPr id="54" name="Date Placeholder 53">
            <a:extLst>
              <a:ext uri="{FF2B5EF4-FFF2-40B4-BE49-F238E27FC236}">
                <a16:creationId xmlns:a16="http://schemas.microsoft.com/office/drawing/2014/main" id="{5713A79F-F19C-4287-8A63-1839DB01A41D}"/>
              </a:ext>
            </a:extLst>
          </p:cNvPr>
          <p:cNvSpPr>
            <a:spLocks noGrp="1"/>
          </p:cNvSpPr>
          <p:nvPr>
            <p:ph type="dt" sz="half" idx="12"/>
          </p:nvPr>
        </p:nvSpPr>
        <p:spPr/>
        <p:txBody>
          <a:bodyPr/>
          <a:lstStyle/>
          <a:p>
            <a:fld id="{5F21A171-6AF8-4773-93F4-5DCA9D0D6408}" type="datetime5">
              <a:rPr lang="en-NZ" altLang="en-US" smtClean="0"/>
              <a:t>16-May-23</a:t>
            </a:fld>
            <a:endParaRPr lang="en-US" altLang="en-US"/>
          </a:p>
        </p:txBody>
      </p:sp>
      <p:sp>
        <p:nvSpPr>
          <p:cNvPr id="55" name="Slide Number Placeholder 54">
            <a:extLst>
              <a:ext uri="{FF2B5EF4-FFF2-40B4-BE49-F238E27FC236}">
                <a16:creationId xmlns:a16="http://schemas.microsoft.com/office/drawing/2014/main" id="{C2E4090C-9409-4BDB-BC68-91AD1E234457}"/>
              </a:ext>
            </a:extLst>
          </p:cNvPr>
          <p:cNvSpPr>
            <a:spLocks noGrp="1"/>
          </p:cNvSpPr>
          <p:nvPr>
            <p:ph type="sldNum" sz="quarter" idx="11"/>
          </p:nvPr>
        </p:nvSpPr>
        <p:spPr/>
        <p:txBody>
          <a:bodyPr/>
          <a:lstStyle/>
          <a:p>
            <a:fld id="{E6D38F6D-B68C-43EA-8D93-D9BC679B8240}" type="slidenum">
              <a:rPr lang="en-US" altLang="en-US" smtClean="0"/>
              <a:pPr/>
              <a:t>22</a:t>
            </a:fld>
            <a:endParaRPr lang="en-US" altLang="en-US"/>
          </a:p>
        </p:txBody>
      </p:sp>
    </p:spTree>
    <p:extLst>
      <p:ext uri="{BB962C8B-B14F-4D97-AF65-F5344CB8AC3E}">
        <p14:creationId xmlns:p14="http://schemas.microsoft.com/office/powerpoint/2010/main" val="3087446292"/>
      </p:ext>
    </p:extLst>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NZ"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t>
            </a:r>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a:t>
            </a:r>
            <a:r>
              <a:rPr lang="en-NZ"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mpling</a:t>
            </a:r>
            <a:r>
              <a:rPr lang="en-NZ"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Distribution Properties (summary)</a:t>
            </a:r>
            <a:endPar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514350" indent="-514350">
              <a:buClr>
                <a:srgbClr val="FF0000"/>
              </a:buClr>
              <a:buSzPct val="100000"/>
              <a:buFont typeface="+mj-lt"/>
              <a:buAutoNum type="arabicPeriod"/>
            </a:pPr>
            <a:r>
              <a:rPr lang="en-NZ" dirty="0">
                <a:latin typeface="Times New Roman" panose="02020603050405020304" pitchFamily="18" charset="0"/>
                <a:cs typeface="Times New Roman" panose="02020603050405020304" pitchFamily="18" charset="0"/>
              </a:rPr>
              <a:t>Mean:</a:t>
            </a:r>
          </a:p>
          <a:p>
            <a:pPr marL="514350" indent="-514350">
              <a:buClr>
                <a:srgbClr val="FF0000"/>
              </a:buClr>
              <a:buSzPct val="100000"/>
              <a:buFont typeface="+mj-lt"/>
              <a:buAutoNum type="arabicPeriod"/>
            </a:pPr>
            <a:endParaRPr lang="en-NZ" dirty="0">
              <a:latin typeface="Times New Roman" panose="02020603050405020304" pitchFamily="18" charset="0"/>
              <a:cs typeface="Times New Roman" panose="02020603050405020304" pitchFamily="18" charset="0"/>
            </a:endParaRPr>
          </a:p>
          <a:p>
            <a:pPr marL="514350" indent="-514350">
              <a:buClr>
                <a:srgbClr val="FF0000"/>
              </a:buClr>
              <a:buSzPct val="100000"/>
              <a:buFont typeface="+mj-lt"/>
              <a:buAutoNum type="arabicPeriod"/>
            </a:pPr>
            <a:r>
              <a:rPr lang="en-NZ" dirty="0">
                <a:latin typeface="Times New Roman" panose="02020603050405020304" pitchFamily="18" charset="0"/>
                <a:cs typeface="Times New Roman" panose="02020603050405020304" pitchFamily="18" charset="0"/>
              </a:rPr>
              <a:t>Spread: The Standard Error</a:t>
            </a:r>
          </a:p>
          <a:p>
            <a:pPr marL="514350" indent="-514350">
              <a:buClr>
                <a:srgbClr val="FF0000"/>
              </a:buClr>
              <a:buSzPct val="100000"/>
              <a:buFont typeface="+mj-lt"/>
              <a:buAutoNum type="arabicPeriod"/>
            </a:pPr>
            <a:endParaRPr lang="en-NZ" dirty="0">
              <a:latin typeface="Times New Roman" panose="02020603050405020304" pitchFamily="18" charset="0"/>
              <a:cs typeface="Times New Roman" panose="02020603050405020304" pitchFamily="18" charset="0"/>
            </a:endParaRPr>
          </a:p>
          <a:p>
            <a:pPr marL="514350" indent="-514350">
              <a:buClr>
                <a:srgbClr val="FF0000"/>
              </a:buClr>
              <a:buSzPct val="100000"/>
              <a:buFont typeface="+mj-lt"/>
              <a:buAutoNum type="arabicPeriod"/>
            </a:pPr>
            <a:endParaRPr lang="en-NZ" dirty="0">
              <a:latin typeface="Times New Roman" panose="02020603050405020304" pitchFamily="18" charset="0"/>
              <a:cs typeface="Times New Roman" panose="02020603050405020304" pitchFamily="18" charset="0"/>
            </a:endParaRPr>
          </a:p>
          <a:p>
            <a:pPr marL="514350" indent="-514350">
              <a:buClr>
                <a:srgbClr val="FF0000"/>
              </a:buClr>
              <a:buSzPct val="100000"/>
              <a:buFont typeface="+mj-lt"/>
              <a:buAutoNum type="arabicPeriod"/>
            </a:pPr>
            <a:r>
              <a:rPr lang="en-NZ" dirty="0">
                <a:latin typeface="Times New Roman" panose="02020603050405020304" pitchFamily="18" charset="0"/>
                <a:cs typeface="Times New Roman" panose="02020603050405020304" pitchFamily="18" charset="0"/>
              </a:rPr>
              <a:t>Shape: </a:t>
            </a:r>
            <a:endParaRPr lang="en-GB" dirty="0">
              <a:latin typeface="Times New Roman" panose="02020603050405020304" pitchFamily="18" charset="0"/>
              <a:cs typeface="Times New Roman" panose="02020603050405020304" pitchFamily="18"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2030315359"/>
              </p:ext>
            </p:extLst>
          </p:nvPr>
        </p:nvGraphicFramePr>
        <p:xfrm>
          <a:off x="2506663" y="1922463"/>
          <a:ext cx="1385887" cy="752475"/>
        </p:xfrm>
        <a:graphic>
          <a:graphicData uri="http://schemas.openxmlformats.org/presentationml/2006/ole">
            <mc:AlternateContent xmlns:mc="http://schemas.openxmlformats.org/markup-compatibility/2006">
              <mc:Choice xmlns:v="urn:schemas-microsoft-com:vml" Requires="v">
                <p:oleObj name="Equation" r:id="rId2" imgW="444240" imgH="241200" progId="Equation.3">
                  <p:embed/>
                </p:oleObj>
              </mc:Choice>
              <mc:Fallback>
                <p:oleObj name="Equation" r:id="rId2" imgW="444240" imgH="241200" progId="Equation.3">
                  <p:embed/>
                  <p:pic>
                    <p:nvPicPr>
                      <p:cNvPr id="4"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6663" y="1922463"/>
                        <a:ext cx="1385887" cy="752475"/>
                      </a:xfrm>
                      <a:prstGeom prst="rect">
                        <a:avLst/>
                      </a:prstGeom>
                      <a:solidFill>
                        <a:srgbClr val="FDE0BD"/>
                      </a:solidFill>
                      <a:ln w="9525">
                        <a:solidFill>
                          <a:schemeClr val="tx1"/>
                        </a:solidFill>
                        <a:miter lim="800000"/>
                        <a:headEnd/>
                        <a:tailEnd/>
                      </a:ln>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887031330"/>
              </p:ext>
            </p:extLst>
          </p:nvPr>
        </p:nvGraphicFramePr>
        <p:xfrm>
          <a:off x="6375400" y="2851390"/>
          <a:ext cx="1908175" cy="1339850"/>
        </p:xfrm>
        <a:graphic>
          <a:graphicData uri="http://schemas.openxmlformats.org/presentationml/2006/ole">
            <mc:AlternateContent xmlns:mc="http://schemas.openxmlformats.org/markup-compatibility/2006">
              <mc:Choice xmlns:v="urn:schemas-microsoft-com:vml" Requires="v">
                <p:oleObj name="Equation" r:id="rId4" imgW="596900" imgH="419100" progId="Equation.3">
                  <p:embed/>
                </p:oleObj>
              </mc:Choice>
              <mc:Fallback>
                <p:oleObj name="Equation" r:id="rId4" imgW="596900" imgH="419100" progId="Equation.3">
                  <p:embed/>
                  <p:pic>
                    <p:nvPicPr>
                      <p:cNvPr id="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5400" y="2851390"/>
                        <a:ext cx="1908175" cy="1339850"/>
                      </a:xfrm>
                      <a:prstGeom prst="rect">
                        <a:avLst/>
                      </a:prstGeom>
                      <a:solidFill>
                        <a:srgbClr val="FDE0BD"/>
                      </a:solidFill>
                      <a:ln w="9525">
                        <a:solidFill>
                          <a:schemeClr val="tx1"/>
                        </a:solidFill>
                        <a:miter lim="800000"/>
                        <a:headEnd/>
                        <a:tailEnd/>
                      </a:ln>
                    </p:spPr>
                  </p:pic>
                </p:oleObj>
              </mc:Fallback>
            </mc:AlternateContent>
          </a:graphicData>
        </a:graphic>
      </p:graphicFrame>
      <p:sp>
        <p:nvSpPr>
          <p:cNvPr id="8" name="TextBox 7"/>
          <p:cNvSpPr txBox="1"/>
          <p:nvPr/>
        </p:nvSpPr>
        <p:spPr>
          <a:xfrm>
            <a:off x="5321300" y="4572000"/>
            <a:ext cx="3772186" cy="400110"/>
          </a:xfrm>
          <a:prstGeom prst="rect">
            <a:avLst/>
          </a:prstGeom>
          <a:solidFill>
            <a:srgbClr val="FFFFFF"/>
          </a:solidFill>
          <a:ln>
            <a:solidFill>
              <a:srgbClr val="000000"/>
            </a:solidFill>
          </a:ln>
        </p:spPr>
        <p:txBody>
          <a:bodyPr wrap="square" rtlCol="0">
            <a:spAutoFit/>
          </a:bodyPr>
          <a:lstStyle>
            <a:defPPr>
              <a:defRPr lang="en-AU"/>
            </a:defPPr>
            <a:lvl1pPr>
              <a:defRPr sz="2000" b="1">
                <a:solidFill>
                  <a:srgbClr val="2205FB"/>
                </a:solidFill>
              </a:defRPr>
            </a:lvl1pPr>
          </a:lstStyle>
          <a:p>
            <a:r>
              <a:rPr lang="en-NZ" dirty="0">
                <a:latin typeface="Times New Roman" panose="02020603050405020304" pitchFamily="18" charset="0"/>
                <a:cs typeface="Times New Roman" panose="02020603050405020304" pitchFamily="18" charset="0"/>
              </a:rPr>
              <a:t>Sampling distribution Normal</a:t>
            </a:r>
            <a:endParaRPr lang="en-GB" dirty="0">
              <a:latin typeface="Times New Roman" panose="02020603050405020304" pitchFamily="18" charset="0"/>
              <a:cs typeface="Times New Roman" panose="02020603050405020304" pitchFamily="18" charset="0"/>
            </a:endParaRPr>
          </a:p>
        </p:txBody>
      </p:sp>
      <p:sp>
        <p:nvSpPr>
          <p:cNvPr id="9" name="TextBox 8"/>
          <p:cNvSpPr txBox="1"/>
          <p:nvPr/>
        </p:nvSpPr>
        <p:spPr>
          <a:xfrm>
            <a:off x="5333999" y="5183137"/>
            <a:ext cx="3708401" cy="1323439"/>
          </a:xfrm>
          <a:prstGeom prst="rect">
            <a:avLst/>
          </a:prstGeom>
          <a:solidFill>
            <a:srgbClr val="FFFFFF"/>
          </a:solidFill>
          <a:ln>
            <a:solidFill>
              <a:srgbClr val="000000"/>
            </a:solidFill>
          </a:ln>
        </p:spPr>
        <p:txBody>
          <a:bodyPr wrap="square" rtlCol="0">
            <a:spAutoFit/>
          </a:bodyPr>
          <a:lstStyle/>
          <a:p>
            <a:r>
              <a:rPr lang="en-NZ" sz="2000" b="1" dirty="0">
                <a:solidFill>
                  <a:srgbClr val="2205FB"/>
                </a:solidFill>
                <a:latin typeface="Times New Roman" panose="02020603050405020304" pitchFamily="18" charset="0"/>
                <a:cs typeface="Times New Roman" panose="02020603050405020304" pitchFamily="18" charset="0"/>
              </a:rPr>
              <a:t>Sampling Distribution approximately Normal so long and sample size is large </a:t>
            </a:r>
            <a:r>
              <a:rPr lang="en-NZ" sz="2000" b="1" dirty="0">
                <a:solidFill>
                  <a:srgbClr val="FF0000"/>
                </a:solidFill>
                <a:latin typeface="Times New Roman" panose="02020603050405020304" pitchFamily="18" charset="0"/>
                <a:cs typeface="Times New Roman" panose="02020603050405020304" pitchFamily="18" charset="0"/>
              </a:rPr>
              <a:t>(n </a:t>
            </a:r>
            <a:r>
              <a:rPr lang="en-NZ" sz="2000" b="1" u="sng" dirty="0">
                <a:solidFill>
                  <a:srgbClr val="FF0000"/>
                </a:solidFill>
                <a:latin typeface="Times New Roman" panose="02020603050405020304" pitchFamily="18" charset="0"/>
                <a:cs typeface="Times New Roman" panose="02020603050405020304" pitchFamily="18" charset="0"/>
              </a:rPr>
              <a:t>&gt;</a:t>
            </a:r>
            <a:r>
              <a:rPr lang="en-NZ" sz="2000" b="1" dirty="0">
                <a:solidFill>
                  <a:srgbClr val="FF0000"/>
                </a:solidFill>
                <a:latin typeface="Times New Roman" panose="02020603050405020304" pitchFamily="18" charset="0"/>
                <a:cs typeface="Times New Roman" panose="02020603050405020304" pitchFamily="18" charset="0"/>
              </a:rPr>
              <a:t> 30)</a:t>
            </a:r>
            <a:r>
              <a:rPr lang="en-NZ" sz="2000" b="1" dirty="0">
                <a:solidFill>
                  <a:srgbClr val="2205FB"/>
                </a:solidFill>
                <a:latin typeface="Times New Roman" panose="02020603050405020304" pitchFamily="18" charset="0"/>
                <a:cs typeface="Times New Roman" panose="02020603050405020304" pitchFamily="18" charset="0"/>
              </a:rPr>
              <a:t> </a:t>
            </a:r>
          </a:p>
          <a:p>
            <a:r>
              <a:rPr lang="en-NZ" sz="2000" b="1" dirty="0">
                <a:solidFill>
                  <a:srgbClr val="2205FB"/>
                </a:solidFill>
                <a:latin typeface="Times New Roman" panose="02020603050405020304" pitchFamily="18" charset="0"/>
                <a:cs typeface="Times New Roman" panose="02020603050405020304" pitchFamily="18" charset="0"/>
              </a:rPr>
              <a:t>(Central Limit Theorem)</a:t>
            </a:r>
            <a:endParaRPr lang="en-GB" sz="2000" b="1" dirty="0">
              <a:solidFill>
                <a:srgbClr val="2205FB"/>
              </a:solidFill>
              <a:latin typeface="Times New Roman" panose="02020603050405020304" pitchFamily="18" charset="0"/>
              <a:cs typeface="Times New Roman" panose="02020603050405020304" pitchFamily="18" charset="0"/>
            </a:endParaRPr>
          </a:p>
        </p:txBody>
      </p:sp>
      <p:sp>
        <p:nvSpPr>
          <p:cNvPr id="10" name="Rectangle 9"/>
          <p:cNvSpPr/>
          <p:nvPr/>
        </p:nvSpPr>
        <p:spPr>
          <a:xfrm>
            <a:off x="2791733" y="5629870"/>
            <a:ext cx="1627867" cy="707886"/>
          </a:xfrm>
          <a:prstGeom prst="rect">
            <a:avLst/>
          </a:prstGeom>
        </p:spPr>
        <p:txBody>
          <a:bodyPr wrap="square">
            <a:spAutoFit/>
          </a:bodyPr>
          <a:lstStyle/>
          <a:p>
            <a:r>
              <a:rPr lang="en-NZ" sz="2000" b="1" dirty="0">
                <a:solidFill>
                  <a:srgbClr val="000000"/>
                </a:solidFill>
                <a:latin typeface="Times New Roman" panose="02020603050405020304" pitchFamily="18" charset="0"/>
                <a:cs typeface="Times New Roman" panose="02020603050405020304" pitchFamily="18" charset="0"/>
              </a:rPr>
              <a:t>Population Not Normal </a:t>
            </a:r>
            <a:endParaRPr lang="en-GB" sz="2000" b="1" dirty="0">
              <a:solidFill>
                <a:srgbClr val="000000"/>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2804433" y="4457700"/>
            <a:ext cx="1538967" cy="707886"/>
          </a:xfrm>
          <a:prstGeom prst="rect">
            <a:avLst/>
          </a:prstGeom>
        </p:spPr>
        <p:txBody>
          <a:bodyPr wrap="square">
            <a:spAutoFit/>
          </a:bodyPr>
          <a:lstStyle/>
          <a:p>
            <a:r>
              <a:rPr lang="en-NZ" sz="2000" b="1" dirty="0">
                <a:solidFill>
                  <a:srgbClr val="000000"/>
                </a:solidFill>
                <a:latin typeface="Times New Roman" panose="02020603050405020304" pitchFamily="18" charset="0"/>
                <a:cs typeface="Times New Roman" panose="02020603050405020304" pitchFamily="18" charset="0"/>
              </a:rPr>
              <a:t>Population Normal </a:t>
            </a:r>
            <a:endParaRPr lang="en-GB" sz="2000" b="1" dirty="0">
              <a:solidFill>
                <a:srgbClr val="000000"/>
              </a:solidFill>
              <a:latin typeface="Times New Roman" panose="02020603050405020304" pitchFamily="18" charset="0"/>
              <a:cs typeface="Times New Roman" panose="02020603050405020304" pitchFamily="18" charset="0"/>
            </a:endParaRPr>
          </a:p>
        </p:txBody>
      </p:sp>
      <p:cxnSp>
        <p:nvCxnSpPr>
          <p:cNvPr id="13" name="Straight Arrow Connector 12"/>
          <p:cNvCxnSpPr>
            <a:endCxn id="11" idx="1"/>
          </p:cNvCxnSpPr>
          <p:nvPr/>
        </p:nvCxnSpPr>
        <p:spPr>
          <a:xfrm flipV="1">
            <a:off x="2400300" y="4811643"/>
            <a:ext cx="404133" cy="42710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10" idx="1"/>
          </p:cNvCxnSpPr>
          <p:nvPr/>
        </p:nvCxnSpPr>
        <p:spPr>
          <a:xfrm>
            <a:off x="2400300" y="5264150"/>
            <a:ext cx="391433" cy="71966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1" idx="3"/>
            <a:endCxn id="8" idx="1"/>
          </p:cNvCxnSpPr>
          <p:nvPr/>
        </p:nvCxnSpPr>
        <p:spPr>
          <a:xfrm flipV="1">
            <a:off x="4343400" y="4772055"/>
            <a:ext cx="977900" cy="3958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 idx="3"/>
            <a:endCxn id="9" idx="1"/>
          </p:cNvCxnSpPr>
          <p:nvPr/>
        </p:nvCxnSpPr>
        <p:spPr>
          <a:xfrm flipV="1">
            <a:off x="4419600" y="5844857"/>
            <a:ext cx="914399" cy="13895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Footer Placeholder 11">
            <a:extLst>
              <a:ext uri="{FF2B5EF4-FFF2-40B4-BE49-F238E27FC236}">
                <a16:creationId xmlns:a16="http://schemas.microsoft.com/office/drawing/2014/main" id="{6F1AB2E3-D610-42F3-A22A-65C4F9EBDD88}"/>
              </a:ext>
            </a:extLst>
          </p:cNvPr>
          <p:cNvSpPr>
            <a:spLocks noGrp="1"/>
          </p:cNvSpPr>
          <p:nvPr>
            <p:ph type="ftr" sz="quarter" idx="10"/>
          </p:nvPr>
        </p:nvSpPr>
        <p:spPr/>
        <p:txBody>
          <a:bodyPr/>
          <a:lstStyle/>
          <a:p>
            <a:r>
              <a:rPr lang="en-US" altLang="en-US"/>
              <a:t>MC3020-2023</a:t>
            </a:r>
          </a:p>
        </p:txBody>
      </p:sp>
      <p:sp>
        <p:nvSpPr>
          <p:cNvPr id="14" name="Date Placeholder 13">
            <a:extLst>
              <a:ext uri="{FF2B5EF4-FFF2-40B4-BE49-F238E27FC236}">
                <a16:creationId xmlns:a16="http://schemas.microsoft.com/office/drawing/2014/main" id="{64BF39E9-867A-4E82-B725-C5919A604AB1}"/>
              </a:ext>
            </a:extLst>
          </p:cNvPr>
          <p:cNvSpPr>
            <a:spLocks noGrp="1"/>
          </p:cNvSpPr>
          <p:nvPr>
            <p:ph type="dt" sz="half" idx="12"/>
          </p:nvPr>
        </p:nvSpPr>
        <p:spPr/>
        <p:txBody>
          <a:bodyPr/>
          <a:lstStyle/>
          <a:p>
            <a:fld id="{83972ABE-B9A0-4F78-AF7C-803868527EC7}" type="datetime5">
              <a:rPr lang="en-NZ" altLang="en-US" smtClean="0"/>
              <a:t>16-May-23</a:t>
            </a:fld>
            <a:endParaRPr lang="en-US" altLang="en-US"/>
          </a:p>
        </p:txBody>
      </p:sp>
      <p:sp>
        <p:nvSpPr>
          <p:cNvPr id="16" name="Slide Number Placeholder 15">
            <a:extLst>
              <a:ext uri="{FF2B5EF4-FFF2-40B4-BE49-F238E27FC236}">
                <a16:creationId xmlns:a16="http://schemas.microsoft.com/office/drawing/2014/main" id="{ED9EA8C7-7687-46C1-AECE-73627F289361}"/>
              </a:ext>
            </a:extLst>
          </p:cNvPr>
          <p:cNvSpPr>
            <a:spLocks noGrp="1"/>
          </p:cNvSpPr>
          <p:nvPr>
            <p:ph type="sldNum" sz="quarter" idx="11"/>
          </p:nvPr>
        </p:nvSpPr>
        <p:spPr/>
        <p:txBody>
          <a:bodyPr/>
          <a:lstStyle/>
          <a:p>
            <a:fld id="{E6D38F6D-B68C-43EA-8D93-D9BC679B8240}" type="slidenum">
              <a:rPr lang="en-US" altLang="en-US" smtClean="0"/>
              <a:pPr/>
              <a:t>23</a:t>
            </a:fld>
            <a:endParaRPr lang="en-US" altLang="en-US"/>
          </a:p>
        </p:txBody>
      </p:sp>
    </p:spTree>
    <p:extLst>
      <p:ext uri="{BB962C8B-B14F-4D97-AF65-F5344CB8AC3E}">
        <p14:creationId xmlns:p14="http://schemas.microsoft.com/office/powerpoint/2010/main" val="238586937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287" y="188913"/>
            <a:ext cx="8443913" cy="1447800"/>
          </a:xfrm>
        </p:spPr>
        <p:txBody>
          <a:bodyPr/>
          <a:lstStyle/>
          <a:p>
            <a:pPr algn="just"/>
            <a:r>
              <a:rPr lang="en-NZ" dirty="0">
                <a:latin typeface="Times New Roman" panose="02020603050405020304" pitchFamily="18" charset="0"/>
                <a:cs typeface="Times New Roman" panose="02020603050405020304" pitchFamily="18" charset="0"/>
              </a:rPr>
              <a:t>What if we only have a single sample?</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22250" y="1562100"/>
            <a:ext cx="8680450" cy="1866900"/>
          </a:xfrm>
        </p:spPr>
        <p:txBody>
          <a:bodyPr/>
          <a:lstStyle/>
          <a:p>
            <a:pPr marL="0" indent="0" algn="just">
              <a:buNone/>
            </a:pPr>
            <a:r>
              <a:rPr lang="en-NZ" sz="2800" dirty="0">
                <a:latin typeface="Times New Roman" panose="02020603050405020304" pitchFamily="18" charset="0"/>
                <a:cs typeface="Times New Roman" panose="02020603050405020304" pitchFamily="18" charset="0"/>
              </a:rPr>
              <a:t>Estimate the sampling distribution using the sample statistics.</a:t>
            </a:r>
          </a:p>
          <a:p>
            <a:pPr marL="0" indent="0" algn="just">
              <a:buNone/>
            </a:pPr>
            <a:r>
              <a:rPr lang="en-NZ" sz="2400" dirty="0">
                <a:latin typeface="Times New Roman" panose="02020603050405020304" pitchFamily="18" charset="0"/>
                <a:cs typeface="Times New Roman" panose="02020603050405020304" pitchFamily="18" charset="0"/>
              </a:rPr>
              <a:t>Recall: </a:t>
            </a:r>
            <a:r>
              <a:rPr lang="en-US" sz="2400" dirty="0">
                <a:solidFill>
                  <a:srgbClr val="000000"/>
                </a:solidFill>
                <a:latin typeface="Times New Roman" panose="02020603050405020304" pitchFamily="18" charset="0"/>
                <a:cs typeface="Times New Roman" panose="02020603050405020304" pitchFamily="18" charset="0"/>
              </a:rPr>
              <a:t>We can estimate a Population Parameter with a Sample Statistic</a:t>
            </a:r>
          </a:p>
          <a:p>
            <a:pPr algn="ctr"/>
            <a:endParaRPr lang="en-US" sz="2800" dirty="0">
              <a:solidFill>
                <a:srgbClr val="000000"/>
              </a:solidFill>
              <a:latin typeface="Times New Roman" panose="02020603050405020304" pitchFamily="18" charset="0"/>
              <a:cs typeface="Times New Roman" panose="02020603050405020304" pitchFamily="18" charset="0"/>
            </a:endParaRPr>
          </a:p>
          <a:p>
            <a:pPr marL="0" indent="0">
              <a:buNone/>
            </a:pPr>
            <a:endParaRPr lang="en-GB"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685800" y="3429000"/>
            <a:ext cx="4572000" cy="2677656"/>
          </a:xfrm>
          <a:prstGeom prst="rect">
            <a:avLst/>
          </a:prstGeom>
        </p:spPr>
        <p:txBody>
          <a:bodyPr>
            <a:spAutoFit/>
          </a:bodyPr>
          <a:lstStyle/>
          <a:p>
            <a:pPr marL="514350" indent="-514350">
              <a:buClr>
                <a:srgbClr val="FF0000"/>
              </a:buClr>
              <a:buSzPct val="100000"/>
              <a:buFont typeface="+mj-lt"/>
              <a:buAutoNum type="arabicPeriod"/>
            </a:pPr>
            <a:r>
              <a:rPr lang="en-NZ" sz="2400" dirty="0">
                <a:latin typeface="Times New Roman" panose="02020603050405020304" pitchFamily="18" charset="0"/>
                <a:cs typeface="Times New Roman" panose="02020603050405020304" pitchFamily="18" charset="0"/>
              </a:rPr>
              <a:t>Mean:</a:t>
            </a:r>
          </a:p>
          <a:p>
            <a:pPr marL="514350" indent="-514350">
              <a:buClr>
                <a:srgbClr val="FF0000"/>
              </a:buClr>
              <a:buSzPct val="100000"/>
              <a:buFont typeface="+mj-lt"/>
              <a:buAutoNum type="arabicPeriod"/>
            </a:pPr>
            <a:endParaRPr lang="en-NZ" sz="2400" dirty="0">
              <a:latin typeface="Times New Roman" panose="02020603050405020304" pitchFamily="18" charset="0"/>
              <a:cs typeface="Times New Roman" panose="02020603050405020304" pitchFamily="18" charset="0"/>
            </a:endParaRPr>
          </a:p>
          <a:p>
            <a:pPr marL="514350" indent="-514350">
              <a:buClr>
                <a:srgbClr val="FF0000"/>
              </a:buClr>
              <a:buSzPct val="100000"/>
              <a:buFont typeface="+mj-lt"/>
              <a:buAutoNum type="arabicPeriod"/>
            </a:pPr>
            <a:endParaRPr lang="en-NZ" sz="2400" dirty="0">
              <a:latin typeface="Times New Roman" panose="02020603050405020304" pitchFamily="18" charset="0"/>
              <a:cs typeface="Times New Roman" panose="02020603050405020304" pitchFamily="18" charset="0"/>
            </a:endParaRPr>
          </a:p>
          <a:p>
            <a:pPr marL="514350" indent="-514350">
              <a:buClr>
                <a:srgbClr val="FF0000"/>
              </a:buClr>
              <a:buSzPct val="100000"/>
              <a:buFont typeface="+mj-lt"/>
              <a:buAutoNum type="arabicPeriod"/>
            </a:pPr>
            <a:r>
              <a:rPr lang="en-NZ" sz="2400" dirty="0">
                <a:latin typeface="Times New Roman" panose="02020603050405020304" pitchFamily="18" charset="0"/>
                <a:cs typeface="Times New Roman" panose="02020603050405020304" pitchFamily="18" charset="0"/>
              </a:rPr>
              <a:t>Standard Error:</a:t>
            </a:r>
          </a:p>
          <a:p>
            <a:pPr marL="514350" indent="-514350">
              <a:buClr>
                <a:srgbClr val="FF0000"/>
              </a:buClr>
              <a:buSzPct val="100000"/>
              <a:buFont typeface="+mj-lt"/>
              <a:buAutoNum type="arabicPeriod"/>
            </a:pPr>
            <a:endParaRPr lang="en-NZ" sz="2400" dirty="0">
              <a:latin typeface="Times New Roman" panose="02020603050405020304" pitchFamily="18" charset="0"/>
              <a:cs typeface="Times New Roman" panose="02020603050405020304" pitchFamily="18" charset="0"/>
            </a:endParaRPr>
          </a:p>
          <a:p>
            <a:pPr marL="514350" indent="-514350">
              <a:buClr>
                <a:srgbClr val="FF0000"/>
              </a:buClr>
              <a:buSzPct val="100000"/>
              <a:buFont typeface="+mj-lt"/>
              <a:buAutoNum type="arabicPeriod"/>
            </a:pPr>
            <a:endParaRPr lang="en-NZ" sz="2400" dirty="0">
              <a:latin typeface="Times New Roman" panose="02020603050405020304" pitchFamily="18" charset="0"/>
              <a:cs typeface="Times New Roman" panose="02020603050405020304" pitchFamily="18" charset="0"/>
            </a:endParaRPr>
          </a:p>
          <a:p>
            <a:pPr marL="514350" indent="-514350">
              <a:buClr>
                <a:srgbClr val="FF0000"/>
              </a:buClr>
              <a:buSzPct val="100000"/>
              <a:buFont typeface="+mj-lt"/>
              <a:buAutoNum type="arabicPeriod"/>
            </a:pPr>
            <a:r>
              <a:rPr lang="en-NZ" sz="2400" dirty="0">
                <a:latin typeface="Times New Roman" panose="02020603050405020304" pitchFamily="18" charset="0"/>
                <a:cs typeface="Times New Roman" panose="02020603050405020304" pitchFamily="18" charset="0"/>
              </a:rPr>
              <a:t>Shape:</a:t>
            </a:r>
            <a:endParaRPr lang="en-GB" sz="2400" dirty="0">
              <a:latin typeface="Times New Roman" panose="02020603050405020304" pitchFamily="18" charset="0"/>
              <a:cs typeface="Times New Roman" panose="02020603050405020304" pitchFamily="18"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2031434541"/>
              </p:ext>
            </p:extLst>
          </p:nvPr>
        </p:nvGraphicFramePr>
        <p:xfrm>
          <a:off x="2317750" y="3300413"/>
          <a:ext cx="1306513" cy="712787"/>
        </p:xfrm>
        <a:graphic>
          <a:graphicData uri="http://schemas.openxmlformats.org/presentationml/2006/ole">
            <mc:AlternateContent xmlns:mc="http://schemas.openxmlformats.org/markup-compatibility/2006">
              <mc:Choice xmlns:v="urn:schemas-microsoft-com:vml" Requires="v">
                <p:oleObj name="Equation" r:id="rId3" imgW="419040" imgH="228600" progId="Equation.3">
                  <p:embed/>
                </p:oleObj>
              </mc:Choice>
              <mc:Fallback>
                <p:oleObj name="Equation" r:id="rId3" imgW="419040" imgH="228600" progId="Equation.3">
                  <p:embed/>
                  <p:pic>
                    <p:nvPicPr>
                      <p:cNvPr id="6" name="Object 5"/>
                      <p:cNvPicPr>
                        <a:picLocks noChangeAspect="1" noChangeArrowheads="1"/>
                      </p:cNvPicPr>
                      <p:nvPr/>
                    </p:nvPicPr>
                    <p:blipFill>
                      <a:blip r:embed="rId4"/>
                      <a:srcRect/>
                      <a:stretch>
                        <a:fillRect/>
                      </a:stretch>
                    </p:blipFill>
                    <p:spPr bwMode="auto">
                      <a:xfrm>
                        <a:off x="2317750" y="3300413"/>
                        <a:ext cx="1306513" cy="712787"/>
                      </a:xfrm>
                      <a:prstGeom prst="rect">
                        <a:avLst/>
                      </a:prstGeom>
                      <a:solidFill>
                        <a:srgbClr val="FDE0BD"/>
                      </a:solidFill>
                      <a:ln w="9525">
                        <a:solidFill>
                          <a:schemeClr val="tx1"/>
                        </a:solidFill>
                        <a:miter lim="800000"/>
                        <a:headEnd/>
                        <a:tailEnd/>
                      </a:ln>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547909914"/>
              </p:ext>
            </p:extLst>
          </p:nvPr>
        </p:nvGraphicFramePr>
        <p:xfrm>
          <a:off x="3608388" y="4117975"/>
          <a:ext cx="1746250" cy="1298575"/>
        </p:xfrm>
        <a:graphic>
          <a:graphicData uri="http://schemas.openxmlformats.org/presentationml/2006/ole">
            <mc:AlternateContent xmlns:mc="http://schemas.openxmlformats.org/markup-compatibility/2006">
              <mc:Choice xmlns:v="urn:schemas-microsoft-com:vml" Requires="v">
                <p:oleObj name="Equation" r:id="rId5" imgW="545760" imgH="406080" progId="Equation.3">
                  <p:embed/>
                </p:oleObj>
              </mc:Choice>
              <mc:Fallback>
                <p:oleObj name="Equation" r:id="rId5" imgW="545760" imgH="406080" progId="Equation.3">
                  <p:embed/>
                  <p:pic>
                    <p:nvPicPr>
                      <p:cNvPr id="7" name="Object 6"/>
                      <p:cNvPicPr>
                        <a:picLocks noChangeAspect="1" noChangeArrowheads="1"/>
                      </p:cNvPicPr>
                      <p:nvPr/>
                    </p:nvPicPr>
                    <p:blipFill>
                      <a:blip r:embed="rId6"/>
                      <a:srcRect/>
                      <a:stretch>
                        <a:fillRect/>
                      </a:stretch>
                    </p:blipFill>
                    <p:spPr bwMode="auto">
                      <a:xfrm>
                        <a:off x="3608388" y="4117975"/>
                        <a:ext cx="1746250" cy="1298575"/>
                      </a:xfrm>
                      <a:prstGeom prst="rect">
                        <a:avLst/>
                      </a:prstGeom>
                      <a:solidFill>
                        <a:srgbClr val="FDE0BD"/>
                      </a:solidFill>
                      <a:ln w="9525">
                        <a:solidFill>
                          <a:schemeClr val="tx1"/>
                        </a:solidFill>
                        <a:miter lim="800000"/>
                        <a:headEnd/>
                        <a:tailEnd/>
                      </a:ln>
                    </p:spPr>
                  </p:pic>
                </p:oleObj>
              </mc:Fallback>
            </mc:AlternateContent>
          </a:graphicData>
        </a:graphic>
      </p:graphicFrame>
      <p:sp>
        <p:nvSpPr>
          <p:cNvPr id="8" name="TextBox 7"/>
          <p:cNvSpPr txBox="1"/>
          <p:nvPr/>
        </p:nvSpPr>
        <p:spPr>
          <a:xfrm>
            <a:off x="2324101" y="5691137"/>
            <a:ext cx="6515100" cy="707886"/>
          </a:xfrm>
          <a:prstGeom prst="rect">
            <a:avLst/>
          </a:prstGeom>
          <a:solidFill>
            <a:srgbClr val="FFFFFF"/>
          </a:solidFill>
          <a:ln>
            <a:solidFill>
              <a:srgbClr val="000000"/>
            </a:solidFill>
          </a:ln>
        </p:spPr>
        <p:txBody>
          <a:bodyPr wrap="square" rtlCol="0">
            <a:spAutoFit/>
          </a:bodyPr>
          <a:lstStyle/>
          <a:p>
            <a:r>
              <a:rPr lang="en-NZ" sz="2000" b="1" dirty="0">
                <a:solidFill>
                  <a:srgbClr val="2205FB"/>
                </a:solidFill>
                <a:latin typeface="Times New Roman" panose="02020603050405020304" pitchFamily="18" charset="0"/>
                <a:cs typeface="Times New Roman" panose="02020603050405020304" pitchFamily="18" charset="0"/>
              </a:rPr>
              <a:t>Sampling Distribution approximately Normal so long and sample size is large </a:t>
            </a:r>
            <a:r>
              <a:rPr lang="en-NZ" sz="2000" b="1" dirty="0">
                <a:solidFill>
                  <a:srgbClr val="FF0000"/>
                </a:solidFill>
                <a:latin typeface="Times New Roman" panose="02020603050405020304" pitchFamily="18" charset="0"/>
                <a:cs typeface="Times New Roman" panose="02020603050405020304" pitchFamily="18" charset="0"/>
              </a:rPr>
              <a:t>(n </a:t>
            </a:r>
            <a:r>
              <a:rPr lang="en-NZ" sz="2000" b="1" u="sng" dirty="0">
                <a:solidFill>
                  <a:srgbClr val="FF0000"/>
                </a:solidFill>
                <a:latin typeface="Times New Roman" panose="02020603050405020304" pitchFamily="18" charset="0"/>
                <a:cs typeface="Times New Roman" panose="02020603050405020304" pitchFamily="18" charset="0"/>
              </a:rPr>
              <a:t>&gt;</a:t>
            </a:r>
            <a:r>
              <a:rPr lang="en-NZ" sz="2000" b="1" dirty="0">
                <a:solidFill>
                  <a:srgbClr val="FF0000"/>
                </a:solidFill>
                <a:latin typeface="Times New Roman" panose="02020603050405020304" pitchFamily="18" charset="0"/>
                <a:cs typeface="Times New Roman" panose="02020603050405020304" pitchFamily="18" charset="0"/>
              </a:rPr>
              <a:t> 30)</a:t>
            </a:r>
            <a:r>
              <a:rPr lang="en-NZ" sz="2000" b="1" dirty="0">
                <a:solidFill>
                  <a:srgbClr val="2205FB"/>
                </a:solidFill>
                <a:latin typeface="Times New Roman" panose="02020603050405020304" pitchFamily="18" charset="0"/>
                <a:cs typeface="Times New Roman" panose="02020603050405020304" pitchFamily="18" charset="0"/>
              </a:rPr>
              <a:t> (Central Limit Theorem)</a:t>
            </a:r>
            <a:endParaRPr lang="en-GB" sz="2000" b="1" dirty="0">
              <a:solidFill>
                <a:srgbClr val="2205FB"/>
              </a:solidFill>
              <a:latin typeface="Times New Roman" panose="02020603050405020304" pitchFamily="18" charset="0"/>
              <a:cs typeface="Times New Roman" panose="02020603050405020304" pitchFamily="18" charset="0"/>
            </a:endParaRPr>
          </a:p>
        </p:txBody>
      </p:sp>
      <p:sp>
        <p:nvSpPr>
          <p:cNvPr id="10" name="Footer Placeholder 9">
            <a:extLst>
              <a:ext uri="{FF2B5EF4-FFF2-40B4-BE49-F238E27FC236}">
                <a16:creationId xmlns:a16="http://schemas.microsoft.com/office/drawing/2014/main" id="{B1DDD777-8A7A-46E4-9033-F7E6B84BDE34}"/>
              </a:ext>
            </a:extLst>
          </p:cNvPr>
          <p:cNvSpPr>
            <a:spLocks noGrp="1"/>
          </p:cNvSpPr>
          <p:nvPr>
            <p:ph type="ftr" sz="quarter" idx="10"/>
          </p:nvPr>
        </p:nvSpPr>
        <p:spPr/>
        <p:txBody>
          <a:bodyPr/>
          <a:lstStyle/>
          <a:p>
            <a:r>
              <a:rPr lang="en-US" altLang="en-US"/>
              <a:t>MC3020-2023</a:t>
            </a:r>
            <a:endParaRPr lang="en-US" altLang="en-US" dirty="0"/>
          </a:p>
        </p:txBody>
      </p:sp>
      <p:sp>
        <p:nvSpPr>
          <p:cNvPr id="11" name="Date Placeholder 10">
            <a:extLst>
              <a:ext uri="{FF2B5EF4-FFF2-40B4-BE49-F238E27FC236}">
                <a16:creationId xmlns:a16="http://schemas.microsoft.com/office/drawing/2014/main" id="{C876AF07-642B-4F62-BF20-E205E6F2E61B}"/>
              </a:ext>
            </a:extLst>
          </p:cNvPr>
          <p:cNvSpPr>
            <a:spLocks noGrp="1"/>
          </p:cNvSpPr>
          <p:nvPr>
            <p:ph type="dt" sz="half" idx="12"/>
          </p:nvPr>
        </p:nvSpPr>
        <p:spPr/>
        <p:txBody>
          <a:bodyPr/>
          <a:lstStyle/>
          <a:p>
            <a:fld id="{5F806640-F158-4346-8997-F7AB5A59EFB3}" type="datetime5">
              <a:rPr lang="en-NZ" altLang="en-US" smtClean="0"/>
              <a:t>16-May-23</a:t>
            </a:fld>
            <a:endParaRPr lang="en-US" altLang="en-US" dirty="0"/>
          </a:p>
        </p:txBody>
      </p:sp>
      <p:sp>
        <p:nvSpPr>
          <p:cNvPr id="12" name="Slide Number Placeholder 11">
            <a:extLst>
              <a:ext uri="{FF2B5EF4-FFF2-40B4-BE49-F238E27FC236}">
                <a16:creationId xmlns:a16="http://schemas.microsoft.com/office/drawing/2014/main" id="{24D4BD00-1B1E-49C6-B927-D32622DD637D}"/>
              </a:ext>
            </a:extLst>
          </p:cNvPr>
          <p:cNvSpPr>
            <a:spLocks noGrp="1"/>
          </p:cNvSpPr>
          <p:nvPr>
            <p:ph type="sldNum" sz="quarter" idx="11"/>
          </p:nvPr>
        </p:nvSpPr>
        <p:spPr/>
        <p:txBody>
          <a:bodyPr/>
          <a:lstStyle/>
          <a:p>
            <a:fld id="{E6D38F6D-B68C-43EA-8D93-D9BC679B8240}" type="slidenum">
              <a:rPr lang="en-US" altLang="en-US" smtClean="0"/>
              <a:pPr/>
              <a:t>24</a:t>
            </a:fld>
            <a:endParaRPr lang="en-US" altLang="en-US"/>
          </a:p>
        </p:txBody>
      </p:sp>
    </p:spTree>
    <p:extLst>
      <p:ext uri="{BB962C8B-B14F-4D97-AF65-F5344CB8AC3E}">
        <p14:creationId xmlns:p14="http://schemas.microsoft.com/office/powerpoint/2010/main" val="281982143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a:xfrm>
            <a:off x="457199" y="457200"/>
            <a:ext cx="8539655" cy="1371600"/>
          </a:xfrm>
        </p:spPr>
        <p:txBody>
          <a:bodyPr/>
          <a:lstStyle/>
          <a:p>
            <a:r>
              <a:rPr lang="en-GB" sz="4000" dirty="0">
                <a:solidFill>
                  <a:srgbClr val="C00000"/>
                </a:solidFill>
                <a:effectLst>
                  <a:outerShdw blurRad="38100" dist="38100" dir="2700000" algn="tl">
                    <a:srgbClr val="000000">
                      <a:alpha val="43137"/>
                    </a:srgbClr>
                  </a:outerShdw>
                </a:effectLst>
                <a:latin typeface="Baskerville Old Face" panose="02020602080505020303" pitchFamily="18" charset="0"/>
              </a:rPr>
              <a:t>Inferences about Population Parameters</a:t>
            </a:r>
            <a:endParaRPr lang="en-US" altLang="en-US" sz="4000" dirty="0">
              <a:solidFill>
                <a:srgbClr val="C00000"/>
              </a:solidFill>
              <a:effectLst>
                <a:outerShdw blurRad="38100" dist="38100" dir="2700000" algn="tl">
                  <a:srgbClr val="000000">
                    <a:alpha val="43137"/>
                  </a:srgbClr>
                </a:outerShdw>
              </a:effectLst>
              <a:latin typeface="Baskerville Old Face" panose="02020602080505020303" pitchFamily="18" charset="0"/>
            </a:endParaRPr>
          </a:p>
        </p:txBody>
      </p:sp>
      <p:sp>
        <p:nvSpPr>
          <p:cNvPr id="168963" name="Rectangle 3"/>
          <p:cNvSpPr>
            <a:spLocks noGrp="1" noChangeArrowheads="1"/>
          </p:cNvSpPr>
          <p:nvPr>
            <p:ph type="body" idx="1"/>
          </p:nvPr>
        </p:nvSpPr>
        <p:spPr>
          <a:xfrm>
            <a:off x="457199" y="1560786"/>
            <a:ext cx="8229600" cy="4776952"/>
          </a:xfrm>
        </p:spPr>
        <p:txBody>
          <a:bodyPr/>
          <a:lstStyle/>
          <a:p>
            <a:pPr algn="just">
              <a:buFont typeface="Wingdings" panose="05000000000000000000" pitchFamily="2" charset="2"/>
              <a:buChar char="Ø"/>
            </a:pPr>
            <a:r>
              <a:rPr lang="en-IN" altLang="en-US" dirty="0">
                <a:latin typeface="Baskerville Old Face" panose="02020602080505020303" pitchFamily="18" charset="0"/>
              </a:rPr>
              <a:t>Inferences about Population Proportion</a:t>
            </a:r>
          </a:p>
          <a:p>
            <a:pPr algn="just">
              <a:buFont typeface="Wingdings" panose="05000000000000000000" pitchFamily="2" charset="2"/>
              <a:buChar char="Ø"/>
            </a:pPr>
            <a:r>
              <a:rPr lang="en-IN" altLang="en-US" dirty="0">
                <a:latin typeface="Baskerville Old Face" panose="02020602080505020303" pitchFamily="18" charset="0"/>
              </a:rPr>
              <a:t>Inferences about Population Mean</a:t>
            </a:r>
          </a:p>
          <a:p>
            <a:pPr algn="just">
              <a:buFont typeface="Wingdings" panose="05000000000000000000" pitchFamily="2" charset="2"/>
              <a:buChar char="Ø"/>
            </a:pPr>
            <a:r>
              <a:rPr lang="en-IN" altLang="en-US" dirty="0">
                <a:latin typeface="Baskerville Old Face" panose="02020602080505020303" pitchFamily="18" charset="0"/>
              </a:rPr>
              <a:t>Inferences about Population Variance</a:t>
            </a:r>
          </a:p>
          <a:p>
            <a:pPr algn="just">
              <a:buFont typeface="Wingdings" panose="05000000000000000000" pitchFamily="2" charset="2"/>
              <a:buChar char="Ø"/>
            </a:pPr>
            <a:r>
              <a:rPr lang="en-IN" altLang="en-US" dirty="0">
                <a:latin typeface="Baskerville Old Face" panose="02020602080505020303" pitchFamily="18" charset="0"/>
              </a:rPr>
              <a:t>Testing Hypotheses about Population Proportion</a:t>
            </a:r>
          </a:p>
          <a:p>
            <a:pPr algn="just">
              <a:buFont typeface="Wingdings" panose="05000000000000000000" pitchFamily="2" charset="2"/>
              <a:buChar char="Ø"/>
            </a:pPr>
            <a:r>
              <a:rPr lang="en-IN" altLang="en-US" dirty="0">
                <a:latin typeface="Baskerville Old Face" panose="02020602080505020303" pitchFamily="18" charset="0"/>
              </a:rPr>
              <a:t>Testing Hypotheses about Population Mean</a:t>
            </a:r>
          </a:p>
          <a:p>
            <a:pPr algn="just">
              <a:buFont typeface="Wingdings" panose="05000000000000000000" pitchFamily="2" charset="2"/>
              <a:buChar char="Ø"/>
            </a:pPr>
            <a:r>
              <a:rPr lang="en-IN" altLang="en-US" dirty="0">
                <a:latin typeface="Baskerville Old Face" panose="02020602080505020303" pitchFamily="18" charset="0"/>
              </a:rPr>
              <a:t>Testing Hypotheses about Population Variance</a:t>
            </a:r>
            <a:endParaRPr lang="en-US" altLang="en-US" dirty="0">
              <a:latin typeface="Baskerville Old Face" panose="02020602080505020303" pitchFamily="18" charset="0"/>
            </a:endParaRPr>
          </a:p>
        </p:txBody>
      </p:sp>
      <p:sp>
        <p:nvSpPr>
          <p:cNvPr id="4" name="Footer Placeholder 3">
            <a:extLst>
              <a:ext uri="{FF2B5EF4-FFF2-40B4-BE49-F238E27FC236}">
                <a16:creationId xmlns:a16="http://schemas.microsoft.com/office/drawing/2014/main" id="{A298F0D2-F069-47AF-B512-66DE7763C005}"/>
              </a:ext>
            </a:extLst>
          </p:cNvPr>
          <p:cNvSpPr>
            <a:spLocks noGrp="1"/>
          </p:cNvSpPr>
          <p:nvPr>
            <p:ph type="ftr" sz="quarter" idx="10"/>
          </p:nvPr>
        </p:nvSpPr>
        <p:spPr/>
        <p:txBody>
          <a:bodyPr/>
          <a:lstStyle/>
          <a:p>
            <a:r>
              <a:rPr lang="en-US" altLang="en-US"/>
              <a:t>MC3020-2023</a:t>
            </a:r>
          </a:p>
        </p:txBody>
      </p:sp>
      <p:sp>
        <p:nvSpPr>
          <p:cNvPr id="5" name="Date Placeholder 4">
            <a:extLst>
              <a:ext uri="{FF2B5EF4-FFF2-40B4-BE49-F238E27FC236}">
                <a16:creationId xmlns:a16="http://schemas.microsoft.com/office/drawing/2014/main" id="{4715659B-0E53-47DF-AB45-F3CCD71CA66A}"/>
              </a:ext>
            </a:extLst>
          </p:cNvPr>
          <p:cNvSpPr>
            <a:spLocks noGrp="1"/>
          </p:cNvSpPr>
          <p:nvPr>
            <p:ph type="dt" sz="half" idx="12"/>
          </p:nvPr>
        </p:nvSpPr>
        <p:spPr/>
        <p:txBody>
          <a:bodyPr/>
          <a:lstStyle/>
          <a:p>
            <a:fld id="{408AB405-1216-42AC-A372-68B05797D508}" type="datetime5">
              <a:rPr lang="en-NZ" altLang="en-US" smtClean="0"/>
              <a:t>16-May-23</a:t>
            </a:fld>
            <a:endParaRPr lang="en-US" altLang="en-US"/>
          </a:p>
        </p:txBody>
      </p:sp>
      <p:sp>
        <p:nvSpPr>
          <p:cNvPr id="6" name="Slide Number Placeholder 5">
            <a:extLst>
              <a:ext uri="{FF2B5EF4-FFF2-40B4-BE49-F238E27FC236}">
                <a16:creationId xmlns:a16="http://schemas.microsoft.com/office/drawing/2014/main" id="{FD13DC3B-2F7E-4B8C-A6B8-4E4AD07A29D5}"/>
              </a:ext>
            </a:extLst>
          </p:cNvPr>
          <p:cNvSpPr>
            <a:spLocks noGrp="1"/>
          </p:cNvSpPr>
          <p:nvPr>
            <p:ph type="sldNum" sz="quarter" idx="11"/>
          </p:nvPr>
        </p:nvSpPr>
        <p:spPr/>
        <p:txBody>
          <a:bodyPr/>
          <a:lstStyle/>
          <a:p>
            <a:fld id="{E6D38F6D-B68C-43EA-8D93-D9BC679B8240}" type="slidenum">
              <a:rPr lang="en-US" altLang="en-US" smtClean="0"/>
              <a:pPr/>
              <a:t>25</a:t>
            </a:fld>
            <a:endParaRPr lang="en-US" altLang="en-US"/>
          </a:p>
        </p:txBody>
      </p:sp>
    </p:spTree>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C64B6C0-8D6B-4166-831D-806C23AF4EA1}"/>
                  </a:ext>
                </a:extLst>
              </p:cNvPr>
              <p:cNvSpPr txBox="1"/>
              <p:nvPr/>
            </p:nvSpPr>
            <p:spPr>
              <a:xfrm>
                <a:off x="572814" y="1198179"/>
                <a:ext cx="7839666" cy="5539978"/>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Significance Level </a:t>
                </a:r>
                <a14:m>
                  <m:oMath xmlns:m="http://schemas.openxmlformats.org/officeDocument/2006/math">
                    <m:r>
                      <a:rPr lang="en-US" sz="2400" i="1" dirty="0" smtClean="0">
                        <a:latin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𝛼</m:t>
                    </m:r>
                  </m:oMath>
                </a14:m>
                <a:endParaRPr lang="en-US" sz="2400" dirty="0"/>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Confidence Level </a:t>
                </a:r>
                <a14:m>
                  <m:oMath xmlns:m="http://schemas.openxmlformats.org/officeDocument/2006/math">
                    <m:r>
                      <a:rPr lang="en-US" sz="2400" i="1" dirty="0">
                        <a:latin typeface="Cambria Math" panose="02040503050406030204" pitchFamily="18" charset="0"/>
                      </a:rPr>
                      <m:t>=</m:t>
                    </m:r>
                    <m:r>
                      <a:rPr lang="en-US" sz="2400" b="0" i="1" dirty="0" smtClean="0">
                        <a:latin typeface="Cambria Math" panose="02040503050406030204" pitchFamily="18" charset="0"/>
                      </a:rPr>
                      <m:t>1−</m:t>
                    </m:r>
                    <m:r>
                      <a:rPr lang="en-US" sz="2400" i="1">
                        <a:latin typeface="Cambria Math" panose="02040503050406030204" pitchFamily="18" charset="0"/>
                        <a:ea typeface="Cambria Math" panose="02040503050406030204" pitchFamily="18" charset="0"/>
                      </a:rPr>
                      <m:t>𝛼</m:t>
                    </m:r>
                  </m:oMath>
                </a14:m>
                <a:endParaRPr lang="en-US" sz="2400" dirty="0"/>
              </a:p>
              <a:p>
                <a:endParaRPr lang="en-US" sz="2400" dirty="0"/>
              </a:p>
              <a:p>
                <a:r>
                  <a:rPr lang="en-US" sz="2400" b="1" dirty="0">
                    <a:latin typeface="Times New Roman" panose="02020603050405020304" pitchFamily="18" charset="0"/>
                    <a:cs typeface="Times New Roman" panose="02020603050405020304" pitchFamily="18" charset="0"/>
                  </a:rPr>
                  <a:t>Notation of </a:t>
                </a:r>
                <a14:m>
                  <m:oMath xmlns:m="http://schemas.openxmlformats.org/officeDocument/2006/math">
                    <m:sSub>
                      <m:sSubPr>
                        <m:ctrlPr>
                          <a:rPr lang="en-US" sz="2400" b="1" i="1">
                            <a:latin typeface="Cambria Math" panose="02040503050406030204" pitchFamily="18" charset="0"/>
                            <a:cs typeface="Times New Roman" panose="02020603050405020304" pitchFamily="18" charset="0"/>
                          </a:rPr>
                        </m:ctrlPr>
                      </m:sSubPr>
                      <m:e>
                        <m:r>
                          <a:rPr lang="en-US" sz="2400" b="1" i="1">
                            <a:latin typeface="Cambria Math" panose="02040503050406030204" pitchFamily="18" charset="0"/>
                            <a:cs typeface="Times New Roman" panose="02020603050405020304" pitchFamily="18" charset="0"/>
                          </a:rPr>
                          <m:t>𝐙</m:t>
                        </m:r>
                      </m:e>
                      <m:sub>
                        <m:r>
                          <a:rPr lang="en-US" sz="2400" b="1" i="1">
                            <a:latin typeface="Cambria Math" panose="02040503050406030204" pitchFamily="18" charset="0"/>
                            <a:cs typeface="Times New Roman" panose="02020603050405020304" pitchFamily="18" charset="0"/>
                          </a:rPr>
                          <m:t>𝛂</m:t>
                        </m:r>
                      </m:sub>
                    </m:sSub>
                  </m:oMath>
                </a14:m>
                <a:endParaRPr lang="en-US" sz="2400" b="1" dirty="0">
                  <a:latin typeface="Times New Roman" panose="02020603050405020304" pitchFamily="18" charset="0"/>
                  <a:cs typeface="Times New Roman" panose="02020603050405020304" pitchFamily="18" charset="0"/>
                </a:endParaRPr>
              </a:p>
              <a:p>
                <a:pPr algn="just"/>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𝑧</m:t>
                        </m:r>
                      </m:e>
                      <m:sub>
                        <m:r>
                          <a:rPr lang="en-US" sz="2400" i="1">
                            <a:latin typeface="Cambria Math" panose="02040503050406030204" pitchFamily="18" charset="0"/>
                            <a:ea typeface="Cambria Math" panose="02040503050406030204" pitchFamily="18" charset="0"/>
                            <a:cs typeface="Times New Roman" panose="02020603050405020304" pitchFamily="18" charset="0"/>
                          </a:rPr>
                          <m:t>𝛼</m:t>
                        </m:r>
                      </m:sub>
                    </m:sSub>
                  </m:oMath>
                </a14:m>
                <a:r>
                  <a:rPr lang="en-US" sz="2400" dirty="0">
                    <a:latin typeface="Times New Roman" panose="02020603050405020304" pitchFamily="18" charset="0"/>
                    <a:cs typeface="Times New Roman" panose="02020603050405020304" pitchFamily="18" charset="0"/>
                  </a:rPr>
                  <a:t> is the number on the real line such that the area under the standard normal density function, on the x-axis, and to the right of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𝑧</m:t>
                        </m:r>
                      </m:e>
                      <m:sub>
                        <m:r>
                          <a:rPr lang="en-US" sz="2400" i="1">
                            <a:latin typeface="Cambria Math" panose="02040503050406030204" pitchFamily="18" charset="0"/>
                            <a:ea typeface="Cambria Math" panose="02040503050406030204" pitchFamily="18" charset="0"/>
                            <a:cs typeface="Times New Roman" panose="02020603050405020304" pitchFamily="18" charset="0"/>
                          </a:rPr>
                          <m:t>𝛼</m:t>
                        </m:r>
                      </m:sub>
                    </m:sSub>
                  </m:oMath>
                </a14:m>
                <a:r>
                  <a:rPr lang="en-US" sz="2400" dirty="0">
                    <a:latin typeface="Times New Roman" panose="02020603050405020304" pitchFamily="18" charset="0"/>
                    <a:cs typeface="Times New Roman" panose="02020603050405020304" pitchFamily="18" charset="0"/>
                  </a:rPr>
                  <a:t> is </a:t>
                </a:r>
                <a14:m>
                  <m:oMath xmlns:m="http://schemas.openxmlformats.org/officeDocument/2006/math">
                    <m:r>
                      <a:rPr lang="en-US" sz="2400" i="1">
                        <a:latin typeface="Cambria Math" panose="02040503050406030204" pitchFamily="18" charset="0"/>
                        <a:ea typeface="Cambria Math" panose="02040503050406030204" pitchFamily="18" charset="0"/>
                        <a:cs typeface="Times New Roman" panose="02020603050405020304" pitchFamily="18" charset="0"/>
                      </a:rPr>
                      <m:t>𝛼</m:t>
                    </m:r>
                  </m:oMath>
                </a14:m>
                <a:r>
                  <a:rPr lang="en-US" sz="2400"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7C64B6C0-8D6B-4166-831D-806C23AF4EA1}"/>
                  </a:ext>
                </a:extLst>
              </p:cNvPr>
              <p:cNvSpPr txBox="1">
                <a:spLocks noRot="1" noChangeAspect="1" noMove="1" noResize="1" noEditPoints="1" noAdjustHandles="1" noChangeArrowheads="1" noChangeShapeType="1" noTextEdit="1"/>
              </p:cNvSpPr>
              <p:nvPr/>
            </p:nvSpPr>
            <p:spPr>
              <a:xfrm>
                <a:off x="572814" y="1198179"/>
                <a:ext cx="7839666" cy="5539978"/>
              </a:xfrm>
              <a:prstGeom prst="rect">
                <a:avLst/>
              </a:prstGeom>
              <a:blipFill>
                <a:blip r:embed="rId2"/>
                <a:stretch>
                  <a:fillRect l="-1244" t="-881" r="-1166"/>
                </a:stretch>
              </a:blipFill>
            </p:spPr>
            <p:txBody>
              <a:bodyPr/>
              <a:lstStyle/>
              <a:p>
                <a:r>
                  <a:rPr lang="en-NZ">
                    <a:noFill/>
                  </a:rPr>
                  <a:t> </a:t>
                </a:r>
              </a:p>
            </p:txBody>
          </p:sp>
        </mc:Fallback>
      </mc:AlternateContent>
      <p:grpSp>
        <p:nvGrpSpPr>
          <p:cNvPr id="19" name="Group 18">
            <a:extLst>
              <a:ext uri="{FF2B5EF4-FFF2-40B4-BE49-F238E27FC236}">
                <a16:creationId xmlns:a16="http://schemas.microsoft.com/office/drawing/2014/main" id="{A8D7AA26-BCA9-4F54-BB85-0C69FFF5FDDF}"/>
              </a:ext>
            </a:extLst>
          </p:cNvPr>
          <p:cNvGrpSpPr/>
          <p:nvPr/>
        </p:nvGrpSpPr>
        <p:grpSpPr>
          <a:xfrm>
            <a:off x="1979207" y="4110335"/>
            <a:ext cx="4380289" cy="2595265"/>
            <a:chOff x="2362200" y="3505200"/>
            <a:chExt cx="4380289" cy="2595265"/>
          </a:xfrm>
        </p:grpSpPr>
        <p:grpSp>
          <p:nvGrpSpPr>
            <p:cNvPr id="8" name="Group 7">
              <a:extLst>
                <a:ext uri="{FF2B5EF4-FFF2-40B4-BE49-F238E27FC236}">
                  <a16:creationId xmlns:a16="http://schemas.microsoft.com/office/drawing/2014/main" id="{1A946812-27EF-484D-8237-98BBC3F81B6F}"/>
                </a:ext>
              </a:extLst>
            </p:cNvPr>
            <p:cNvGrpSpPr/>
            <p:nvPr/>
          </p:nvGrpSpPr>
          <p:grpSpPr>
            <a:xfrm>
              <a:off x="2362200" y="3505200"/>
              <a:ext cx="4380289" cy="2595265"/>
              <a:chOff x="2362200" y="3505200"/>
              <a:chExt cx="4380289" cy="2595265"/>
            </a:xfrm>
          </p:grpSpPr>
          <p:pic>
            <p:nvPicPr>
              <p:cNvPr id="9" name="Picture 6" descr="https://cnx.org/resources/7d8331a15e41b5b7cea9f5a26cefad278cca6e89/Picture%201.png">
                <a:extLst>
                  <a:ext uri="{FF2B5EF4-FFF2-40B4-BE49-F238E27FC236}">
                    <a16:creationId xmlns:a16="http://schemas.microsoft.com/office/drawing/2014/main" id="{B397220A-D3C1-4F0A-9DDE-3A186D1EB3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3505200"/>
                <a:ext cx="4227889" cy="239725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0148220-444D-4255-969F-00780D459F68}"/>
                      </a:ext>
                    </a:extLst>
                  </p:cNvPr>
                  <p:cNvSpPr txBox="1"/>
                  <p:nvPr/>
                </p:nvSpPr>
                <p:spPr>
                  <a:xfrm>
                    <a:off x="5562600" y="5638800"/>
                    <a:ext cx="6858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i="1" dirty="0" smtClean="0">
                                  <a:latin typeface="Cambria Math" panose="02040503050406030204" pitchFamily="18" charset="0"/>
                                  <a:ea typeface="Cambria Math" panose="02040503050406030204" pitchFamily="18" charset="0"/>
                                </a:rPr>
                                <m:t>𝛼</m:t>
                              </m:r>
                            </m:sub>
                          </m:sSub>
                        </m:oMath>
                      </m:oMathPara>
                    </a14:m>
                    <a:endParaRPr lang="en-US" dirty="0"/>
                  </a:p>
                </p:txBody>
              </p:sp>
            </mc:Choice>
            <mc:Fallback xmlns="">
              <p:sp>
                <p:nvSpPr>
                  <p:cNvPr id="10" name="TextBox 9">
                    <a:extLst>
                      <a:ext uri="{FF2B5EF4-FFF2-40B4-BE49-F238E27FC236}">
                        <a16:creationId xmlns:a16="http://schemas.microsoft.com/office/drawing/2014/main" id="{C0148220-444D-4255-969F-00780D459F68}"/>
                      </a:ext>
                    </a:extLst>
                  </p:cNvPr>
                  <p:cNvSpPr txBox="1">
                    <a:spLocks noRot="1" noChangeAspect="1" noMove="1" noResize="1" noEditPoints="1" noAdjustHandles="1" noChangeArrowheads="1" noChangeShapeType="1" noTextEdit="1"/>
                  </p:cNvSpPr>
                  <p:nvPr/>
                </p:nvSpPr>
                <p:spPr>
                  <a:xfrm>
                    <a:off x="5562600" y="5638800"/>
                    <a:ext cx="685800"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5A49428-213C-4B8E-9825-FB659165F7F1}"/>
                      </a:ext>
                    </a:extLst>
                  </p:cNvPr>
                  <p:cNvSpPr txBox="1"/>
                  <p:nvPr/>
                </p:nvSpPr>
                <p:spPr>
                  <a:xfrm>
                    <a:off x="5715000" y="4038600"/>
                    <a:ext cx="7620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oMath>
                      </m:oMathPara>
                    </a14:m>
                    <a:endParaRPr lang="en-US" dirty="0"/>
                  </a:p>
                </p:txBody>
              </p:sp>
            </mc:Choice>
            <mc:Fallback xmlns="">
              <p:sp>
                <p:nvSpPr>
                  <p:cNvPr id="11" name="TextBox 10">
                    <a:extLst>
                      <a:ext uri="{FF2B5EF4-FFF2-40B4-BE49-F238E27FC236}">
                        <a16:creationId xmlns:a16="http://schemas.microsoft.com/office/drawing/2014/main" id="{C5A49428-213C-4B8E-9825-FB659165F7F1}"/>
                      </a:ext>
                    </a:extLst>
                  </p:cNvPr>
                  <p:cNvSpPr txBox="1">
                    <a:spLocks noRot="1" noChangeAspect="1" noMove="1" noResize="1" noEditPoints="1" noAdjustHandles="1" noChangeArrowheads="1" noChangeShapeType="1" noTextEdit="1"/>
                  </p:cNvSpPr>
                  <p:nvPr/>
                </p:nvSpPr>
                <p:spPr>
                  <a:xfrm>
                    <a:off x="5715000" y="4038600"/>
                    <a:ext cx="762000"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93FEBE-B695-49E3-A6C1-6C412C6BA097}"/>
                      </a:ext>
                    </a:extLst>
                  </p:cNvPr>
                  <p:cNvSpPr txBox="1"/>
                  <p:nvPr/>
                </p:nvSpPr>
                <p:spPr>
                  <a:xfrm>
                    <a:off x="2362200" y="4071257"/>
                    <a:ext cx="13716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m:t>
                          </m:r>
                          <m:r>
                            <a:rPr lang="en-US" i="1" smtClean="0">
                              <a:latin typeface="Cambria Math" panose="02040503050406030204" pitchFamily="18" charset="0"/>
                              <a:ea typeface="Cambria Math" panose="02040503050406030204" pitchFamily="18" charset="0"/>
                            </a:rPr>
                            <m:t>𝛼</m:t>
                          </m:r>
                        </m:oMath>
                      </m:oMathPara>
                    </a14:m>
                    <a:endParaRPr lang="en-US" dirty="0"/>
                  </a:p>
                </p:txBody>
              </p:sp>
            </mc:Choice>
            <mc:Fallback xmlns="">
              <p:sp>
                <p:nvSpPr>
                  <p:cNvPr id="12" name="TextBox 11">
                    <a:extLst>
                      <a:ext uri="{FF2B5EF4-FFF2-40B4-BE49-F238E27FC236}">
                        <a16:creationId xmlns:a16="http://schemas.microsoft.com/office/drawing/2014/main" id="{E393FEBE-B695-49E3-A6C1-6C412C6BA097}"/>
                      </a:ext>
                    </a:extLst>
                  </p:cNvPr>
                  <p:cNvSpPr txBox="1">
                    <a:spLocks noRot="1" noChangeAspect="1" noMove="1" noResize="1" noEditPoints="1" noAdjustHandles="1" noChangeArrowheads="1" noChangeShapeType="1" noTextEdit="1"/>
                  </p:cNvSpPr>
                  <p:nvPr/>
                </p:nvSpPr>
                <p:spPr>
                  <a:xfrm>
                    <a:off x="2362200" y="4071257"/>
                    <a:ext cx="1371600" cy="461665"/>
                  </a:xfrm>
                  <a:prstGeom prst="rect">
                    <a:avLst/>
                  </a:prstGeom>
                  <a:blipFill>
                    <a:blip r:embed="rId6"/>
                    <a:stretch>
                      <a:fillRect/>
                    </a:stretch>
                  </a:blipFill>
                </p:spPr>
                <p:txBody>
                  <a:bodyPr/>
                  <a:lstStyle/>
                  <a:p>
                    <a:r>
                      <a:rPr lang="en-US">
                        <a:noFill/>
                      </a:rPr>
                      <a:t> </a:t>
                    </a:r>
                  </a:p>
                </p:txBody>
              </p:sp>
            </mc:Fallback>
          </mc:AlternateContent>
        </p:grpSp>
        <p:cxnSp>
          <p:nvCxnSpPr>
            <p:cNvPr id="14" name="Straight Arrow Connector 13">
              <a:extLst>
                <a:ext uri="{FF2B5EF4-FFF2-40B4-BE49-F238E27FC236}">
                  <a16:creationId xmlns:a16="http://schemas.microsoft.com/office/drawing/2014/main" id="{96F97A7D-355C-47D1-95B2-9CB8B83ABF2E}"/>
                </a:ext>
              </a:extLst>
            </p:cNvPr>
            <p:cNvCxnSpPr>
              <a:cxnSpLocks/>
              <a:stCxn id="11" idx="2"/>
            </p:cNvCxnSpPr>
            <p:nvPr/>
          </p:nvCxnSpPr>
          <p:spPr bwMode="auto">
            <a:xfrm flipH="1">
              <a:off x="6019800" y="4500265"/>
              <a:ext cx="76200" cy="996645"/>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Arrow Connector 16">
              <a:extLst>
                <a:ext uri="{FF2B5EF4-FFF2-40B4-BE49-F238E27FC236}">
                  <a16:creationId xmlns:a16="http://schemas.microsoft.com/office/drawing/2014/main" id="{61C704C7-B3EB-48C9-A246-F303A12559D6}"/>
                </a:ext>
              </a:extLst>
            </p:cNvPr>
            <p:cNvCxnSpPr>
              <a:cxnSpLocks/>
            </p:cNvCxnSpPr>
            <p:nvPr/>
          </p:nvCxnSpPr>
          <p:spPr bwMode="auto">
            <a:xfrm>
              <a:off x="3279228" y="4403834"/>
              <a:ext cx="1387365" cy="557049"/>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5" name="Title 1">
            <a:extLst>
              <a:ext uri="{FF2B5EF4-FFF2-40B4-BE49-F238E27FC236}">
                <a16:creationId xmlns:a16="http://schemas.microsoft.com/office/drawing/2014/main" id="{7A5E2C4A-18B2-42D2-BDEB-9A4CB46556B4}"/>
              </a:ext>
            </a:extLst>
          </p:cNvPr>
          <p:cNvSpPr>
            <a:spLocks noGrp="1"/>
          </p:cNvSpPr>
          <p:nvPr>
            <p:ph type="title"/>
          </p:nvPr>
        </p:nvSpPr>
        <p:spPr>
          <a:xfrm>
            <a:off x="457200" y="457200"/>
            <a:ext cx="8229600" cy="740979"/>
          </a:xfrm>
        </p:spPr>
        <p:txBody>
          <a:bodyPr/>
          <a:lstStyle/>
          <a:p>
            <a:r>
              <a:rPr lang="en-US" dirty="0">
                <a:solidFill>
                  <a:srgbClr val="C00000"/>
                </a:solidFill>
                <a:effectLst>
                  <a:outerShdw blurRad="38100" dist="38100" dir="2700000" algn="tl">
                    <a:srgbClr val="000000">
                      <a:alpha val="43137"/>
                    </a:srgbClr>
                  </a:outerShdw>
                </a:effectLst>
                <a:latin typeface="Book Antiqua" panose="02040602050305030304" pitchFamily="18" charset="0"/>
                <a:cs typeface="Times New Roman" panose="02020603050405020304" pitchFamily="18" charset="0"/>
              </a:rPr>
              <a:t>Notations(symbols):</a:t>
            </a:r>
          </a:p>
        </p:txBody>
      </p:sp>
      <p:sp>
        <p:nvSpPr>
          <p:cNvPr id="2" name="Footer Placeholder 1">
            <a:extLst>
              <a:ext uri="{FF2B5EF4-FFF2-40B4-BE49-F238E27FC236}">
                <a16:creationId xmlns:a16="http://schemas.microsoft.com/office/drawing/2014/main" id="{644CB867-C9B8-456A-9657-1E490C305D5A}"/>
              </a:ext>
            </a:extLst>
          </p:cNvPr>
          <p:cNvSpPr>
            <a:spLocks noGrp="1"/>
          </p:cNvSpPr>
          <p:nvPr>
            <p:ph type="ftr" sz="quarter" idx="10"/>
          </p:nvPr>
        </p:nvSpPr>
        <p:spPr/>
        <p:txBody>
          <a:bodyPr/>
          <a:lstStyle/>
          <a:p>
            <a:r>
              <a:rPr lang="en-US" altLang="en-US"/>
              <a:t>MC3020-2023</a:t>
            </a:r>
          </a:p>
        </p:txBody>
      </p:sp>
      <p:sp>
        <p:nvSpPr>
          <p:cNvPr id="3" name="Date Placeholder 2">
            <a:extLst>
              <a:ext uri="{FF2B5EF4-FFF2-40B4-BE49-F238E27FC236}">
                <a16:creationId xmlns:a16="http://schemas.microsoft.com/office/drawing/2014/main" id="{77E200ED-583B-4EC9-A808-BE7CD03AFE77}"/>
              </a:ext>
            </a:extLst>
          </p:cNvPr>
          <p:cNvSpPr>
            <a:spLocks noGrp="1"/>
          </p:cNvSpPr>
          <p:nvPr>
            <p:ph type="dt" sz="half" idx="12"/>
          </p:nvPr>
        </p:nvSpPr>
        <p:spPr/>
        <p:txBody>
          <a:bodyPr/>
          <a:lstStyle/>
          <a:p>
            <a:fld id="{143231E8-178E-4DC2-9946-82C0DFCE37AF}" type="datetime5">
              <a:rPr lang="en-NZ" altLang="en-US" smtClean="0"/>
              <a:t>16-May-23</a:t>
            </a:fld>
            <a:endParaRPr lang="en-US" altLang="en-US"/>
          </a:p>
        </p:txBody>
      </p:sp>
      <p:sp>
        <p:nvSpPr>
          <p:cNvPr id="4" name="Slide Number Placeholder 3">
            <a:extLst>
              <a:ext uri="{FF2B5EF4-FFF2-40B4-BE49-F238E27FC236}">
                <a16:creationId xmlns:a16="http://schemas.microsoft.com/office/drawing/2014/main" id="{C2E542C3-DDF6-4AC6-8514-E0FD11E36DCA}"/>
              </a:ext>
            </a:extLst>
          </p:cNvPr>
          <p:cNvSpPr>
            <a:spLocks noGrp="1"/>
          </p:cNvSpPr>
          <p:nvPr>
            <p:ph type="sldNum" sz="quarter" idx="11"/>
          </p:nvPr>
        </p:nvSpPr>
        <p:spPr/>
        <p:txBody>
          <a:bodyPr/>
          <a:lstStyle/>
          <a:p>
            <a:fld id="{E6D38F6D-B68C-43EA-8D93-D9BC679B8240}" type="slidenum">
              <a:rPr lang="en-US" altLang="en-US" smtClean="0"/>
              <a:pPr/>
              <a:t>26</a:t>
            </a:fld>
            <a:endParaRPr lang="en-US" altLang="en-US"/>
          </a:p>
        </p:txBody>
      </p:sp>
    </p:spTree>
    <p:extLst>
      <p:ext uri="{BB962C8B-B14F-4D97-AF65-F5344CB8AC3E}">
        <p14:creationId xmlns:p14="http://schemas.microsoft.com/office/powerpoint/2010/main" val="3940653356"/>
      </p:ext>
    </p:extLst>
  </p:cSld>
  <p:clrMapOvr>
    <a:masterClrMapping/>
  </p:clrMapOvr>
  <p:transition spd="slow">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99545" y="541283"/>
                <a:ext cx="8229600" cy="5102772"/>
              </a:xfrm>
              <a:solidFill>
                <a:schemeClr val="accent3">
                  <a:lumMod val="95000"/>
                </a:schemeClr>
              </a:solidFill>
              <a:ln>
                <a:solidFill>
                  <a:schemeClr val="accent1">
                    <a:lumMod val="50000"/>
                  </a:schemeClr>
                </a:solidFill>
              </a:ln>
            </p:spPr>
            <p:txBody>
              <a:bodyPr/>
              <a:lstStyle/>
              <a:p>
                <a:pPr marL="0" indent="0" algn="just">
                  <a:buNone/>
                </a:pPr>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a:t>
                </a:r>
              </a:p>
              <a:p>
                <a:pPr marL="0" indent="0" algn="just">
                  <a:buNone/>
                </a:pPr>
                <a:r>
                  <a:rPr lang="en-GB" dirty="0">
                    <a:solidFill>
                      <a:srgbClr val="00B050"/>
                    </a:solidFill>
                    <a:latin typeface="Times New Roman" panose="02020603050405020304" pitchFamily="18" charset="0"/>
                    <a:cs typeface="Times New Roman" panose="02020603050405020304" pitchFamily="18" charset="0"/>
                  </a:rPr>
                  <a:t>Find the </a:t>
                </a:r>
                <a14:m>
                  <m:oMath xmlns:m="http://schemas.openxmlformats.org/officeDocument/2006/math">
                    <m:r>
                      <a:rPr lang="en-GB" i="1">
                        <a:solidFill>
                          <a:srgbClr val="00B050"/>
                        </a:solidFill>
                        <a:latin typeface="Cambria Math" panose="02040503050406030204" pitchFamily="18" charset="0"/>
                        <a:ea typeface="Cambria Math" panose="02040503050406030204" pitchFamily="18" charset="0"/>
                        <a:cs typeface="Times New Roman" panose="02020603050405020304" pitchFamily="18" charset="0"/>
                      </a:rPr>
                      <m:t>𝛼</m:t>
                    </m:r>
                    <m:r>
                      <a:rPr lang="en-GB" i="1">
                        <a:solidFill>
                          <a:srgbClr val="00B050"/>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GB" dirty="0">
                    <a:solidFill>
                      <a:srgbClr val="00B050"/>
                    </a:solidFill>
                    <a:latin typeface="Times New Roman" panose="02020603050405020304" pitchFamily="18" charset="0"/>
                    <a:cs typeface="Times New Roman" panose="02020603050405020304" pitchFamily="18" charset="0"/>
                  </a:rPr>
                  <a:t>and calculate  the </a:t>
                </a:r>
                <a14:m>
                  <m:oMath xmlns:m="http://schemas.openxmlformats.org/officeDocument/2006/math">
                    <m:sSub>
                      <m:sSubPr>
                        <m:ctrlPr>
                          <a:rPr lang="en-GB" i="1">
                            <a:solidFill>
                              <a:srgbClr val="00B050"/>
                            </a:solidFill>
                            <a:latin typeface="Cambria Math" panose="02040503050406030204" pitchFamily="18" charset="0"/>
                            <a:cs typeface="Times New Roman" panose="02020603050405020304" pitchFamily="18" charset="0"/>
                          </a:rPr>
                        </m:ctrlPr>
                      </m:sSubPr>
                      <m:e>
                        <m:r>
                          <a:rPr lang="en-GB" i="1">
                            <a:solidFill>
                              <a:srgbClr val="00B050"/>
                            </a:solidFill>
                            <a:latin typeface="Cambria Math" panose="02040503050406030204" pitchFamily="18" charset="0"/>
                            <a:cs typeface="Times New Roman" panose="02020603050405020304" pitchFamily="18" charset="0"/>
                          </a:rPr>
                          <m:t>𝑍</m:t>
                        </m:r>
                      </m:e>
                      <m:sub>
                        <m:f>
                          <m:fPr>
                            <m:type m:val="skw"/>
                            <m:ctrlPr>
                              <a:rPr lang="en-GB" i="1">
                                <a:solidFill>
                                  <a:srgbClr val="00B050"/>
                                </a:solidFill>
                                <a:latin typeface="Cambria Math" panose="02040503050406030204" pitchFamily="18" charset="0"/>
                                <a:cs typeface="Times New Roman" panose="02020603050405020304" pitchFamily="18" charset="0"/>
                              </a:rPr>
                            </m:ctrlPr>
                          </m:fPr>
                          <m:num>
                            <m:r>
                              <a:rPr lang="en-GB" i="1">
                                <a:solidFill>
                                  <a:srgbClr val="00B050"/>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rgbClr val="00B050"/>
                                </a:solidFill>
                                <a:latin typeface="Cambria Math" panose="02040503050406030204" pitchFamily="18" charset="0"/>
                                <a:cs typeface="Times New Roman" panose="02020603050405020304" pitchFamily="18" charset="0"/>
                              </a:rPr>
                              <m:t>2</m:t>
                            </m:r>
                          </m:den>
                        </m:f>
                      </m:sub>
                    </m:sSub>
                  </m:oMath>
                </a14:m>
                <a:r>
                  <a:rPr lang="en-GB" dirty="0">
                    <a:solidFill>
                      <a:srgbClr val="00B050"/>
                    </a:solidFill>
                    <a:latin typeface="Times New Roman" panose="02020603050405020304" pitchFamily="18" charset="0"/>
                    <a:cs typeface="Times New Roman" panose="02020603050405020304" pitchFamily="18" charset="0"/>
                  </a:rPr>
                  <a:t>for following situations:</a:t>
                </a:r>
              </a:p>
              <a:p>
                <a:pPr marL="1087437" lvl="1" indent="-457200" algn="just">
                  <a:buClrTx/>
                  <a:buFont typeface="Wingdings" panose="05000000000000000000" pitchFamily="2" charset="2"/>
                  <a:buChar char="§"/>
                </a:pPr>
                <a:r>
                  <a:rPr lang="en-GB" dirty="0">
                    <a:solidFill>
                      <a:srgbClr val="00B050"/>
                    </a:solidFill>
                    <a:latin typeface="Times New Roman" panose="02020603050405020304" pitchFamily="18" charset="0"/>
                    <a:cs typeface="Times New Roman" panose="02020603050405020304" pitchFamily="18" charset="0"/>
                  </a:rPr>
                  <a:t>95% confidence level</a:t>
                </a:r>
              </a:p>
              <a:p>
                <a:pPr marL="630237" lvl="1" indent="0" algn="just">
                  <a:buClrTx/>
                  <a:buNone/>
                </a:pPr>
                <a:r>
                  <a:rPr lang="en-GB" dirty="0">
                    <a:solidFill>
                      <a:srgbClr val="00B050"/>
                    </a:solidFill>
                    <a:ea typeface="Cambria Math" panose="02040503050406030204" pitchFamily="18" charset="0"/>
                    <a:cs typeface="Times New Roman" panose="02020603050405020304" pitchFamily="18" charset="0"/>
                  </a:rPr>
                  <a:t>     </a:t>
                </a:r>
                <a14:m>
                  <m:oMath xmlns:m="http://schemas.openxmlformats.org/officeDocument/2006/math">
                    <m:r>
                      <a:rPr lang="en-GB"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𝛼</m:t>
                    </m:r>
                  </m:oMath>
                </a14:m>
                <a:r>
                  <a:rPr lang="en-GB" dirty="0">
                    <a:solidFill>
                      <a:srgbClr val="FF0000"/>
                    </a:solidFill>
                    <a:latin typeface="Times New Roman" panose="02020603050405020304" pitchFamily="18" charset="0"/>
                    <a:cs typeface="Times New Roman" panose="02020603050405020304" pitchFamily="18" charset="0"/>
                  </a:rPr>
                  <a:t> =  ? </a:t>
                </a:r>
                <a14:m>
                  <m:oMath xmlns:m="http://schemas.openxmlformats.org/officeDocument/2006/math">
                    <m:r>
                      <a:rPr lang="en-GB">
                        <a:solidFill>
                          <a:srgbClr val="FF0000"/>
                        </a:solidFill>
                        <a:latin typeface="Cambria Math" panose="02040503050406030204" pitchFamily="18" charset="0"/>
                        <a:cs typeface="Times New Roman" panose="02020603050405020304" pitchFamily="18" charset="0"/>
                      </a:rPr>
                      <m:t>                </m:t>
                    </m:r>
                    <m:sSub>
                      <m:sSubPr>
                        <m:ctrlPr>
                          <a:rPr lang="en-GB" i="1">
                            <a:solidFill>
                              <a:srgbClr val="FF0000"/>
                            </a:solidFill>
                            <a:latin typeface="Cambria Math" panose="02040503050406030204" pitchFamily="18" charset="0"/>
                            <a:cs typeface="Times New Roman" panose="02020603050405020304" pitchFamily="18" charset="0"/>
                          </a:rPr>
                        </m:ctrlPr>
                      </m:sSubPr>
                      <m:e>
                        <m:r>
                          <a:rPr lang="en-GB" i="1">
                            <a:solidFill>
                              <a:srgbClr val="FF0000"/>
                            </a:solidFill>
                            <a:latin typeface="Cambria Math" panose="02040503050406030204" pitchFamily="18" charset="0"/>
                            <a:cs typeface="Times New Roman" panose="02020603050405020304" pitchFamily="18" charset="0"/>
                          </a:rPr>
                          <m:t>𝑍</m:t>
                        </m:r>
                      </m:e>
                      <m:sub>
                        <m:f>
                          <m:fPr>
                            <m:type m:val="skw"/>
                            <m:ctrlPr>
                              <a:rPr lang="en-GB" i="1">
                                <a:solidFill>
                                  <a:srgbClr val="FF0000"/>
                                </a:solidFill>
                                <a:latin typeface="Cambria Math" panose="02040503050406030204" pitchFamily="18" charset="0"/>
                                <a:cs typeface="Times New Roman" panose="02020603050405020304" pitchFamily="18" charset="0"/>
                              </a:rPr>
                            </m:ctrlPr>
                          </m:fPr>
                          <m:num>
                            <m:r>
                              <a:rPr lang="en-GB"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rgbClr val="FF0000"/>
                                </a:solidFill>
                                <a:latin typeface="Cambria Math" panose="02040503050406030204" pitchFamily="18" charset="0"/>
                                <a:cs typeface="Times New Roman" panose="02020603050405020304" pitchFamily="18" charset="0"/>
                              </a:rPr>
                              <m:t>2</m:t>
                            </m:r>
                          </m:den>
                        </m:f>
                      </m:sub>
                    </m:sSub>
                    <m:r>
                      <a:rPr lang="en-GB" i="1">
                        <a:solidFill>
                          <a:srgbClr val="FF0000"/>
                        </a:solidFill>
                        <a:latin typeface="Cambria Math" panose="02040503050406030204" pitchFamily="18" charset="0"/>
                        <a:cs typeface="Times New Roman" panose="02020603050405020304" pitchFamily="18" charset="0"/>
                      </a:rPr>
                      <m:t>=</m:t>
                    </m:r>
                    <m:r>
                      <a:rPr lang="en-GB" b="0" i="1" smtClean="0">
                        <a:solidFill>
                          <a:srgbClr val="FF0000"/>
                        </a:solidFill>
                        <a:latin typeface="Cambria Math" panose="02040503050406030204" pitchFamily="18" charset="0"/>
                        <a:cs typeface="Times New Roman" panose="02020603050405020304" pitchFamily="18" charset="0"/>
                      </a:rPr>
                      <m:t> </m:t>
                    </m:r>
                    <m:r>
                      <a:rPr lang="en-GB" i="1">
                        <a:solidFill>
                          <a:srgbClr val="FF0000"/>
                        </a:solidFill>
                        <a:latin typeface="Cambria Math" panose="02040503050406030204" pitchFamily="18" charset="0"/>
                        <a:cs typeface="Times New Roman" panose="02020603050405020304" pitchFamily="18" charset="0"/>
                      </a:rPr>
                      <m:t>?</m:t>
                    </m:r>
                  </m:oMath>
                </a14:m>
                <a:endParaRPr lang="en-GB" dirty="0">
                  <a:solidFill>
                    <a:srgbClr val="FF0000"/>
                  </a:solidFill>
                  <a:latin typeface="Times New Roman" panose="02020603050405020304" pitchFamily="18" charset="0"/>
                  <a:cs typeface="Times New Roman" panose="02020603050405020304" pitchFamily="18" charset="0"/>
                </a:endParaRPr>
              </a:p>
              <a:p>
                <a:pPr marL="1087437" lvl="1" indent="-457200" algn="just">
                  <a:buClrTx/>
                  <a:buFont typeface="Wingdings" panose="05000000000000000000" pitchFamily="2" charset="2"/>
                  <a:buChar char="§"/>
                </a:pPr>
                <a:r>
                  <a:rPr lang="en-GB" dirty="0">
                    <a:solidFill>
                      <a:srgbClr val="00B050"/>
                    </a:solidFill>
                    <a:latin typeface="Times New Roman" panose="02020603050405020304" pitchFamily="18" charset="0"/>
                    <a:cs typeface="Times New Roman" panose="02020603050405020304" pitchFamily="18" charset="0"/>
                  </a:rPr>
                  <a:t>94% confidence level</a:t>
                </a:r>
              </a:p>
              <a:p>
                <a:pPr marL="630237" lvl="1" indent="0" algn="just">
                  <a:buClrTx/>
                  <a:buNone/>
                </a:pPr>
                <a:r>
                  <a:rPr lang="en-GB" dirty="0">
                    <a:solidFill>
                      <a:srgbClr val="00B050"/>
                    </a:solidFill>
                    <a:ea typeface="Cambria Math" panose="02040503050406030204" pitchFamily="18" charset="0"/>
                    <a:cs typeface="Times New Roman" panose="02020603050405020304" pitchFamily="18" charset="0"/>
                  </a:rPr>
                  <a:t>     </a:t>
                </a:r>
                <a14:m>
                  <m:oMath xmlns:m="http://schemas.openxmlformats.org/officeDocument/2006/math">
                    <m:r>
                      <a:rPr lang="en-GB"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𝛼</m:t>
                    </m:r>
                  </m:oMath>
                </a14:m>
                <a:r>
                  <a:rPr lang="en-GB" dirty="0">
                    <a:solidFill>
                      <a:srgbClr val="FF0000"/>
                    </a:solidFill>
                    <a:latin typeface="Times New Roman" panose="02020603050405020304" pitchFamily="18" charset="0"/>
                    <a:cs typeface="Times New Roman" panose="02020603050405020304" pitchFamily="18" charset="0"/>
                  </a:rPr>
                  <a:t> =  ? </a:t>
                </a:r>
                <a14:m>
                  <m:oMath xmlns:m="http://schemas.openxmlformats.org/officeDocument/2006/math">
                    <m:r>
                      <a:rPr lang="en-GB">
                        <a:solidFill>
                          <a:srgbClr val="FF0000"/>
                        </a:solidFill>
                        <a:latin typeface="Cambria Math" panose="02040503050406030204" pitchFamily="18" charset="0"/>
                        <a:cs typeface="Times New Roman" panose="02020603050405020304" pitchFamily="18" charset="0"/>
                      </a:rPr>
                      <m:t>                </m:t>
                    </m:r>
                    <m:sSub>
                      <m:sSubPr>
                        <m:ctrlPr>
                          <a:rPr lang="en-GB" i="1">
                            <a:solidFill>
                              <a:srgbClr val="FF0000"/>
                            </a:solidFill>
                            <a:latin typeface="Cambria Math" panose="02040503050406030204" pitchFamily="18" charset="0"/>
                            <a:cs typeface="Times New Roman" panose="02020603050405020304" pitchFamily="18" charset="0"/>
                          </a:rPr>
                        </m:ctrlPr>
                      </m:sSubPr>
                      <m:e>
                        <m:r>
                          <a:rPr lang="en-GB" i="1">
                            <a:solidFill>
                              <a:srgbClr val="FF0000"/>
                            </a:solidFill>
                            <a:latin typeface="Cambria Math" panose="02040503050406030204" pitchFamily="18" charset="0"/>
                            <a:cs typeface="Times New Roman" panose="02020603050405020304" pitchFamily="18" charset="0"/>
                          </a:rPr>
                          <m:t>𝑍</m:t>
                        </m:r>
                      </m:e>
                      <m:sub>
                        <m:f>
                          <m:fPr>
                            <m:type m:val="skw"/>
                            <m:ctrlPr>
                              <a:rPr lang="en-GB" i="1">
                                <a:solidFill>
                                  <a:srgbClr val="FF0000"/>
                                </a:solidFill>
                                <a:latin typeface="Cambria Math" panose="02040503050406030204" pitchFamily="18" charset="0"/>
                                <a:cs typeface="Times New Roman" panose="02020603050405020304" pitchFamily="18" charset="0"/>
                              </a:rPr>
                            </m:ctrlPr>
                          </m:fPr>
                          <m:num>
                            <m:r>
                              <a:rPr lang="en-GB"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rgbClr val="FF0000"/>
                                </a:solidFill>
                                <a:latin typeface="Cambria Math" panose="02040503050406030204" pitchFamily="18" charset="0"/>
                                <a:cs typeface="Times New Roman" panose="02020603050405020304" pitchFamily="18" charset="0"/>
                              </a:rPr>
                              <m:t>2</m:t>
                            </m:r>
                          </m:den>
                        </m:f>
                      </m:sub>
                    </m:sSub>
                    <m:r>
                      <a:rPr lang="en-GB" i="1">
                        <a:solidFill>
                          <a:srgbClr val="FF0000"/>
                        </a:solidFill>
                        <a:latin typeface="Cambria Math" panose="02040503050406030204" pitchFamily="18" charset="0"/>
                        <a:cs typeface="Times New Roman" panose="02020603050405020304" pitchFamily="18" charset="0"/>
                      </a:rPr>
                      <m:t>=</m:t>
                    </m:r>
                    <m:r>
                      <a:rPr lang="en-GB" b="0" i="1" smtClean="0">
                        <a:solidFill>
                          <a:srgbClr val="FF0000"/>
                        </a:solidFill>
                        <a:latin typeface="Cambria Math" panose="02040503050406030204" pitchFamily="18" charset="0"/>
                        <a:cs typeface="Times New Roman" panose="02020603050405020304" pitchFamily="18" charset="0"/>
                      </a:rPr>
                      <m:t> </m:t>
                    </m:r>
                    <m:r>
                      <a:rPr lang="en-GB" i="1">
                        <a:solidFill>
                          <a:srgbClr val="FF0000"/>
                        </a:solidFill>
                        <a:latin typeface="Cambria Math" panose="02040503050406030204" pitchFamily="18" charset="0"/>
                        <a:cs typeface="Times New Roman" panose="02020603050405020304" pitchFamily="18" charset="0"/>
                      </a:rPr>
                      <m:t>?</m:t>
                    </m:r>
                  </m:oMath>
                </a14:m>
                <a:endParaRPr lang="en-GB" dirty="0">
                  <a:solidFill>
                    <a:srgbClr val="00B050"/>
                  </a:solidFill>
                  <a:latin typeface="Times New Roman" panose="02020603050405020304" pitchFamily="18" charset="0"/>
                  <a:cs typeface="Times New Roman" panose="02020603050405020304" pitchFamily="18" charset="0"/>
                </a:endParaRPr>
              </a:p>
              <a:p>
                <a:pPr marL="1087437" lvl="1" indent="-457200" algn="just">
                  <a:buClrTx/>
                  <a:buFont typeface="Wingdings" panose="05000000000000000000" pitchFamily="2" charset="2"/>
                  <a:buChar char="§"/>
                </a:pPr>
                <a:r>
                  <a:rPr lang="en-GB" dirty="0">
                    <a:solidFill>
                      <a:srgbClr val="00B050"/>
                    </a:solidFill>
                    <a:latin typeface="Times New Roman" panose="02020603050405020304" pitchFamily="18" charset="0"/>
                    <a:cs typeface="Times New Roman" panose="02020603050405020304" pitchFamily="18" charset="0"/>
                  </a:rPr>
                  <a:t>90% confidence level</a:t>
                </a:r>
              </a:p>
              <a:p>
                <a:pPr marL="630237" lvl="1" indent="0" algn="just">
                  <a:buClrTx/>
                  <a:buNone/>
                </a:pPr>
                <a:r>
                  <a:rPr lang="en-GB" dirty="0">
                    <a:solidFill>
                      <a:srgbClr val="00B050"/>
                    </a:solidFill>
                    <a:ea typeface="Cambria Math" panose="02040503050406030204" pitchFamily="18" charset="0"/>
                    <a:cs typeface="Times New Roman" panose="02020603050405020304" pitchFamily="18" charset="0"/>
                  </a:rPr>
                  <a:t>     </a:t>
                </a:r>
                <a14:m>
                  <m:oMath xmlns:m="http://schemas.openxmlformats.org/officeDocument/2006/math">
                    <m:r>
                      <a:rPr lang="en-GB"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𝛼</m:t>
                    </m:r>
                  </m:oMath>
                </a14:m>
                <a:r>
                  <a:rPr lang="en-GB" dirty="0">
                    <a:solidFill>
                      <a:srgbClr val="FF0000"/>
                    </a:solidFill>
                    <a:latin typeface="Times New Roman" panose="02020603050405020304" pitchFamily="18" charset="0"/>
                    <a:cs typeface="Times New Roman" panose="02020603050405020304" pitchFamily="18" charset="0"/>
                  </a:rPr>
                  <a:t> =  ? </a:t>
                </a:r>
                <a14:m>
                  <m:oMath xmlns:m="http://schemas.openxmlformats.org/officeDocument/2006/math">
                    <m:r>
                      <a:rPr lang="en-GB">
                        <a:solidFill>
                          <a:srgbClr val="FF0000"/>
                        </a:solidFill>
                        <a:latin typeface="Cambria Math" panose="02040503050406030204" pitchFamily="18" charset="0"/>
                        <a:cs typeface="Times New Roman" panose="02020603050405020304" pitchFamily="18" charset="0"/>
                      </a:rPr>
                      <m:t>                </m:t>
                    </m:r>
                    <m:sSub>
                      <m:sSubPr>
                        <m:ctrlPr>
                          <a:rPr lang="en-GB" i="1">
                            <a:solidFill>
                              <a:srgbClr val="FF0000"/>
                            </a:solidFill>
                            <a:latin typeface="Cambria Math" panose="02040503050406030204" pitchFamily="18" charset="0"/>
                            <a:cs typeface="Times New Roman" panose="02020603050405020304" pitchFamily="18" charset="0"/>
                          </a:rPr>
                        </m:ctrlPr>
                      </m:sSubPr>
                      <m:e>
                        <m:r>
                          <a:rPr lang="en-GB" i="1">
                            <a:solidFill>
                              <a:srgbClr val="FF0000"/>
                            </a:solidFill>
                            <a:latin typeface="Cambria Math" panose="02040503050406030204" pitchFamily="18" charset="0"/>
                            <a:cs typeface="Times New Roman" panose="02020603050405020304" pitchFamily="18" charset="0"/>
                          </a:rPr>
                          <m:t>𝑍</m:t>
                        </m:r>
                      </m:e>
                      <m:sub>
                        <m:f>
                          <m:fPr>
                            <m:type m:val="skw"/>
                            <m:ctrlPr>
                              <a:rPr lang="en-GB" i="1">
                                <a:solidFill>
                                  <a:srgbClr val="FF0000"/>
                                </a:solidFill>
                                <a:latin typeface="Cambria Math" panose="02040503050406030204" pitchFamily="18" charset="0"/>
                                <a:cs typeface="Times New Roman" panose="02020603050405020304" pitchFamily="18" charset="0"/>
                              </a:rPr>
                            </m:ctrlPr>
                          </m:fPr>
                          <m:num>
                            <m:r>
                              <a:rPr lang="en-GB"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rgbClr val="FF0000"/>
                                </a:solidFill>
                                <a:latin typeface="Cambria Math" panose="02040503050406030204" pitchFamily="18" charset="0"/>
                                <a:cs typeface="Times New Roman" panose="02020603050405020304" pitchFamily="18" charset="0"/>
                              </a:rPr>
                              <m:t>2</m:t>
                            </m:r>
                          </m:den>
                        </m:f>
                      </m:sub>
                    </m:sSub>
                    <m:r>
                      <a:rPr lang="en-GB" i="1">
                        <a:solidFill>
                          <a:srgbClr val="FF0000"/>
                        </a:solidFill>
                        <a:latin typeface="Cambria Math" panose="02040503050406030204" pitchFamily="18" charset="0"/>
                        <a:cs typeface="Times New Roman" panose="02020603050405020304" pitchFamily="18" charset="0"/>
                      </a:rPr>
                      <m:t>=</m:t>
                    </m:r>
                    <m:r>
                      <a:rPr lang="en-GB" b="0" i="1" smtClean="0">
                        <a:solidFill>
                          <a:srgbClr val="FF0000"/>
                        </a:solidFill>
                        <a:latin typeface="Cambria Math" panose="02040503050406030204" pitchFamily="18" charset="0"/>
                        <a:cs typeface="Times New Roman" panose="02020603050405020304" pitchFamily="18" charset="0"/>
                      </a:rPr>
                      <m:t> </m:t>
                    </m:r>
                    <m:r>
                      <a:rPr lang="en-GB" i="1">
                        <a:solidFill>
                          <a:srgbClr val="FF0000"/>
                        </a:solidFill>
                        <a:latin typeface="Cambria Math" panose="02040503050406030204" pitchFamily="18" charset="0"/>
                        <a:cs typeface="Times New Roman" panose="02020603050405020304" pitchFamily="18" charset="0"/>
                      </a:rPr>
                      <m:t>?</m:t>
                    </m:r>
                    <m:r>
                      <a:rPr lang="en-GB" b="0" i="0" smtClean="0">
                        <a:solidFill>
                          <a:srgbClr val="FF0000"/>
                        </a:solidFill>
                        <a:latin typeface="Cambria Math" panose="02040503050406030204" pitchFamily="18" charset="0"/>
                        <a:cs typeface="Times New Roman" panose="02020603050405020304" pitchFamily="18" charset="0"/>
                      </a:rPr>
                      <m:t>                                          </m:t>
                    </m:r>
                  </m:oMath>
                </a14:m>
                <a:endParaRPr lang="en-GB" dirty="0">
                  <a:solidFill>
                    <a:srgbClr val="C00000"/>
                  </a:solidFill>
                  <a:latin typeface="Times New Roman" panose="02020603050405020304" pitchFamily="18" charset="0"/>
                  <a:cs typeface="Times New Roman" panose="02020603050405020304" pitchFamily="18" charset="0"/>
                </a:endParaRPr>
              </a:p>
              <a:p>
                <a:pPr marL="0" indent="0" algn="just">
                  <a:buNone/>
                </a:pPr>
                <a:endParaRPr lang="en-GB" dirty="0">
                  <a:solidFill>
                    <a:srgbClr val="00B050"/>
                  </a:solidFill>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99545" y="541283"/>
                <a:ext cx="8229600" cy="5102772"/>
              </a:xfrm>
              <a:blipFill>
                <a:blip r:embed="rId2"/>
                <a:stretch>
                  <a:fillRect l="-1849" t="-1669" r="-1849"/>
                </a:stretch>
              </a:blipFill>
              <a:ln>
                <a:solidFill>
                  <a:schemeClr val="accent1">
                    <a:lumMod val="50000"/>
                  </a:schemeClr>
                </a:solidFill>
              </a:ln>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D890A7A1-7ADD-4B3C-BEA8-EF2588E24F34}"/>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E3C4FDF2-705F-475E-B49B-308179693765}"/>
              </a:ext>
            </a:extLst>
          </p:cNvPr>
          <p:cNvSpPr>
            <a:spLocks noGrp="1"/>
          </p:cNvSpPr>
          <p:nvPr>
            <p:ph type="dt" sz="half" idx="12"/>
          </p:nvPr>
        </p:nvSpPr>
        <p:spPr/>
        <p:txBody>
          <a:bodyPr/>
          <a:lstStyle/>
          <a:p>
            <a:fld id="{615155CF-816E-4659-95B5-EE0595BF1707}" type="datetime5">
              <a:rPr lang="en-NZ" altLang="en-US" smtClean="0"/>
              <a:t>16-May-23</a:t>
            </a:fld>
            <a:endParaRPr lang="en-US" altLang="en-US"/>
          </a:p>
        </p:txBody>
      </p:sp>
      <p:sp>
        <p:nvSpPr>
          <p:cNvPr id="7" name="Slide Number Placeholder 6">
            <a:extLst>
              <a:ext uri="{FF2B5EF4-FFF2-40B4-BE49-F238E27FC236}">
                <a16:creationId xmlns:a16="http://schemas.microsoft.com/office/drawing/2014/main" id="{3B54F831-1F18-472C-9224-9663F3D51A90}"/>
              </a:ext>
            </a:extLst>
          </p:cNvPr>
          <p:cNvSpPr>
            <a:spLocks noGrp="1"/>
          </p:cNvSpPr>
          <p:nvPr>
            <p:ph type="sldNum" sz="quarter" idx="11"/>
          </p:nvPr>
        </p:nvSpPr>
        <p:spPr/>
        <p:txBody>
          <a:bodyPr/>
          <a:lstStyle/>
          <a:p>
            <a:fld id="{E6D38F6D-B68C-43EA-8D93-D9BC679B8240}" type="slidenum">
              <a:rPr lang="en-US" altLang="en-US" smtClean="0"/>
              <a:pPr/>
              <a:t>27</a:t>
            </a:fld>
            <a:endParaRPr lang="en-US" altLang="en-US"/>
          </a:p>
        </p:txBody>
      </p:sp>
    </p:spTree>
    <p:extLst>
      <p:ext uri="{BB962C8B-B14F-4D97-AF65-F5344CB8AC3E}">
        <p14:creationId xmlns:p14="http://schemas.microsoft.com/office/powerpoint/2010/main" val="957844533"/>
      </p:ext>
    </p:extLst>
  </p:cSld>
  <p:clrMapOvr>
    <a:masterClrMapping/>
  </p:clrMapOvr>
  <p:transition spd="slow">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latin typeface="Times New Roman" panose="02020603050405020304" pitchFamily="18" charset="0"/>
                <a:cs typeface="Times New Roman" panose="02020603050405020304" pitchFamily="18" charset="0"/>
              </a:rPr>
              <a:t>Use your Calculator:</a:t>
            </a:r>
            <a:endParaRPr lang="en-US"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33400" y="1394883"/>
            <a:ext cx="8229600" cy="4309534"/>
          </a:xfrm>
        </p:spPr>
        <p:txBody>
          <a:bodyPr/>
          <a:lstStyle/>
          <a:p>
            <a:pPr marL="0" indent="0" algn="just">
              <a:buNone/>
            </a:pPr>
            <a:r>
              <a:rPr lang="en-US" sz="2800" dirty="0">
                <a:latin typeface="Times New Roman" panose="02020603050405020304" pitchFamily="18" charset="0"/>
                <a:cs typeface="Times New Roman" panose="02020603050405020304" pitchFamily="18" charset="0"/>
              </a:rPr>
              <a:t>I hope you can easily calculate from your calculator. Please check your calculator manual or check out following link,</a:t>
            </a: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hlinkClick r:id="rId2"/>
              </a:rPr>
              <a:t>Normal Distribution using the calculator Casio fx-991MS</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hlinkClick r:id="rId3"/>
              </a:rPr>
              <a:t>Calculator to find probabilities for normal distribution easy</a:t>
            </a:r>
            <a:endParaRPr lang="en-US" sz="2800" dirty="0">
              <a:highlight>
                <a:srgbClr val="FFFF00"/>
              </a:highlight>
              <a:latin typeface="Times New Roman" panose="02020603050405020304" pitchFamily="18" charset="0"/>
              <a:cs typeface="Times New Roman" panose="02020603050405020304" pitchFamily="18" charset="0"/>
            </a:endParaRPr>
          </a:p>
          <a:p>
            <a:pPr marL="0" indent="0" algn="just">
              <a:buNone/>
            </a:pPr>
            <a:r>
              <a:rPr lang="en-US" sz="2800" dirty="0">
                <a:highlight>
                  <a:srgbClr val="FFFF00"/>
                </a:highlight>
                <a:latin typeface="Times New Roman" panose="02020603050405020304" pitchFamily="18" charset="0"/>
                <a:cs typeface="Times New Roman" panose="02020603050405020304" pitchFamily="18" charset="0"/>
              </a:rPr>
              <a:t>You can verify your answers with the manual calculation method (by using a stats table).</a:t>
            </a:r>
          </a:p>
          <a:p>
            <a:pPr marL="0" indent="0" algn="just">
              <a:buNone/>
            </a:pPr>
            <a:endParaRPr lang="en-US" sz="2800"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CE4DC96B-8A2C-411A-B14B-DA69841C6285}"/>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447BF285-8962-48A7-8515-9DB252D57230}"/>
              </a:ext>
            </a:extLst>
          </p:cNvPr>
          <p:cNvSpPr>
            <a:spLocks noGrp="1"/>
          </p:cNvSpPr>
          <p:nvPr>
            <p:ph type="dt" sz="half" idx="12"/>
          </p:nvPr>
        </p:nvSpPr>
        <p:spPr/>
        <p:txBody>
          <a:bodyPr/>
          <a:lstStyle/>
          <a:p>
            <a:fld id="{115ABA38-04CB-4049-923D-E361D21B7534}" type="datetime5">
              <a:rPr lang="en-NZ" altLang="en-US" smtClean="0"/>
              <a:t>16-May-23</a:t>
            </a:fld>
            <a:endParaRPr lang="en-US" altLang="en-US"/>
          </a:p>
        </p:txBody>
      </p:sp>
      <p:sp>
        <p:nvSpPr>
          <p:cNvPr id="8" name="Slide Number Placeholder 7">
            <a:extLst>
              <a:ext uri="{FF2B5EF4-FFF2-40B4-BE49-F238E27FC236}">
                <a16:creationId xmlns:a16="http://schemas.microsoft.com/office/drawing/2014/main" id="{A38908E4-0CD5-4BFB-8743-FC4F3D26651F}"/>
              </a:ext>
            </a:extLst>
          </p:cNvPr>
          <p:cNvSpPr>
            <a:spLocks noGrp="1"/>
          </p:cNvSpPr>
          <p:nvPr>
            <p:ph type="sldNum" sz="quarter" idx="11"/>
          </p:nvPr>
        </p:nvSpPr>
        <p:spPr/>
        <p:txBody>
          <a:bodyPr/>
          <a:lstStyle/>
          <a:p>
            <a:fld id="{E6D38F6D-B68C-43EA-8D93-D9BC679B8240}" type="slidenum">
              <a:rPr lang="en-US" altLang="en-US" smtClean="0"/>
              <a:pPr/>
              <a:t>28</a:t>
            </a:fld>
            <a:endParaRPr lang="en-US" altLang="en-US"/>
          </a:p>
        </p:txBody>
      </p:sp>
    </p:spTree>
    <p:extLst>
      <p:ext uri="{BB962C8B-B14F-4D97-AF65-F5344CB8AC3E}">
        <p14:creationId xmlns:p14="http://schemas.microsoft.com/office/powerpoint/2010/main" val="1413324786"/>
      </p:ext>
    </p:extLst>
  </p:cSld>
  <p:clrMapOvr>
    <a:masterClrMapping/>
  </p:clrMapOvr>
  <p:transition spd="slow">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669" y="2222937"/>
            <a:ext cx="8229600" cy="1371600"/>
          </a:xfrm>
        </p:spPr>
        <p:txBody>
          <a:bodyPr/>
          <a:lstStyle/>
          <a:p>
            <a:pPr algn="ctr"/>
            <a:r>
              <a:rPr lang="en-GB" sz="5000" dirty="0">
                <a:solidFill>
                  <a:srgbClr val="C00000"/>
                </a:solidFill>
                <a:effectLst>
                  <a:outerShdw blurRad="38100" dist="38100" dir="2700000" algn="tl">
                    <a:srgbClr val="000000">
                      <a:alpha val="43137"/>
                    </a:srgbClr>
                  </a:outerShdw>
                </a:effectLst>
                <a:latin typeface="Baskerville Old Face" panose="02020602080505020303" pitchFamily="18" charset="0"/>
              </a:rPr>
              <a:t>Inferences about Population</a:t>
            </a:r>
            <a:br>
              <a:rPr lang="en-GB" sz="5000" dirty="0">
                <a:solidFill>
                  <a:srgbClr val="C00000"/>
                </a:solidFill>
                <a:effectLst>
                  <a:outerShdw blurRad="38100" dist="38100" dir="2700000" algn="tl">
                    <a:srgbClr val="000000">
                      <a:alpha val="43137"/>
                    </a:srgbClr>
                  </a:outerShdw>
                </a:effectLst>
                <a:latin typeface="Baskerville Old Face" panose="02020602080505020303" pitchFamily="18" charset="0"/>
              </a:rPr>
            </a:br>
            <a:r>
              <a:rPr lang="en-GB" sz="5000" dirty="0">
                <a:solidFill>
                  <a:srgbClr val="C00000"/>
                </a:solidFill>
                <a:effectLst>
                  <a:outerShdw blurRad="38100" dist="38100" dir="2700000" algn="tl">
                    <a:srgbClr val="000000">
                      <a:alpha val="43137"/>
                    </a:srgbClr>
                  </a:outerShdw>
                </a:effectLst>
                <a:latin typeface="Baskerville Old Face" panose="02020602080505020303" pitchFamily="18" charset="0"/>
              </a:rPr>
              <a:t>Proportion </a:t>
            </a:r>
            <a:r>
              <a:rPr lang="en-GB" sz="5000" i="1" dirty="0">
                <a:solidFill>
                  <a:srgbClr val="C00000"/>
                </a:solidFill>
                <a:effectLst>
                  <a:outerShdw blurRad="38100" dist="38100" dir="2700000" algn="tl">
                    <a:srgbClr val="000000">
                      <a:alpha val="43137"/>
                    </a:srgbClr>
                  </a:outerShdw>
                </a:effectLst>
                <a:latin typeface="Baskerville Old Face" panose="02020602080505020303" pitchFamily="18" charset="0"/>
              </a:rPr>
              <a:t>p</a:t>
            </a:r>
          </a:p>
        </p:txBody>
      </p:sp>
      <p:sp>
        <p:nvSpPr>
          <p:cNvPr id="5" name="Footer Placeholder 4">
            <a:extLst>
              <a:ext uri="{FF2B5EF4-FFF2-40B4-BE49-F238E27FC236}">
                <a16:creationId xmlns:a16="http://schemas.microsoft.com/office/drawing/2014/main" id="{C8EFB0D7-6EBD-453C-B912-39C7A0F3DE8E}"/>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4590251C-8DC0-4795-87C7-78320534D140}"/>
              </a:ext>
            </a:extLst>
          </p:cNvPr>
          <p:cNvSpPr>
            <a:spLocks noGrp="1"/>
          </p:cNvSpPr>
          <p:nvPr>
            <p:ph type="dt" sz="half" idx="12"/>
          </p:nvPr>
        </p:nvSpPr>
        <p:spPr/>
        <p:txBody>
          <a:bodyPr/>
          <a:lstStyle/>
          <a:p>
            <a:fld id="{B40B11E2-A1BD-4A7C-A883-6004BE1FADFA}" type="datetime5">
              <a:rPr lang="en-NZ" altLang="en-US" smtClean="0"/>
              <a:t>16-May-23</a:t>
            </a:fld>
            <a:endParaRPr lang="en-US" altLang="en-US"/>
          </a:p>
        </p:txBody>
      </p:sp>
      <p:sp>
        <p:nvSpPr>
          <p:cNvPr id="7" name="Slide Number Placeholder 6">
            <a:extLst>
              <a:ext uri="{FF2B5EF4-FFF2-40B4-BE49-F238E27FC236}">
                <a16:creationId xmlns:a16="http://schemas.microsoft.com/office/drawing/2014/main" id="{27F9F1F2-1D57-40AA-8725-2052C1746313}"/>
              </a:ext>
            </a:extLst>
          </p:cNvPr>
          <p:cNvSpPr>
            <a:spLocks noGrp="1"/>
          </p:cNvSpPr>
          <p:nvPr>
            <p:ph type="sldNum" sz="quarter" idx="11"/>
          </p:nvPr>
        </p:nvSpPr>
        <p:spPr/>
        <p:txBody>
          <a:bodyPr/>
          <a:lstStyle/>
          <a:p>
            <a:fld id="{E6D38F6D-B68C-43EA-8D93-D9BC679B8240}" type="slidenum">
              <a:rPr lang="en-US" altLang="en-US" smtClean="0"/>
              <a:pPr/>
              <a:t>29</a:t>
            </a:fld>
            <a:endParaRPr lang="en-US" altLang="en-US"/>
          </a:p>
        </p:txBody>
      </p:sp>
    </p:spTree>
    <p:extLst>
      <p:ext uri="{BB962C8B-B14F-4D97-AF65-F5344CB8AC3E}">
        <p14:creationId xmlns:p14="http://schemas.microsoft.com/office/powerpoint/2010/main" val="824000367"/>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323529" y="0"/>
            <a:ext cx="6400800" cy="1447800"/>
          </a:xfrm>
          <a:noFill/>
          <a:ln w="9525">
            <a:noFill/>
            <a:miter lim="800000"/>
            <a:headEnd/>
            <a:tailEnd/>
          </a:ln>
        </p:spPr>
        <p:txBody>
          <a:bodyPr vert="horz" wrap="square" lIns="91440" tIns="45720" rIns="91440" bIns="45720" numCol="1" anchor="ctr" anchorCtr="0" compatLnSpc="1">
            <a:prstTxWarp prst="textNoShape">
              <a:avLst/>
            </a:prstTxWarp>
          </a:bodyPr>
          <a:lstStyle/>
          <a:p>
            <a:r>
              <a:rPr lang="en-US" dirty="0"/>
              <a:t>Statistical Inference</a:t>
            </a:r>
          </a:p>
        </p:txBody>
      </p:sp>
      <p:sp>
        <p:nvSpPr>
          <p:cNvPr id="4099" name="Rectangle 3"/>
          <p:cNvSpPr>
            <a:spLocks noGrp="1" noChangeArrowheads="1"/>
          </p:cNvSpPr>
          <p:nvPr>
            <p:ph idx="1"/>
          </p:nvPr>
        </p:nvSpPr>
        <p:spPr>
          <a:xfrm>
            <a:off x="5569284" y="1274335"/>
            <a:ext cx="3323434" cy="2679356"/>
          </a:xfrm>
          <a:solidFill>
            <a:schemeClr val="bg1"/>
          </a:solidFill>
        </p:spPr>
        <p:txBody>
          <a:bodyPr rtlCol="0">
            <a:noAutofit/>
          </a:bodyPr>
          <a:lstStyle/>
          <a:p>
            <a:pPr marL="0" indent="0" algn="just">
              <a:lnSpc>
                <a:spcPct val="120000"/>
              </a:lnSpc>
              <a:buClr>
                <a:schemeClr val="accent1">
                  <a:lumMod val="75000"/>
                </a:schemeClr>
              </a:buClr>
              <a:buNone/>
              <a:defRPr/>
            </a:pPr>
            <a:r>
              <a:rPr lang="en-NZ" sz="2400" b="1" dirty="0">
                <a:solidFill>
                  <a:srgbClr val="0070C0"/>
                </a:solidFill>
                <a:latin typeface="Times New Roman" panose="02020603050405020304" pitchFamily="18" charset="0"/>
                <a:ea typeface="ＭＳ Ｐゴシック" pitchFamily="34" charset="-128"/>
                <a:cs typeface="Times New Roman" panose="02020603050405020304" pitchFamily="18" charset="0"/>
              </a:rPr>
              <a:t>Statistical inference </a:t>
            </a:r>
            <a:r>
              <a:rPr lang="en-NZ" sz="2400" dirty="0">
                <a:latin typeface="Times New Roman" panose="02020603050405020304" pitchFamily="18" charset="0"/>
                <a:ea typeface="ＭＳ Ｐゴシック" pitchFamily="34" charset="-128"/>
                <a:cs typeface="Times New Roman" panose="02020603050405020304" pitchFamily="18" charset="0"/>
              </a:rPr>
              <a:t>involves </a:t>
            </a:r>
            <a:r>
              <a:rPr lang="en-NZ" sz="2400" b="1" dirty="0">
                <a:solidFill>
                  <a:srgbClr val="0070C0"/>
                </a:solidFill>
                <a:latin typeface="Times New Roman" panose="02020603050405020304" pitchFamily="18" charset="0"/>
                <a:ea typeface="ＭＳ Ｐゴシック" pitchFamily="34" charset="-128"/>
                <a:cs typeface="Times New Roman" panose="02020603050405020304" pitchFamily="18" charset="0"/>
              </a:rPr>
              <a:t>estimating </a:t>
            </a:r>
            <a:r>
              <a:rPr lang="en-NZ" sz="2400" dirty="0">
                <a:latin typeface="Times New Roman" panose="02020603050405020304" pitchFamily="18" charset="0"/>
                <a:ea typeface="ＭＳ Ｐゴシック" pitchFamily="34" charset="-128"/>
                <a:cs typeface="Times New Roman" panose="02020603050405020304" pitchFamily="18" charset="0"/>
              </a:rPr>
              <a:t>characteristics of a population (parameters) from a random sample. </a:t>
            </a:r>
          </a:p>
          <a:p>
            <a:pPr marL="0" indent="0" algn="just">
              <a:lnSpc>
                <a:spcPct val="120000"/>
              </a:lnSpc>
              <a:buClr>
                <a:schemeClr val="accent1">
                  <a:lumMod val="75000"/>
                </a:schemeClr>
              </a:buClr>
              <a:buNone/>
              <a:defRPr/>
            </a:pPr>
            <a:endParaRPr lang="en-NZ" sz="2400" dirty="0">
              <a:latin typeface="Times New Roman" panose="02020603050405020304" pitchFamily="18" charset="0"/>
              <a:ea typeface="ＭＳ Ｐゴシック" pitchFamily="34" charset="-128"/>
              <a:cs typeface="Times New Roman" panose="02020603050405020304" pitchFamily="18" charset="0"/>
            </a:endParaRPr>
          </a:p>
          <a:p>
            <a:pPr lvl="1" algn="just">
              <a:defRPr/>
            </a:pPr>
            <a:endParaRPr lang="en-US" sz="1100" dirty="0">
              <a:latin typeface="Times New Roman" panose="02020603050405020304" pitchFamily="18" charset="0"/>
              <a:ea typeface="ＭＳ Ｐゴシック" pitchFamily="34" charset="-128"/>
              <a:cs typeface="Times New Roman" panose="02020603050405020304" pitchFamily="18" charset="0"/>
            </a:endParaRPr>
          </a:p>
        </p:txBody>
      </p:sp>
      <p:sp>
        <p:nvSpPr>
          <p:cNvPr id="6" name="Rectangle 5"/>
          <p:cNvSpPr/>
          <p:nvPr/>
        </p:nvSpPr>
        <p:spPr>
          <a:xfrm>
            <a:off x="323529" y="4271085"/>
            <a:ext cx="8614466" cy="2326267"/>
          </a:xfrm>
          <a:prstGeom prst="rect">
            <a:avLst/>
          </a:prstGeom>
        </p:spPr>
        <p:txBody>
          <a:bodyPr wrap="square" lIns="91431" tIns="45715" rIns="91431" bIns="45715">
            <a:spAutoFit/>
          </a:bodyPr>
          <a:lstStyle/>
          <a:p>
            <a:pPr algn="just">
              <a:defRPr/>
            </a:pPr>
            <a:r>
              <a:rPr lang="en-NZ" sz="2800" dirty="0">
                <a:latin typeface="Times New Roman" panose="02020603050405020304" pitchFamily="18" charset="0"/>
                <a:ea typeface="ＭＳ Ｐゴシック" pitchFamily="34" charset="-128"/>
                <a:cs typeface="Times New Roman" panose="02020603050405020304" pitchFamily="18" charset="0"/>
              </a:rPr>
              <a:t>The</a:t>
            </a:r>
            <a:r>
              <a:rPr lang="en-NZ" sz="2800" b="1" dirty="0">
                <a:latin typeface="Times New Roman" panose="02020603050405020304" pitchFamily="18" charset="0"/>
                <a:ea typeface="ＭＳ Ｐゴシック" pitchFamily="34" charset="-128"/>
                <a:cs typeface="Times New Roman" panose="02020603050405020304" pitchFamily="18" charset="0"/>
              </a:rPr>
              <a:t> </a:t>
            </a:r>
            <a:r>
              <a:rPr lang="en-NZ" sz="2800" b="1" dirty="0">
                <a:solidFill>
                  <a:srgbClr val="FF0000"/>
                </a:solidFill>
                <a:latin typeface="Times New Roman" panose="02020603050405020304" pitchFamily="18" charset="0"/>
                <a:ea typeface="ＭＳ Ｐゴシック" pitchFamily="34" charset="-128"/>
                <a:cs typeface="Times New Roman" panose="02020603050405020304" pitchFamily="18" charset="0"/>
              </a:rPr>
              <a:t>fundamental</a:t>
            </a:r>
            <a:r>
              <a:rPr lang="en-NZ" sz="2800" b="1" dirty="0">
                <a:latin typeface="Times New Roman" panose="02020603050405020304" pitchFamily="18" charset="0"/>
                <a:ea typeface="ＭＳ Ｐゴシック" pitchFamily="34" charset="-128"/>
                <a:cs typeface="Times New Roman" panose="02020603050405020304" pitchFamily="18" charset="0"/>
              </a:rPr>
              <a:t> </a:t>
            </a:r>
            <a:r>
              <a:rPr lang="en-NZ" sz="2800" dirty="0">
                <a:latin typeface="Times New Roman" panose="02020603050405020304" pitchFamily="18" charset="0"/>
                <a:ea typeface="ＭＳ Ｐゴシック" pitchFamily="34" charset="-128"/>
                <a:cs typeface="Times New Roman" panose="02020603050405020304" pitchFamily="18" charset="0"/>
              </a:rPr>
              <a:t>rule for using data for Inference is that, available data (sample) can be used to make inferences about a much larger group (population), if the data can be considered to be</a:t>
            </a:r>
            <a:r>
              <a:rPr lang="en-NZ" sz="2800" b="1" dirty="0">
                <a:latin typeface="Times New Roman" panose="02020603050405020304" pitchFamily="18" charset="0"/>
                <a:ea typeface="ＭＳ Ｐゴシック" pitchFamily="34" charset="-128"/>
                <a:cs typeface="Times New Roman" panose="02020603050405020304" pitchFamily="18" charset="0"/>
              </a:rPr>
              <a:t> </a:t>
            </a:r>
            <a:r>
              <a:rPr lang="en-NZ" sz="2800" b="1" dirty="0">
                <a:solidFill>
                  <a:srgbClr val="FF0000"/>
                </a:solidFill>
                <a:latin typeface="Times New Roman" panose="02020603050405020304" pitchFamily="18" charset="0"/>
                <a:ea typeface="ＭＳ Ｐゴシック" pitchFamily="34" charset="-128"/>
                <a:cs typeface="Times New Roman" panose="02020603050405020304" pitchFamily="18" charset="0"/>
              </a:rPr>
              <a:t>representative </a:t>
            </a:r>
            <a:r>
              <a:rPr lang="en-NZ" sz="2800" dirty="0">
                <a:latin typeface="Times New Roman" panose="02020603050405020304" pitchFamily="18" charset="0"/>
                <a:ea typeface="ＭＳ Ｐゴシック" pitchFamily="34" charset="-128"/>
                <a:cs typeface="Times New Roman" panose="02020603050405020304" pitchFamily="18" charset="0"/>
              </a:rPr>
              <a:t>with regard to the question(s) of interest.</a:t>
            </a:r>
          </a:p>
        </p:txBody>
      </p:sp>
      <p:pic>
        <p:nvPicPr>
          <p:cNvPr id="8" name="Picture 2" descr="https://scholar.vt.edu/access/content/group/43c8db00-e78f-4dcd-826c-ac236fb59e24/STAT2004/PopulationFrame.gif"/>
          <p:cNvPicPr>
            <a:picLocks noChangeAspect="1" noChangeArrowheads="1"/>
          </p:cNvPicPr>
          <p:nvPr/>
        </p:nvPicPr>
        <p:blipFill>
          <a:blip r:embed="rId3" cstate="print"/>
          <a:srcRect b="50989"/>
          <a:stretch>
            <a:fillRect/>
          </a:stretch>
        </p:blipFill>
        <p:spPr bwMode="auto">
          <a:xfrm>
            <a:off x="681088" y="1475432"/>
            <a:ext cx="4530637" cy="2450626"/>
          </a:xfrm>
          <a:prstGeom prst="rect">
            <a:avLst/>
          </a:prstGeom>
          <a:noFill/>
        </p:spPr>
      </p:pic>
      <p:sp>
        <p:nvSpPr>
          <p:cNvPr id="4" name="Footer Placeholder 3">
            <a:extLst>
              <a:ext uri="{FF2B5EF4-FFF2-40B4-BE49-F238E27FC236}">
                <a16:creationId xmlns:a16="http://schemas.microsoft.com/office/drawing/2014/main" id="{13CCB833-4A5F-48EF-AC58-7473F83C6AC5}"/>
              </a:ext>
            </a:extLst>
          </p:cNvPr>
          <p:cNvSpPr>
            <a:spLocks noGrp="1"/>
          </p:cNvSpPr>
          <p:nvPr>
            <p:ph type="ftr" sz="quarter" idx="10"/>
          </p:nvPr>
        </p:nvSpPr>
        <p:spPr/>
        <p:txBody>
          <a:bodyPr/>
          <a:lstStyle/>
          <a:p>
            <a:r>
              <a:rPr lang="en-US" altLang="en-US"/>
              <a:t>MC3020-2023</a:t>
            </a:r>
          </a:p>
        </p:txBody>
      </p:sp>
      <p:sp>
        <p:nvSpPr>
          <p:cNvPr id="5" name="Date Placeholder 4">
            <a:extLst>
              <a:ext uri="{FF2B5EF4-FFF2-40B4-BE49-F238E27FC236}">
                <a16:creationId xmlns:a16="http://schemas.microsoft.com/office/drawing/2014/main" id="{51183E31-76D3-485D-9BAF-3046689750AB}"/>
              </a:ext>
            </a:extLst>
          </p:cNvPr>
          <p:cNvSpPr>
            <a:spLocks noGrp="1"/>
          </p:cNvSpPr>
          <p:nvPr>
            <p:ph type="dt" sz="half" idx="12"/>
          </p:nvPr>
        </p:nvSpPr>
        <p:spPr/>
        <p:txBody>
          <a:bodyPr/>
          <a:lstStyle/>
          <a:p>
            <a:fld id="{2FCD2B96-BDFA-4C74-B3E0-3695C4DD967B}" type="datetime5">
              <a:rPr lang="en-NZ" altLang="en-US" smtClean="0"/>
              <a:t>16-May-23</a:t>
            </a:fld>
            <a:endParaRPr lang="en-US" altLang="en-US"/>
          </a:p>
        </p:txBody>
      </p:sp>
      <p:sp>
        <p:nvSpPr>
          <p:cNvPr id="7" name="Slide Number Placeholder 6">
            <a:extLst>
              <a:ext uri="{FF2B5EF4-FFF2-40B4-BE49-F238E27FC236}">
                <a16:creationId xmlns:a16="http://schemas.microsoft.com/office/drawing/2014/main" id="{0B93E709-98E4-40F8-939A-20119FE25C13}"/>
              </a:ext>
            </a:extLst>
          </p:cNvPr>
          <p:cNvSpPr>
            <a:spLocks noGrp="1"/>
          </p:cNvSpPr>
          <p:nvPr>
            <p:ph type="sldNum" sz="quarter" idx="11"/>
          </p:nvPr>
        </p:nvSpPr>
        <p:spPr/>
        <p:txBody>
          <a:bodyPr/>
          <a:lstStyle/>
          <a:p>
            <a:fld id="{E6D38F6D-B68C-43EA-8D93-D9BC679B8240}" type="slidenum">
              <a:rPr lang="en-US" altLang="en-US" smtClean="0"/>
              <a:pPr/>
              <a:t>3</a:t>
            </a:fld>
            <a:endParaRPr lang="en-US" altLang="en-US"/>
          </a:p>
        </p:txBody>
      </p:sp>
    </p:spTree>
    <p:extLst>
      <p:ext uri="{BB962C8B-B14F-4D97-AF65-F5344CB8AC3E}">
        <p14:creationId xmlns:p14="http://schemas.microsoft.com/office/powerpoint/2010/main" val="2936770841"/>
      </p:ext>
    </p:extLst>
  </p:cSld>
  <p:clrMapOvr>
    <a:masterClrMapping/>
  </p:clrMapOvr>
  <p:transition spd="slow">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1586" y="1129859"/>
                <a:ext cx="8229600" cy="3886200"/>
              </a:xfrm>
            </p:spPr>
            <p:txBody>
              <a:bodyPr/>
              <a:lstStyle/>
              <a:p>
                <a:pPr marL="0" indent="0" algn="just">
                  <a:buNone/>
                </a:pPr>
                <a:r>
                  <a:rPr lang="en-IN" dirty="0">
                    <a:latin typeface="Times New Roman" panose="02020603050405020304" pitchFamily="18" charset="0"/>
                    <a:cs typeface="Times New Roman" panose="02020603050405020304" pitchFamily="18" charset="0"/>
                  </a:rPr>
                  <a:t>The unknown population proportion </a:t>
                </a:r>
                <a:r>
                  <a:rPr lang="en-IN" i="1" dirty="0">
                    <a:latin typeface="Times New Roman" panose="02020603050405020304" pitchFamily="18" charset="0"/>
                    <a:cs typeface="Times New Roman" panose="02020603050405020304" pitchFamily="18" charset="0"/>
                  </a:rPr>
                  <a:t>p</a:t>
                </a:r>
                <a:r>
                  <a:rPr lang="en-IN" dirty="0">
                    <a:latin typeface="Times New Roman" panose="02020603050405020304" pitchFamily="18" charset="0"/>
                    <a:cs typeface="Times New Roman" panose="02020603050405020304" pitchFamily="18" charset="0"/>
                  </a:rPr>
                  <a:t> is estimated using the sample proportion </a:t>
                </a:r>
                <a14:m>
                  <m:oMath xmlns:m="http://schemas.openxmlformats.org/officeDocument/2006/math">
                    <m:acc>
                      <m:accPr>
                        <m:chr m:val="̂"/>
                        <m:ctrlPr>
                          <a:rPr lang="en-IN" i="1" smtClean="0">
                            <a:latin typeface="Cambria Math" panose="02040503050406030204" pitchFamily="18" charset="0"/>
                          </a:rPr>
                        </m:ctrlPr>
                      </m:accPr>
                      <m:e>
                        <m:r>
                          <a:rPr lang="en-GB" b="0" i="1" smtClean="0">
                            <a:latin typeface="Cambria Math" panose="02040503050406030204" pitchFamily="18" charset="0"/>
                          </a:rPr>
                          <m:t>𝑝</m:t>
                        </m:r>
                      </m:e>
                    </m:acc>
                  </m:oMath>
                </a14:m>
                <a:r>
                  <a:rPr lang="en-GB" dirty="0">
                    <a:latin typeface="Times New Roman" panose="02020603050405020304" pitchFamily="18" charset="0"/>
                    <a:cs typeface="Times New Roman" panose="02020603050405020304" pitchFamily="18" charset="0"/>
                  </a:rPr>
                  <a:t>,</a:t>
                </a:r>
              </a:p>
              <a:p>
                <a:pPr marL="0" indent="0" algn="just">
                  <a:buNone/>
                </a:pPr>
                <a14:m>
                  <m:oMathPara xmlns:m="http://schemas.openxmlformats.org/officeDocument/2006/math">
                    <m:oMathParaPr>
                      <m:jc m:val="centerGroup"/>
                    </m:oMathParaPr>
                    <m:oMath xmlns:m="http://schemas.openxmlformats.org/officeDocument/2006/math">
                      <m:acc>
                        <m:accPr>
                          <m:chr m:val="̂"/>
                          <m:ctrlPr>
                            <a:rPr lang="en-GB" b="0" i="1" smtClean="0">
                              <a:solidFill>
                                <a:schemeClr val="bg2">
                                  <a:lumMod val="75000"/>
                                </a:schemeClr>
                              </a:solidFill>
                              <a:latin typeface="Cambria Math" panose="02040503050406030204" pitchFamily="18" charset="0"/>
                            </a:rPr>
                          </m:ctrlPr>
                        </m:accPr>
                        <m:e>
                          <m:r>
                            <a:rPr lang="en-GB" b="0" i="1" smtClean="0">
                              <a:solidFill>
                                <a:schemeClr val="bg2">
                                  <a:lumMod val="75000"/>
                                </a:schemeClr>
                              </a:solidFill>
                              <a:latin typeface="Cambria Math" panose="02040503050406030204" pitchFamily="18" charset="0"/>
                            </a:rPr>
                            <m:t>𝑝</m:t>
                          </m:r>
                        </m:e>
                      </m:acc>
                      <m:r>
                        <a:rPr lang="en-GB" b="0" i="1" smtClean="0">
                          <a:solidFill>
                            <a:schemeClr val="bg2">
                              <a:lumMod val="75000"/>
                            </a:schemeClr>
                          </a:solidFill>
                          <a:latin typeface="Cambria Math" panose="02040503050406030204" pitchFamily="18" charset="0"/>
                        </a:rPr>
                        <m:t> = </m:t>
                      </m:r>
                      <m:f>
                        <m:fPr>
                          <m:ctrlPr>
                            <a:rPr lang="en-GB" b="0" i="1" smtClean="0">
                              <a:solidFill>
                                <a:schemeClr val="bg2">
                                  <a:lumMod val="75000"/>
                                </a:schemeClr>
                              </a:solidFill>
                              <a:latin typeface="Cambria Math" panose="02040503050406030204" pitchFamily="18" charset="0"/>
                            </a:rPr>
                          </m:ctrlPr>
                        </m:fPr>
                        <m:num>
                          <m:r>
                            <a:rPr lang="en-GB" b="0" i="1" smtClean="0">
                              <a:solidFill>
                                <a:schemeClr val="bg2">
                                  <a:lumMod val="75000"/>
                                </a:schemeClr>
                              </a:solidFill>
                              <a:latin typeface="Cambria Math" panose="02040503050406030204" pitchFamily="18" charset="0"/>
                            </a:rPr>
                            <m:t>𝑥</m:t>
                          </m:r>
                        </m:num>
                        <m:den>
                          <m:r>
                            <a:rPr lang="en-GB" b="0" i="1" smtClean="0">
                              <a:solidFill>
                                <a:schemeClr val="bg2">
                                  <a:lumMod val="75000"/>
                                </a:schemeClr>
                              </a:solidFill>
                              <a:latin typeface="Cambria Math" panose="02040503050406030204" pitchFamily="18" charset="0"/>
                            </a:rPr>
                            <m:t>𝑛</m:t>
                          </m:r>
                        </m:den>
                      </m:f>
                    </m:oMath>
                  </m:oMathPara>
                </a14:m>
                <a:endParaRPr lang="en-GB" b="0" dirty="0">
                  <a:latin typeface="Times New Roman" panose="02020603050405020304" pitchFamily="18" charset="0"/>
                </a:endParaRPr>
              </a:p>
              <a:p>
                <a:pPr marL="0" indent="0" algn="just">
                  <a:buNone/>
                </a:pPr>
                <a:endParaRPr lang="en-GB"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Where </a:t>
                </a:r>
                <a:r>
                  <a:rPr lang="en-IN" i="1" dirty="0">
                    <a:latin typeface="Times New Roman" panose="02020603050405020304" pitchFamily="18" charset="0"/>
                    <a:cs typeface="Times New Roman" panose="02020603050405020304" pitchFamily="18" charset="0"/>
                  </a:rPr>
                  <a:t>x</a:t>
                </a:r>
                <a:r>
                  <a:rPr lang="en-IN" dirty="0">
                    <a:latin typeface="Times New Roman" panose="02020603050405020304" pitchFamily="18" charset="0"/>
                    <a:cs typeface="Times New Roman" panose="02020603050405020304" pitchFamily="18" charset="0"/>
                  </a:rPr>
                  <a:t> is the number of successes in </a:t>
                </a:r>
                <a:r>
                  <a:rPr lang="en-IN" i="1" dirty="0">
                    <a:latin typeface="Times New Roman" panose="02020603050405020304" pitchFamily="18" charset="0"/>
                    <a:cs typeface="Times New Roman" panose="02020603050405020304" pitchFamily="18" charset="0"/>
                  </a:rPr>
                  <a:t>n</a:t>
                </a:r>
                <a:r>
                  <a:rPr lang="en-IN" dirty="0">
                    <a:latin typeface="Times New Roman" panose="02020603050405020304" pitchFamily="18" charset="0"/>
                    <a:cs typeface="Times New Roman" panose="02020603050405020304" pitchFamily="18" charset="0"/>
                  </a:rPr>
                  <a:t> Bernoulli trials, and </a:t>
                </a:r>
                <a14:m>
                  <m:oMath xmlns:m="http://schemas.openxmlformats.org/officeDocument/2006/math">
                    <m:acc>
                      <m:accPr>
                        <m:chr m:val="̂"/>
                        <m:ctrlPr>
                          <a:rPr lang="en-GB" i="1">
                            <a:latin typeface="Cambria Math" panose="02040503050406030204" pitchFamily="18" charset="0"/>
                          </a:rPr>
                        </m:ctrlPr>
                      </m:accPr>
                      <m:e>
                        <m:r>
                          <a:rPr lang="en-GB" i="1">
                            <a:latin typeface="Cambria Math" panose="02040503050406030204" pitchFamily="18" charset="0"/>
                          </a:rPr>
                          <m:t>𝑝</m:t>
                        </m:r>
                      </m:e>
                    </m:acc>
                  </m:oMath>
                </a14:m>
                <a:r>
                  <a:rPr lang="en-IN" dirty="0">
                    <a:latin typeface="Times New Roman" panose="02020603050405020304" pitchFamily="18" charset="0"/>
                    <a:cs typeface="Times New Roman" panose="02020603050405020304" pitchFamily="18" charset="0"/>
                  </a:rPr>
                  <a:t> is known as the </a:t>
                </a:r>
                <a:r>
                  <a:rPr lang="en-IN" dirty="0">
                    <a:solidFill>
                      <a:srgbClr val="FF0000"/>
                    </a:solidFill>
                    <a:latin typeface="Times New Roman" panose="02020603050405020304" pitchFamily="18" charset="0"/>
                    <a:cs typeface="Times New Roman" panose="02020603050405020304" pitchFamily="18" charset="0"/>
                  </a:rPr>
                  <a:t>point estimate </a:t>
                </a:r>
                <a:r>
                  <a:rPr lang="en-IN" dirty="0">
                    <a:latin typeface="Times New Roman" panose="02020603050405020304" pitchFamily="18" charset="0"/>
                    <a:cs typeface="Times New Roman" panose="02020603050405020304" pitchFamily="18" charset="0"/>
                  </a:rPr>
                  <a:t>for the parameter.</a:t>
                </a:r>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1586" y="1129859"/>
                <a:ext cx="8229600" cy="3886200"/>
              </a:xfrm>
              <a:blipFill rotWithShape="0">
                <a:blip r:embed="rId2"/>
                <a:stretch>
                  <a:fillRect l="-1852" t="-2194" r="-1926" b="-9091"/>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77276BB7-49E8-4249-BD28-5959474C66DD}"/>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C0ABDB5D-7F7C-4BE7-A46B-16451BFBE533}"/>
              </a:ext>
            </a:extLst>
          </p:cNvPr>
          <p:cNvSpPr>
            <a:spLocks noGrp="1"/>
          </p:cNvSpPr>
          <p:nvPr>
            <p:ph type="dt" sz="half" idx="12"/>
          </p:nvPr>
        </p:nvSpPr>
        <p:spPr/>
        <p:txBody>
          <a:bodyPr/>
          <a:lstStyle/>
          <a:p>
            <a:fld id="{A98FFE44-CCAB-4A16-B6AC-259C0CB8D9DD}" type="datetime5">
              <a:rPr lang="en-NZ" altLang="en-US" smtClean="0"/>
              <a:t>16-May-23</a:t>
            </a:fld>
            <a:endParaRPr lang="en-US" altLang="en-US"/>
          </a:p>
        </p:txBody>
      </p:sp>
      <p:sp>
        <p:nvSpPr>
          <p:cNvPr id="7" name="Slide Number Placeholder 6">
            <a:extLst>
              <a:ext uri="{FF2B5EF4-FFF2-40B4-BE49-F238E27FC236}">
                <a16:creationId xmlns:a16="http://schemas.microsoft.com/office/drawing/2014/main" id="{2C0A96B2-CE0A-4ED1-9459-20A1C8A065C8}"/>
              </a:ext>
            </a:extLst>
          </p:cNvPr>
          <p:cNvSpPr>
            <a:spLocks noGrp="1"/>
          </p:cNvSpPr>
          <p:nvPr>
            <p:ph type="sldNum" sz="quarter" idx="11"/>
          </p:nvPr>
        </p:nvSpPr>
        <p:spPr/>
        <p:txBody>
          <a:bodyPr/>
          <a:lstStyle/>
          <a:p>
            <a:fld id="{E6D38F6D-B68C-43EA-8D93-D9BC679B8240}" type="slidenum">
              <a:rPr lang="en-US" altLang="en-US" smtClean="0"/>
              <a:pPr/>
              <a:t>30</a:t>
            </a:fld>
            <a:endParaRPr lang="en-US" altLang="en-US"/>
          </a:p>
        </p:txBody>
      </p:sp>
    </p:spTree>
    <p:extLst>
      <p:ext uri="{BB962C8B-B14F-4D97-AF65-F5344CB8AC3E}">
        <p14:creationId xmlns:p14="http://schemas.microsoft.com/office/powerpoint/2010/main" val="109574000"/>
      </p:ext>
    </p:extLst>
  </p:cSld>
  <p:clrMapOvr>
    <a:masterClrMapping/>
  </p:clrMapOvr>
  <p:transition spd="slow">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8524" y="551794"/>
                <a:ext cx="8229600" cy="3886200"/>
              </a:xfrm>
            </p:spPr>
            <p:txBody>
              <a:bodyPr/>
              <a:lstStyle/>
              <a:p>
                <a:pPr marL="0" indent="0" algn="just">
                  <a:buNone/>
                </a:pPr>
                <a:r>
                  <a:rPr lang="en-IN" dirty="0">
                    <a:latin typeface="Times New Roman" panose="02020603050405020304" pitchFamily="18" charset="0"/>
                    <a:cs typeface="Times New Roman" panose="02020603050405020304" pitchFamily="18" charset="0"/>
                  </a:rPr>
                  <a:t>By the central limit theorem, for large </a:t>
                </a:r>
                <a:r>
                  <a:rPr lang="en-IN" i="1" dirty="0">
                    <a:latin typeface="Times New Roman" panose="02020603050405020304" pitchFamily="18" charset="0"/>
                    <a:cs typeface="Times New Roman" panose="02020603050405020304" pitchFamily="18" charset="0"/>
                  </a:rPr>
                  <a:t>n</a:t>
                </a:r>
                <a:r>
                  <a:rPr lang="en-IN" dirty="0">
                    <a:latin typeface="Times New Roman" panose="02020603050405020304" pitchFamily="18" charset="0"/>
                    <a:cs typeface="Times New Roman" panose="02020603050405020304" pitchFamily="18" charset="0"/>
                  </a:rPr>
                  <a:t> (by large we mean at least 30 unless otherwise defined), the sampling distribution of </a:t>
                </a:r>
                <a14:m>
                  <m:oMath xmlns:m="http://schemas.openxmlformats.org/officeDocument/2006/math">
                    <m:acc>
                      <m:accPr>
                        <m:chr m:val="̂"/>
                        <m:ctrlPr>
                          <a:rPr lang="en-GB" i="1">
                            <a:latin typeface="Cambria Math" panose="02040503050406030204" pitchFamily="18" charset="0"/>
                          </a:rPr>
                        </m:ctrlPr>
                      </m:accPr>
                      <m:e>
                        <m:r>
                          <a:rPr lang="en-GB" i="1">
                            <a:latin typeface="Cambria Math" panose="02040503050406030204" pitchFamily="18" charset="0"/>
                          </a:rPr>
                          <m:t>𝑝</m:t>
                        </m:r>
                      </m:e>
                    </m:acc>
                  </m:oMath>
                </a14:m>
                <a:r>
                  <a:rPr lang="en-IN" dirty="0">
                    <a:latin typeface="Times New Roman" panose="02020603050405020304" pitchFamily="18" charset="0"/>
                    <a:cs typeface="Times New Roman" panose="02020603050405020304" pitchFamily="18" charset="0"/>
                  </a:rPr>
                  <a:t> is </a:t>
                </a:r>
                <a:r>
                  <a:rPr lang="en-IN" dirty="0">
                    <a:solidFill>
                      <a:srgbClr val="FF0000"/>
                    </a:solidFill>
                    <a:latin typeface="Times New Roman" panose="02020603050405020304" pitchFamily="18" charset="0"/>
                    <a:cs typeface="Times New Roman" panose="02020603050405020304" pitchFamily="18" charset="0"/>
                  </a:rPr>
                  <a:t>approximately normal</a:t>
                </a:r>
                <a:r>
                  <a:rPr lang="en-IN" dirty="0">
                    <a:latin typeface="Times New Roman" panose="02020603050405020304" pitchFamily="18" charset="0"/>
                    <a:cs typeface="Times New Roman" panose="02020603050405020304" pitchFamily="18" charset="0"/>
                  </a:rPr>
                  <a:t> with the mean of </a:t>
                </a:r>
                <a14:m>
                  <m:oMath xmlns:m="http://schemas.openxmlformats.org/officeDocument/2006/math">
                    <m:acc>
                      <m:accPr>
                        <m:chr m:val="̂"/>
                        <m:ctrlPr>
                          <a:rPr lang="en-GB" i="1">
                            <a:latin typeface="Cambria Math" panose="02040503050406030204" pitchFamily="18" charset="0"/>
                          </a:rPr>
                        </m:ctrlPr>
                      </m:accPr>
                      <m:e>
                        <m:r>
                          <a:rPr lang="en-GB" i="1">
                            <a:latin typeface="Cambria Math" panose="02040503050406030204" pitchFamily="18" charset="0"/>
                          </a:rPr>
                          <m:t>𝑝</m:t>
                        </m:r>
                      </m:e>
                    </m:acc>
                  </m:oMath>
                </a14:m>
                <a:r>
                  <a:rPr lang="en-GB" dirty="0">
                    <a:latin typeface="Times New Roman" panose="02020603050405020304" pitchFamily="18" charset="0"/>
                    <a:cs typeface="Times New Roman" panose="02020603050405020304" pitchFamily="18" charset="0"/>
                  </a:rPr>
                  <a:t>,</a:t>
                </a:r>
              </a:p>
              <a:p>
                <a:pPr marL="0" indent="0" algn="ctr">
                  <a:buNone/>
                </a:pPr>
                <a14:m>
                  <m:oMath xmlns:m="http://schemas.openxmlformats.org/officeDocument/2006/math">
                    <m:r>
                      <a:rPr lang="en-GB" b="0" i="1" smtClean="0">
                        <a:solidFill>
                          <a:schemeClr val="bg2">
                            <a:lumMod val="75000"/>
                          </a:schemeClr>
                        </a:solidFill>
                        <a:latin typeface="Cambria Math" panose="02040503050406030204" pitchFamily="18" charset="0"/>
                      </a:rPr>
                      <m:t>𝐸</m:t>
                    </m:r>
                    <m:d>
                      <m:dPr>
                        <m:ctrlPr>
                          <a:rPr lang="en-GB" b="0" i="1" smtClean="0">
                            <a:solidFill>
                              <a:schemeClr val="bg2">
                                <a:lumMod val="75000"/>
                              </a:schemeClr>
                            </a:solidFill>
                            <a:latin typeface="Cambria Math" panose="02040503050406030204" pitchFamily="18" charset="0"/>
                          </a:rPr>
                        </m:ctrlPr>
                      </m:dPr>
                      <m:e>
                        <m:acc>
                          <m:accPr>
                            <m:chr m:val="̂"/>
                            <m:ctrlPr>
                              <a:rPr lang="en-GB" i="1">
                                <a:solidFill>
                                  <a:schemeClr val="bg2">
                                    <a:lumMod val="75000"/>
                                  </a:schemeClr>
                                </a:solidFill>
                                <a:latin typeface="Cambria Math" panose="02040503050406030204" pitchFamily="18" charset="0"/>
                              </a:rPr>
                            </m:ctrlPr>
                          </m:accPr>
                          <m:e>
                            <m:r>
                              <a:rPr lang="en-GB" i="1">
                                <a:solidFill>
                                  <a:schemeClr val="bg2">
                                    <a:lumMod val="75000"/>
                                  </a:schemeClr>
                                </a:solidFill>
                                <a:latin typeface="Cambria Math" panose="02040503050406030204" pitchFamily="18" charset="0"/>
                              </a:rPr>
                              <m:t>𝑝</m:t>
                            </m:r>
                          </m:e>
                        </m:acc>
                      </m:e>
                    </m:d>
                    <m:r>
                      <a:rPr lang="en-GB" b="0" i="1" smtClean="0">
                        <a:solidFill>
                          <a:schemeClr val="bg2">
                            <a:lumMod val="75000"/>
                          </a:schemeClr>
                        </a:solidFill>
                        <a:latin typeface="Cambria Math" panose="02040503050406030204" pitchFamily="18" charset="0"/>
                      </a:rPr>
                      <m:t>=</m:t>
                    </m:r>
                    <m:r>
                      <a:rPr lang="en-GB" b="0" i="1" smtClean="0">
                        <a:solidFill>
                          <a:schemeClr val="bg2">
                            <a:lumMod val="75000"/>
                          </a:schemeClr>
                        </a:solidFill>
                        <a:latin typeface="Cambria Math" panose="02040503050406030204" pitchFamily="18" charset="0"/>
                      </a:rPr>
                      <m:t>𝑝</m:t>
                    </m:r>
                  </m:oMath>
                </a14:m>
                <a:r>
                  <a:rPr lang="en-GB" dirty="0">
                    <a:solidFill>
                      <a:schemeClr val="bg2">
                        <a:lumMod val="75000"/>
                      </a:schemeClr>
                    </a:solidFill>
                    <a:latin typeface="Times New Roman" panose="02020603050405020304" pitchFamily="18" charset="0"/>
                    <a:cs typeface="Times New Roman" panose="02020603050405020304" pitchFamily="18" charset="0"/>
                  </a:rPr>
                  <a:t> </a:t>
                </a:r>
              </a:p>
              <a:p>
                <a:pPr marL="0" indent="0" algn="just">
                  <a:buNone/>
                </a:pPr>
                <a:r>
                  <a:rPr lang="en-GB" dirty="0">
                    <a:latin typeface="Times New Roman" panose="02020603050405020304" pitchFamily="18" charset="0"/>
                    <a:cs typeface="Times New Roman" panose="02020603050405020304" pitchFamily="18" charset="0"/>
                  </a:rPr>
                  <a:t>and Variance of </a:t>
                </a:r>
                <a14:m>
                  <m:oMath xmlns:m="http://schemas.openxmlformats.org/officeDocument/2006/math">
                    <m:acc>
                      <m:accPr>
                        <m:chr m:val="̂"/>
                        <m:ctrlPr>
                          <a:rPr lang="en-GB" i="1">
                            <a:latin typeface="Cambria Math" panose="02040503050406030204" pitchFamily="18" charset="0"/>
                          </a:rPr>
                        </m:ctrlPr>
                      </m:accPr>
                      <m:e>
                        <m:r>
                          <a:rPr lang="en-GB" i="1">
                            <a:latin typeface="Cambria Math" panose="02040503050406030204" pitchFamily="18" charset="0"/>
                          </a:rPr>
                          <m:t>𝑝</m:t>
                        </m:r>
                      </m:e>
                    </m:acc>
                  </m:oMath>
                </a14:m>
                <a:r>
                  <a:rPr lang="en-GB" dirty="0">
                    <a:latin typeface="Times New Roman" panose="02020603050405020304" pitchFamily="18" charset="0"/>
                    <a:cs typeface="Times New Roman" panose="02020603050405020304" pitchFamily="18" charset="0"/>
                  </a:rPr>
                  <a:t>,</a:t>
                </a:r>
              </a:p>
              <a:p>
                <a:pPr marL="0" indent="0" algn="just">
                  <a:buNone/>
                </a:pPr>
                <a14:m>
                  <m:oMathPara xmlns:m="http://schemas.openxmlformats.org/officeDocument/2006/math">
                    <m:oMathParaPr>
                      <m:jc m:val="center"/>
                    </m:oMathParaPr>
                    <m:oMath xmlns:m="http://schemas.openxmlformats.org/officeDocument/2006/math">
                      <m:r>
                        <a:rPr lang="en-GB" b="0" i="1" smtClean="0">
                          <a:solidFill>
                            <a:schemeClr val="bg2">
                              <a:lumMod val="75000"/>
                            </a:schemeClr>
                          </a:solidFill>
                          <a:latin typeface="Cambria Math" panose="02040503050406030204" pitchFamily="18" charset="0"/>
                        </a:rPr>
                        <m:t>𝑉𝑎𝑟</m:t>
                      </m:r>
                      <m:d>
                        <m:dPr>
                          <m:ctrlPr>
                            <a:rPr lang="en-GB" b="0" i="1" smtClean="0">
                              <a:solidFill>
                                <a:schemeClr val="bg2">
                                  <a:lumMod val="75000"/>
                                </a:schemeClr>
                              </a:solidFill>
                              <a:latin typeface="Cambria Math" panose="02040503050406030204" pitchFamily="18" charset="0"/>
                            </a:rPr>
                          </m:ctrlPr>
                        </m:dPr>
                        <m:e>
                          <m:acc>
                            <m:accPr>
                              <m:chr m:val="̂"/>
                              <m:ctrlPr>
                                <a:rPr lang="en-GB" i="1">
                                  <a:solidFill>
                                    <a:schemeClr val="bg2">
                                      <a:lumMod val="75000"/>
                                    </a:schemeClr>
                                  </a:solidFill>
                                  <a:latin typeface="Cambria Math" panose="02040503050406030204" pitchFamily="18" charset="0"/>
                                </a:rPr>
                              </m:ctrlPr>
                            </m:accPr>
                            <m:e>
                              <m:r>
                                <a:rPr lang="en-GB" i="1">
                                  <a:solidFill>
                                    <a:schemeClr val="bg2">
                                      <a:lumMod val="75000"/>
                                    </a:schemeClr>
                                  </a:solidFill>
                                  <a:latin typeface="Cambria Math" panose="02040503050406030204" pitchFamily="18" charset="0"/>
                                </a:rPr>
                                <m:t>𝑝</m:t>
                              </m:r>
                            </m:e>
                          </m:acc>
                        </m:e>
                      </m:d>
                      <m:r>
                        <a:rPr lang="en-GB" b="0" i="1" smtClean="0">
                          <a:solidFill>
                            <a:schemeClr val="bg2">
                              <a:lumMod val="75000"/>
                            </a:schemeClr>
                          </a:solidFill>
                          <a:latin typeface="Cambria Math" panose="02040503050406030204" pitchFamily="18" charset="0"/>
                        </a:rPr>
                        <m:t>=</m:t>
                      </m:r>
                      <m:f>
                        <m:fPr>
                          <m:ctrlPr>
                            <a:rPr lang="en-GB" b="0" i="1" smtClean="0">
                              <a:solidFill>
                                <a:schemeClr val="bg2">
                                  <a:lumMod val="75000"/>
                                </a:schemeClr>
                              </a:solidFill>
                              <a:latin typeface="Cambria Math" panose="02040503050406030204" pitchFamily="18" charset="0"/>
                            </a:rPr>
                          </m:ctrlPr>
                        </m:fPr>
                        <m:num>
                          <m:r>
                            <a:rPr lang="en-GB" b="0" i="1" smtClean="0">
                              <a:solidFill>
                                <a:schemeClr val="bg2">
                                  <a:lumMod val="75000"/>
                                </a:schemeClr>
                              </a:solidFill>
                              <a:latin typeface="Cambria Math" panose="02040503050406030204" pitchFamily="18" charset="0"/>
                            </a:rPr>
                            <m:t>𝑝</m:t>
                          </m:r>
                          <m:r>
                            <a:rPr lang="en-GB" b="0" i="1" smtClean="0">
                              <a:solidFill>
                                <a:schemeClr val="bg2">
                                  <a:lumMod val="75000"/>
                                </a:schemeClr>
                              </a:solidFill>
                              <a:latin typeface="Cambria Math" panose="02040503050406030204" pitchFamily="18" charset="0"/>
                            </a:rPr>
                            <m:t>(1−</m:t>
                          </m:r>
                          <m:r>
                            <a:rPr lang="en-GB" b="0" i="1" smtClean="0">
                              <a:solidFill>
                                <a:schemeClr val="bg2">
                                  <a:lumMod val="75000"/>
                                </a:schemeClr>
                              </a:solidFill>
                              <a:latin typeface="Cambria Math" panose="02040503050406030204" pitchFamily="18" charset="0"/>
                            </a:rPr>
                            <m:t>𝑝</m:t>
                          </m:r>
                          <m:r>
                            <a:rPr lang="en-GB" b="0" i="1" smtClean="0">
                              <a:solidFill>
                                <a:schemeClr val="bg2">
                                  <a:lumMod val="75000"/>
                                </a:schemeClr>
                              </a:solidFill>
                              <a:latin typeface="Cambria Math" panose="02040503050406030204" pitchFamily="18" charset="0"/>
                            </a:rPr>
                            <m:t>)</m:t>
                          </m:r>
                        </m:num>
                        <m:den>
                          <m:r>
                            <a:rPr lang="en-GB" b="0" i="1" smtClean="0">
                              <a:solidFill>
                                <a:schemeClr val="bg2">
                                  <a:lumMod val="75000"/>
                                </a:schemeClr>
                              </a:solidFill>
                              <a:latin typeface="Cambria Math" panose="02040503050406030204" pitchFamily="18" charset="0"/>
                            </a:rPr>
                            <m:t>𝑛</m:t>
                          </m:r>
                        </m:den>
                      </m:f>
                    </m:oMath>
                  </m:oMathPara>
                </a14:m>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8524" y="551794"/>
                <a:ext cx="8229600" cy="3886200"/>
              </a:xfrm>
              <a:blipFill rotWithShape="0">
                <a:blip r:embed="rId2"/>
                <a:stretch>
                  <a:fillRect l="-1926" t="-2198" r="-1852" b="-5495"/>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FCF5EAB9-5E4E-4CFD-B175-636149326F59}"/>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31184885-8669-4551-8FD0-959752A7A2E7}"/>
              </a:ext>
            </a:extLst>
          </p:cNvPr>
          <p:cNvSpPr>
            <a:spLocks noGrp="1"/>
          </p:cNvSpPr>
          <p:nvPr>
            <p:ph type="dt" sz="half" idx="12"/>
          </p:nvPr>
        </p:nvSpPr>
        <p:spPr/>
        <p:txBody>
          <a:bodyPr/>
          <a:lstStyle/>
          <a:p>
            <a:fld id="{2754D1BD-9297-4E09-9165-1EEB7CE4743C}" type="datetime5">
              <a:rPr lang="en-NZ" altLang="en-US" smtClean="0"/>
              <a:t>16-May-23</a:t>
            </a:fld>
            <a:endParaRPr lang="en-US" altLang="en-US"/>
          </a:p>
        </p:txBody>
      </p:sp>
      <p:sp>
        <p:nvSpPr>
          <p:cNvPr id="7" name="Slide Number Placeholder 6">
            <a:extLst>
              <a:ext uri="{FF2B5EF4-FFF2-40B4-BE49-F238E27FC236}">
                <a16:creationId xmlns:a16="http://schemas.microsoft.com/office/drawing/2014/main" id="{844697EA-8202-42AB-8761-49C827CA907D}"/>
              </a:ext>
            </a:extLst>
          </p:cNvPr>
          <p:cNvSpPr>
            <a:spLocks noGrp="1"/>
          </p:cNvSpPr>
          <p:nvPr>
            <p:ph type="sldNum" sz="quarter" idx="11"/>
          </p:nvPr>
        </p:nvSpPr>
        <p:spPr/>
        <p:txBody>
          <a:bodyPr/>
          <a:lstStyle/>
          <a:p>
            <a:fld id="{E6D38F6D-B68C-43EA-8D93-D9BC679B8240}" type="slidenum">
              <a:rPr lang="en-US" altLang="en-US" smtClean="0"/>
              <a:pPr/>
              <a:t>31</a:t>
            </a:fld>
            <a:endParaRPr lang="en-US" altLang="en-US"/>
          </a:p>
        </p:txBody>
      </p:sp>
    </p:spTree>
    <p:extLst>
      <p:ext uri="{BB962C8B-B14F-4D97-AF65-F5344CB8AC3E}">
        <p14:creationId xmlns:p14="http://schemas.microsoft.com/office/powerpoint/2010/main" val="3712333504"/>
      </p:ext>
    </p:extLst>
  </p:cSld>
  <p:clrMapOvr>
    <a:masterClrMapping/>
  </p:clrMapOvr>
  <p:transition spd="slow">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8014" y="530772"/>
                <a:ext cx="8229600" cy="3886200"/>
              </a:xfrm>
            </p:spPr>
            <p:txBody>
              <a:bodyPr/>
              <a:lstStyle/>
              <a:p>
                <a:pPr marL="0" indent="0" algn="just">
                  <a:buNone/>
                </a:pPr>
                <a:r>
                  <a:rPr lang="en-GB" dirty="0">
                    <a:latin typeface="Times New Roman" panose="02020603050405020304" pitchFamily="18" charset="0"/>
                    <a:cs typeface="Times New Roman" panose="02020603050405020304" pitchFamily="18" charset="0"/>
                  </a:rPr>
                  <a:t>The corresponding standardized statistic,</a:t>
                </a:r>
              </a:p>
              <a:p>
                <a:pPr marL="0" indent="0" algn="just">
                  <a:buNone/>
                </a:pPr>
                <a14:m>
                  <m:oMathPara xmlns:m="http://schemas.openxmlformats.org/officeDocument/2006/math">
                    <m:oMathParaPr>
                      <m:jc m:val="centerGroup"/>
                    </m:oMathParaPr>
                    <m:oMath xmlns:m="http://schemas.openxmlformats.org/officeDocument/2006/math">
                      <m:r>
                        <a:rPr lang="en-GB" b="0" i="1" smtClean="0">
                          <a:solidFill>
                            <a:schemeClr val="bg2">
                              <a:lumMod val="75000"/>
                            </a:schemeClr>
                          </a:solidFill>
                          <a:latin typeface="Cambria Math" panose="02040503050406030204" pitchFamily="18" charset="0"/>
                          <a:cs typeface="Times New Roman" panose="02020603050405020304" pitchFamily="18" charset="0"/>
                        </a:rPr>
                        <m:t>𝑍</m:t>
                      </m:r>
                      <m:r>
                        <a:rPr lang="en-GB" b="0" i="1" smtClean="0">
                          <a:solidFill>
                            <a:schemeClr val="bg2">
                              <a:lumMod val="75000"/>
                            </a:schemeClr>
                          </a:solidFill>
                          <a:latin typeface="Cambria Math" panose="02040503050406030204" pitchFamily="18" charset="0"/>
                          <a:cs typeface="Times New Roman" panose="02020603050405020304" pitchFamily="18" charset="0"/>
                        </a:rPr>
                        <m:t>=</m:t>
                      </m:r>
                      <m:f>
                        <m:fPr>
                          <m:ctrlPr>
                            <a:rPr lang="en-GB" b="0" i="1" smtClean="0">
                              <a:solidFill>
                                <a:schemeClr val="bg2">
                                  <a:lumMod val="75000"/>
                                </a:schemeClr>
                              </a:solidFill>
                              <a:latin typeface="Cambria Math" panose="02040503050406030204" pitchFamily="18" charset="0"/>
                              <a:cs typeface="Times New Roman" panose="02020603050405020304" pitchFamily="18" charset="0"/>
                            </a:rPr>
                          </m:ctrlPr>
                        </m:fPr>
                        <m:num>
                          <m:acc>
                            <m:accPr>
                              <m:chr m:val="̂"/>
                              <m:ctrlPr>
                                <a:rPr lang="en-GB" b="0" i="1" smtClean="0">
                                  <a:solidFill>
                                    <a:schemeClr val="bg2">
                                      <a:lumMod val="75000"/>
                                    </a:schemeClr>
                                  </a:solidFill>
                                  <a:latin typeface="Cambria Math" panose="02040503050406030204" pitchFamily="18" charset="0"/>
                                  <a:cs typeface="Times New Roman" panose="02020603050405020304" pitchFamily="18" charset="0"/>
                                </a:rPr>
                              </m:ctrlPr>
                            </m:accPr>
                            <m:e>
                              <m:r>
                                <a:rPr lang="en-GB" b="0" i="1" smtClean="0">
                                  <a:solidFill>
                                    <a:schemeClr val="bg2">
                                      <a:lumMod val="75000"/>
                                    </a:schemeClr>
                                  </a:solidFill>
                                  <a:latin typeface="Cambria Math" panose="02040503050406030204" pitchFamily="18" charset="0"/>
                                  <a:cs typeface="Times New Roman" panose="02020603050405020304" pitchFamily="18" charset="0"/>
                                </a:rPr>
                                <m:t>𝑝</m:t>
                              </m:r>
                            </m:e>
                          </m:acc>
                          <m:r>
                            <a:rPr lang="en-GB" b="0" i="1" smtClean="0">
                              <a:solidFill>
                                <a:schemeClr val="bg2">
                                  <a:lumMod val="75000"/>
                                </a:schemeClr>
                              </a:solidFill>
                              <a:latin typeface="Cambria Math" panose="02040503050406030204" pitchFamily="18" charset="0"/>
                              <a:cs typeface="Times New Roman" panose="02020603050405020304" pitchFamily="18" charset="0"/>
                            </a:rPr>
                            <m:t> −</m:t>
                          </m:r>
                          <m:r>
                            <a:rPr lang="en-GB" b="0" i="1" smtClean="0">
                              <a:solidFill>
                                <a:schemeClr val="bg2">
                                  <a:lumMod val="75000"/>
                                </a:schemeClr>
                              </a:solidFill>
                              <a:latin typeface="Cambria Math" panose="02040503050406030204" pitchFamily="18" charset="0"/>
                              <a:cs typeface="Times New Roman" panose="02020603050405020304" pitchFamily="18" charset="0"/>
                            </a:rPr>
                            <m:t>𝑝</m:t>
                          </m:r>
                        </m:num>
                        <m:den>
                          <m:rad>
                            <m:radPr>
                              <m:degHide m:val="on"/>
                              <m:ctrlPr>
                                <a:rPr lang="en-GB" b="0" i="1" smtClean="0">
                                  <a:solidFill>
                                    <a:schemeClr val="bg2">
                                      <a:lumMod val="75000"/>
                                    </a:schemeClr>
                                  </a:solidFill>
                                  <a:latin typeface="Cambria Math" panose="02040503050406030204" pitchFamily="18" charset="0"/>
                                  <a:cs typeface="Times New Roman" panose="02020603050405020304" pitchFamily="18" charset="0"/>
                                </a:rPr>
                              </m:ctrlPr>
                            </m:radPr>
                            <m:deg/>
                            <m:e>
                              <m:f>
                                <m:fPr>
                                  <m:ctrlPr>
                                    <a:rPr lang="en-GB" i="1">
                                      <a:solidFill>
                                        <a:schemeClr val="bg2">
                                          <a:lumMod val="75000"/>
                                        </a:schemeClr>
                                      </a:solidFill>
                                      <a:latin typeface="Cambria Math" panose="02040503050406030204" pitchFamily="18" charset="0"/>
                                    </a:rPr>
                                  </m:ctrlPr>
                                </m:fPr>
                                <m:num>
                                  <m:r>
                                    <a:rPr lang="en-GB" i="1">
                                      <a:solidFill>
                                        <a:schemeClr val="bg2">
                                          <a:lumMod val="75000"/>
                                        </a:schemeClr>
                                      </a:solidFill>
                                      <a:latin typeface="Cambria Math" panose="02040503050406030204" pitchFamily="18" charset="0"/>
                                    </a:rPr>
                                    <m:t>𝑝</m:t>
                                  </m:r>
                                  <m:r>
                                    <a:rPr lang="en-GB" i="1">
                                      <a:solidFill>
                                        <a:schemeClr val="bg2">
                                          <a:lumMod val="75000"/>
                                        </a:schemeClr>
                                      </a:solidFill>
                                      <a:latin typeface="Cambria Math" panose="02040503050406030204" pitchFamily="18" charset="0"/>
                                    </a:rPr>
                                    <m:t>(1−</m:t>
                                  </m:r>
                                  <m:r>
                                    <a:rPr lang="en-GB" i="1">
                                      <a:solidFill>
                                        <a:schemeClr val="bg2">
                                          <a:lumMod val="75000"/>
                                        </a:schemeClr>
                                      </a:solidFill>
                                      <a:latin typeface="Cambria Math" panose="02040503050406030204" pitchFamily="18" charset="0"/>
                                    </a:rPr>
                                    <m:t>𝑝</m:t>
                                  </m:r>
                                  <m:r>
                                    <a:rPr lang="en-GB" i="1">
                                      <a:solidFill>
                                        <a:schemeClr val="bg2">
                                          <a:lumMod val="75000"/>
                                        </a:schemeClr>
                                      </a:solidFill>
                                      <a:latin typeface="Cambria Math" panose="02040503050406030204" pitchFamily="18" charset="0"/>
                                    </a:rPr>
                                    <m:t>)</m:t>
                                  </m:r>
                                </m:num>
                                <m:den>
                                  <m:r>
                                    <a:rPr lang="en-GB" i="1">
                                      <a:solidFill>
                                        <a:schemeClr val="bg2">
                                          <a:lumMod val="75000"/>
                                        </a:schemeClr>
                                      </a:solidFill>
                                      <a:latin typeface="Cambria Math" panose="02040503050406030204" pitchFamily="18" charset="0"/>
                                    </a:rPr>
                                    <m:t>𝑛</m:t>
                                  </m:r>
                                </m:den>
                              </m:f>
                            </m:e>
                          </m:rad>
                        </m:den>
                      </m:f>
                    </m:oMath>
                  </m:oMathPara>
                </a14:m>
                <a:endParaRPr lang="en-GB" dirty="0">
                  <a:solidFill>
                    <a:schemeClr val="bg2">
                      <a:lumMod val="75000"/>
                    </a:schemeClr>
                  </a:solidFill>
                  <a:latin typeface="Times New Roman" panose="02020603050405020304" pitchFamily="18" charset="0"/>
                  <a:cs typeface="Times New Roman" panose="02020603050405020304" pitchFamily="18" charset="0"/>
                </a:endParaRPr>
              </a:p>
              <a:p>
                <a:pPr marL="0" indent="0" algn="just">
                  <a:buNone/>
                </a:pPr>
                <a:endParaRPr lang="en-GB" dirty="0">
                  <a:solidFill>
                    <a:schemeClr val="bg2">
                      <a:lumMod val="75000"/>
                    </a:schemeClr>
                  </a:solidFill>
                  <a:latin typeface="Times New Roman" panose="02020603050405020304" pitchFamily="18"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GB" b="0" i="1" smtClean="0">
                          <a:solidFill>
                            <a:schemeClr val="bg2">
                              <a:lumMod val="75000"/>
                            </a:schemeClr>
                          </a:solidFill>
                          <a:latin typeface="Cambria Math" panose="02040503050406030204" pitchFamily="18" charset="0"/>
                          <a:cs typeface="Times New Roman" panose="02020603050405020304" pitchFamily="18" charset="0"/>
                        </a:rPr>
                        <m:t>𝑃</m:t>
                      </m:r>
                      <m:d>
                        <m:dPr>
                          <m:ctrlPr>
                            <a:rPr lang="en-GB" b="0" i="1" smtClean="0">
                              <a:solidFill>
                                <a:schemeClr val="bg2">
                                  <a:lumMod val="75000"/>
                                </a:schemeClr>
                              </a:solidFill>
                              <a:latin typeface="Cambria Math" panose="02040503050406030204" pitchFamily="18" charset="0"/>
                              <a:cs typeface="Times New Roman" panose="02020603050405020304" pitchFamily="18" charset="0"/>
                            </a:rPr>
                          </m:ctrlPr>
                        </m:dPr>
                        <m:e>
                          <m:r>
                            <a:rPr lang="en-GB" b="0" i="1" smtClean="0">
                              <a:solidFill>
                                <a:schemeClr val="bg2">
                                  <a:lumMod val="75000"/>
                                </a:schemeClr>
                              </a:solidFill>
                              <a:latin typeface="Cambria Math" panose="02040503050406030204" pitchFamily="18" charset="0"/>
                              <a:cs typeface="Times New Roman" panose="02020603050405020304" pitchFamily="18" charset="0"/>
                            </a:rPr>
                            <m:t>−</m:t>
                          </m:r>
                          <m:sSub>
                            <m:sSubPr>
                              <m:ctrlPr>
                                <a:rPr lang="en-GB" b="0" i="1" smtClean="0">
                                  <a:solidFill>
                                    <a:schemeClr val="bg2">
                                      <a:lumMod val="75000"/>
                                    </a:schemeClr>
                                  </a:solidFill>
                                  <a:latin typeface="Cambria Math" panose="02040503050406030204" pitchFamily="18" charset="0"/>
                                  <a:cs typeface="Times New Roman" panose="02020603050405020304" pitchFamily="18" charset="0"/>
                                </a:rPr>
                              </m:ctrlPr>
                            </m:sSubPr>
                            <m:e>
                              <m:r>
                                <a:rPr lang="en-GB" b="0" i="1" smtClean="0">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b="0" i="1" smtClean="0">
                                      <a:solidFill>
                                        <a:schemeClr val="bg2">
                                          <a:lumMod val="75000"/>
                                        </a:schemeClr>
                                      </a:solidFill>
                                      <a:latin typeface="Cambria Math" panose="02040503050406030204" pitchFamily="18" charset="0"/>
                                      <a:cs typeface="Times New Roman" panose="02020603050405020304" pitchFamily="18" charset="0"/>
                                    </a:rPr>
                                  </m:ctrlPr>
                                </m:fPr>
                                <m:num>
                                  <m:r>
                                    <a:rPr lang="en-GB"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b="0" i="1" smtClean="0">
                                      <a:solidFill>
                                        <a:schemeClr val="bg2">
                                          <a:lumMod val="75000"/>
                                        </a:schemeClr>
                                      </a:solidFill>
                                      <a:latin typeface="Cambria Math" panose="02040503050406030204" pitchFamily="18" charset="0"/>
                                      <a:cs typeface="Times New Roman" panose="02020603050405020304" pitchFamily="18" charset="0"/>
                                    </a:rPr>
                                    <m:t>2</m:t>
                                  </m:r>
                                </m:den>
                              </m:f>
                            </m:sub>
                          </m:sSub>
                          <m:r>
                            <a:rPr lang="en-GB" b="0" i="1" smtClean="0">
                              <a:solidFill>
                                <a:schemeClr val="bg2">
                                  <a:lumMod val="75000"/>
                                </a:schemeClr>
                              </a:solidFill>
                              <a:latin typeface="Cambria Math" panose="02040503050406030204" pitchFamily="18" charset="0"/>
                              <a:cs typeface="Times New Roman" panose="02020603050405020304" pitchFamily="18" charset="0"/>
                            </a:rPr>
                            <m:t>&lt;</m:t>
                          </m:r>
                          <m:r>
                            <a:rPr lang="en-GB" b="0" i="1" smtClean="0">
                              <a:solidFill>
                                <a:schemeClr val="bg2">
                                  <a:lumMod val="75000"/>
                                </a:schemeClr>
                              </a:solidFill>
                              <a:latin typeface="Cambria Math" panose="02040503050406030204" pitchFamily="18" charset="0"/>
                              <a:cs typeface="Times New Roman" panose="02020603050405020304" pitchFamily="18" charset="0"/>
                            </a:rPr>
                            <m:t>𝑍</m:t>
                          </m:r>
                          <m:r>
                            <a:rPr lang="en-GB" b="0" i="1" smtClean="0">
                              <a:solidFill>
                                <a:schemeClr val="bg2">
                                  <a:lumMod val="75000"/>
                                </a:schemeClr>
                              </a:solidFill>
                              <a:latin typeface="Cambria Math" panose="02040503050406030204" pitchFamily="18" charset="0"/>
                              <a:cs typeface="Times New Roman" panose="02020603050405020304" pitchFamily="18" charset="0"/>
                            </a:rPr>
                            <m:t>&lt;</m:t>
                          </m:r>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e>
                      </m:d>
                      <m:r>
                        <a:rPr lang="en-GB" b="0" i="1" smtClean="0">
                          <a:solidFill>
                            <a:schemeClr val="bg2">
                              <a:lumMod val="75000"/>
                            </a:schemeClr>
                          </a:solidFill>
                          <a:latin typeface="Cambria Math" panose="02040503050406030204" pitchFamily="18" charset="0"/>
                          <a:cs typeface="Times New Roman" panose="02020603050405020304" pitchFamily="18" charset="0"/>
                        </a:rPr>
                        <m:t>=1−</m:t>
                      </m:r>
                      <m:r>
                        <a:rPr lang="en-GB"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oMath>
                  </m:oMathPara>
                </a14:m>
                <a:endParaRPr lang="en-IN" dirty="0">
                  <a:latin typeface="Times New Roman" panose="02020603050405020304" pitchFamily="18" charset="0"/>
                  <a:cs typeface="Times New Roman" panose="02020603050405020304" pitchFamily="18" charset="0"/>
                </a:endParaRPr>
              </a:p>
              <a:p>
                <a:pPr marL="0" indent="0" algn="just">
                  <a:buNone/>
                </a:pPr>
                <a:endParaRPr lang="en-IN"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GB" i="1">
                            <a:latin typeface="Cambria Math" panose="02040503050406030204" pitchFamily="18" charset="0"/>
                            <a:cs typeface="Times New Roman" panose="02020603050405020304" pitchFamily="18" charset="0"/>
                          </a:rPr>
                        </m:ctrlPr>
                      </m:sSubPr>
                      <m:e>
                        <m:r>
                          <a:rPr lang="en-GB" i="1">
                            <a:latin typeface="Cambria Math" panose="02040503050406030204" pitchFamily="18" charset="0"/>
                            <a:cs typeface="Times New Roman" panose="02020603050405020304" pitchFamily="18" charset="0"/>
                          </a:rPr>
                          <m:t>𝑍</m:t>
                        </m:r>
                      </m:e>
                      <m:sub>
                        <m:f>
                          <m:fPr>
                            <m:type m:val="skw"/>
                            <m:ctrlPr>
                              <a:rPr lang="en-GB" i="1">
                                <a:latin typeface="Cambria Math" panose="02040503050406030204" pitchFamily="18" charset="0"/>
                                <a:cs typeface="Times New Roman" panose="02020603050405020304" pitchFamily="18" charset="0"/>
                              </a:rPr>
                            </m:ctrlPr>
                          </m:fPr>
                          <m:num>
                            <m:r>
                              <a:rPr lang="en-GB" i="1">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latin typeface="Cambria Math" panose="02040503050406030204" pitchFamily="18" charset="0"/>
                                <a:cs typeface="Times New Roman" panose="02020603050405020304" pitchFamily="18" charset="0"/>
                              </a:rPr>
                              <m:t>2</m:t>
                            </m:r>
                          </m:den>
                        </m:f>
                      </m:sub>
                    </m:sSub>
                  </m:oMath>
                </a14:m>
                <a:r>
                  <a:rPr lang="en-IN" dirty="0">
                    <a:latin typeface="Times New Roman" panose="02020603050405020304" pitchFamily="18" charset="0"/>
                    <a:cs typeface="Times New Roman" panose="02020603050405020304" pitchFamily="18" charset="0"/>
                  </a:rPr>
                  <a:t> is the value of Z in the standard  normal table so that the right tail area beyond or above </a:t>
                </a:r>
                <a14:m>
                  <m:oMath xmlns:m="http://schemas.openxmlformats.org/officeDocument/2006/math">
                    <m:sSub>
                      <m:sSubPr>
                        <m:ctrlPr>
                          <a:rPr lang="en-GB" i="1">
                            <a:latin typeface="Cambria Math" panose="02040503050406030204" pitchFamily="18" charset="0"/>
                            <a:cs typeface="Times New Roman" panose="02020603050405020304" pitchFamily="18" charset="0"/>
                          </a:rPr>
                        </m:ctrlPr>
                      </m:sSubPr>
                      <m:e>
                        <m:r>
                          <a:rPr lang="en-GB" i="1">
                            <a:latin typeface="Cambria Math" panose="02040503050406030204" pitchFamily="18" charset="0"/>
                            <a:cs typeface="Times New Roman" panose="02020603050405020304" pitchFamily="18" charset="0"/>
                          </a:rPr>
                          <m:t>𝑍</m:t>
                        </m:r>
                      </m:e>
                      <m:sub>
                        <m:f>
                          <m:fPr>
                            <m:type m:val="skw"/>
                            <m:ctrlPr>
                              <a:rPr lang="en-GB" i="1">
                                <a:latin typeface="Cambria Math" panose="02040503050406030204" pitchFamily="18" charset="0"/>
                                <a:cs typeface="Times New Roman" panose="02020603050405020304" pitchFamily="18" charset="0"/>
                              </a:rPr>
                            </m:ctrlPr>
                          </m:fPr>
                          <m:num>
                            <m:r>
                              <a:rPr lang="en-GB" i="1">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latin typeface="Cambria Math" panose="02040503050406030204" pitchFamily="18" charset="0"/>
                                <a:cs typeface="Times New Roman" panose="02020603050405020304" pitchFamily="18" charset="0"/>
                              </a:rPr>
                              <m:t>2</m:t>
                            </m:r>
                          </m:den>
                        </m:f>
                      </m:sub>
                    </m:sSub>
                  </m:oMath>
                </a14:m>
                <a:r>
                  <a:rPr lang="en-GB" dirty="0">
                    <a:latin typeface="Times New Roman" panose="02020603050405020304" pitchFamily="18" charset="0"/>
                    <a:cs typeface="Times New Roman" panose="02020603050405020304" pitchFamily="18" charset="0"/>
                  </a:rPr>
                  <a:t>is </a:t>
                </a:r>
                <a14:m>
                  <m:oMath xmlns:m="http://schemas.openxmlformats.org/officeDocument/2006/math">
                    <m:f>
                      <m:fPr>
                        <m:type m:val="skw"/>
                        <m:ctrlPr>
                          <a:rPr lang="en-GB" i="1">
                            <a:latin typeface="Cambria Math" panose="02040503050406030204" pitchFamily="18" charset="0"/>
                            <a:cs typeface="Times New Roman" panose="02020603050405020304" pitchFamily="18" charset="0"/>
                          </a:rPr>
                        </m:ctrlPr>
                      </m:fPr>
                      <m:num>
                        <m:r>
                          <a:rPr lang="en-GB" i="1">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latin typeface="Cambria Math" panose="02040503050406030204" pitchFamily="18" charset="0"/>
                            <a:cs typeface="Times New Roman" panose="02020603050405020304" pitchFamily="18" charset="0"/>
                          </a:rPr>
                          <m:t>2</m:t>
                        </m:r>
                      </m:den>
                    </m:f>
                  </m:oMath>
                </a14:m>
                <a:r>
                  <a:rPr lang="en-GB" dirty="0">
                    <a:latin typeface="Times New Roman" panose="02020603050405020304" pitchFamily="18" charset="0"/>
                    <a:cs typeface="Times New Roman" panose="02020603050405020304" pitchFamily="18" charset="0"/>
                  </a:rPr>
                  <a:t>.</a:t>
                </a:r>
              </a:p>
              <a:p>
                <a:pPr marL="0" indent="0" algn="just">
                  <a:buNone/>
                </a:pPr>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8014" y="530772"/>
                <a:ext cx="8229600" cy="3886200"/>
              </a:xfrm>
              <a:blipFill rotWithShape="0">
                <a:blip r:embed="rId2"/>
                <a:stretch>
                  <a:fillRect l="-1926" t="-2194" r="-1852" b="-50000"/>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182664D0-7C22-4A27-8005-648563051B58}"/>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CB676BA3-6380-494E-A353-58BC11F4E3DB}"/>
              </a:ext>
            </a:extLst>
          </p:cNvPr>
          <p:cNvSpPr>
            <a:spLocks noGrp="1"/>
          </p:cNvSpPr>
          <p:nvPr>
            <p:ph type="dt" sz="half" idx="12"/>
          </p:nvPr>
        </p:nvSpPr>
        <p:spPr/>
        <p:txBody>
          <a:bodyPr/>
          <a:lstStyle/>
          <a:p>
            <a:fld id="{852D2BB5-3418-4E9F-8B0C-10AA4FBCFF0B}" type="datetime5">
              <a:rPr lang="en-NZ" altLang="en-US" smtClean="0"/>
              <a:t>16-May-23</a:t>
            </a:fld>
            <a:endParaRPr lang="en-US" altLang="en-US"/>
          </a:p>
        </p:txBody>
      </p:sp>
      <p:sp>
        <p:nvSpPr>
          <p:cNvPr id="7" name="Slide Number Placeholder 6">
            <a:extLst>
              <a:ext uri="{FF2B5EF4-FFF2-40B4-BE49-F238E27FC236}">
                <a16:creationId xmlns:a16="http://schemas.microsoft.com/office/drawing/2014/main" id="{911DEDD8-FBC3-442B-AB4C-B297EE2F9186}"/>
              </a:ext>
            </a:extLst>
          </p:cNvPr>
          <p:cNvSpPr>
            <a:spLocks noGrp="1"/>
          </p:cNvSpPr>
          <p:nvPr>
            <p:ph type="sldNum" sz="quarter" idx="11"/>
          </p:nvPr>
        </p:nvSpPr>
        <p:spPr/>
        <p:txBody>
          <a:bodyPr/>
          <a:lstStyle/>
          <a:p>
            <a:fld id="{E6D38F6D-B68C-43EA-8D93-D9BC679B8240}" type="slidenum">
              <a:rPr lang="en-US" altLang="en-US" smtClean="0"/>
              <a:pPr/>
              <a:t>32</a:t>
            </a:fld>
            <a:endParaRPr lang="en-US" altLang="en-US"/>
          </a:p>
        </p:txBody>
      </p:sp>
    </p:spTree>
    <p:extLst>
      <p:ext uri="{BB962C8B-B14F-4D97-AF65-F5344CB8AC3E}">
        <p14:creationId xmlns:p14="http://schemas.microsoft.com/office/powerpoint/2010/main" val="570850336"/>
      </p:ext>
    </p:extLst>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8524" y="530773"/>
                <a:ext cx="8229600" cy="3886200"/>
              </a:xfrm>
            </p:spPr>
            <p:txBody>
              <a:bodyPr/>
              <a:lstStyle/>
              <a:p>
                <a:pPr marL="0" indent="0" algn="just">
                  <a:buNone/>
                </a:pPr>
                <a:r>
                  <a:rPr lang="en-IN" dirty="0">
                    <a:latin typeface="Times New Roman" panose="02020603050405020304" pitchFamily="18" charset="0"/>
                    <a:cs typeface="Times New Roman" panose="02020603050405020304" pitchFamily="18" charset="0"/>
                  </a:rPr>
                  <a:t>Note that in the </a:t>
                </a:r>
                <a:r>
                  <a:rPr lang="en-IN" dirty="0">
                    <a:solidFill>
                      <a:srgbClr val="3333FF"/>
                    </a:solidFill>
                    <a:latin typeface="Times New Roman" panose="02020603050405020304" pitchFamily="18" charset="0"/>
                    <a:cs typeface="Times New Roman" panose="02020603050405020304" pitchFamily="18" charset="0"/>
                  </a:rPr>
                  <a:t>standard error </a:t>
                </a:r>
                <a:r>
                  <a:rPr lang="en-IN" dirty="0">
                    <a:latin typeface="Times New Roman" panose="02020603050405020304" pitchFamily="18" charset="0"/>
                    <a:cs typeface="Times New Roman" panose="02020603050405020304" pitchFamily="18" charset="0"/>
                  </a:rPr>
                  <a:t>or</a:t>
                </a:r>
                <a:r>
                  <a:rPr lang="en-IN" dirty="0">
                    <a:solidFill>
                      <a:srgbClr val="3333FF"/>
                    </a:solidFill>
                    <a:latin typeface="Times New Roman" panose="02020603050405020304" pitchFamily="18" charset="0"/>
                    <a:cs typeface="Times New Roman" panose="02020603050405020304" pitchFamily="18" charset="0"/>
                  </a:rPr>
                  <a:t> the   standard deviation of </a:t>
                </a:r>
                <a14:m>
                  <m:oMath xmlns:m="http://schemas.openxmlformats.org/officeDocument/2006/math">
                    <m:acc>
                      <m:accPr>
                        <m:chr m:val="̂"/>
                        <m:ctrlPr>
                          <a:rPr lang="en-IN" i="1" smtClean="0">
                            <a:solidFill>
                              <a:srgbClr val="3333FF"/>
                            </a:solidFill>
                            <a:latin typeface="Cambria Math" panose="02040503050406030204" pitchFamily="18" charset="0"/>
                            <a:cs typeface="Times New Roman" panose="02020603050405020304" pitchFamily="18" charset="0"/>
                          </a:rPr>
                        </m:ctrlPr>
                      </m:accPr>
                      <m:e>
                        <m:r>
                          <a:rPr lang="en-GB" b="0" i="1" smtClean="0">
                            <a:solidFill>
                              <a:srgbClr val="3333FF"/>
                            </a:solidFill>
                            <a:latin typeface="Cambria Math" panose="02040503050406030204" pitchFamily="18" charset="0"/>
                            <a:cs typeface="Times New Roman" panose="02020603050405020304" pitchFamily="18" charset="0"/>
                          </a:rPr>
                          <m:t>𝑝</m:t>
                        </m:r>
                      </m:e>
                    </m:acc>
                    <m:r>
                      <a:rPr lang="en-GB" b="0" i="1" smtClean="0">
                        <a:latin typeface="Cambria Math" panose="02040503050406030204" pitchFamily="18" charset="0"/>
                        <a:cs typeface="Times New Roman" panose="02020603050405020304" pitchFamily="18" charset="0"/>
                      </a:rPr>
                      <m:t>,</m:t>
                    </m:r>
                  </m:oMath>
                </a14:m>
                <a:endParaRPr lang="en-GB" dirty="0">
                  <a:latin typeface="Times New Roman" panose="02020603050405020304" pitchFamily="18"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en-GB" b="0" i="1" smtClean="0">
                              <a:solidFill>
                                <a:schemeClr val="bg2">
                                  <a:lumMod val="75000"/>
                                </a:schemeClr>
                              </a:solidFill>
                              <a:latin typeface="Cambria Math" panose="02040503050406030204" pitchFamily="18" charset="0"/>
                              <a:cs typeface="Times New Roman" panose="02020603050405020304" pitchFamily="18" charset="0"/>
                            </a:rPr>
                          </m:ctrlPr>
                        </m:sSubPr>
                        <m:e>
                          <m:r>
                            <a:rPr lang="en-GB"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𝜎</m:t>
                          </m:r>
                        </m:e>
                        <m:sub>
                          <m:acc>
                            <m:accPr>
                              <m:chr m:val="̂"/>
                              <m:ctrlPr>
                                <a:rPr lang="en-GB" b="0" i="1" smtClean="0">
                                  <a:solidFill>
                                    <a:schemeClr val="bg2">
                                      <a:lumMod val="75000"/>
                                    </a:schemeClr>
                                  </a:solidFill>
                                  <a:latin typeface="Cambria Math" panose="02040503050406030204" pitchFamily="18" charset="0"/>
                                  <a:cs typeface="Times New Roman" panose="02020603050405020304" pitchFamily="18" charset="0"/>
                                </a:rPr>
                              </m:ctrlPr>
                            </m:accPr>
                            <m:e>
                              <m:r>
                                <a:rPr lang="en-GB" b="0" i="1" smtClean="0">
                                  <a:solidFill>
                                    <a:schemeClr val="bg2">
                                      <a:lumMod val="75000"/>
                                    </a:schemeClr>
                                  </a:solidFill>
                                  <a:latin typeface="Cambria Math" panose="02040503050406030204" pitchFamily="18" charset="0"/>
                                  <a:cs typeface="Times New Roman" panose="02020603050405020304" pitchFamily="18" charset="0"/>
                                </a:rPr>
                                <m:t>𝑝</m:t>
                              </m:r>
                            </m:e>
                          </m:acc>
                        </m:sub>
                      </m:sSub>
                      <m:r>
                        <a:rPr lang="en-GB" b="0" i="1" smtClean="0">
                          <a:solidFill>
                            <a:schemeClr val="bg2">
                              <a:lumMod val="75000"/>
                            </a:schemeClr>
                          </a:solidFill>
                          <a:latin typeface="Cambria Math" panose="02040503050406030204" pitchFamily="18" charset="0"/>
                          <a:cs typeface="Times New Roman" panose="02020603050405020304" pitchFamily="18" charset="0"/>
                        </a:rPr>
                        <m:t>=</m:t>
                      </m:r>
                      <m:rad>
                        <m:radPr>
                          <m:degHide m:val="on"/>
                          <m:ctrlPr>
                            <a:rPr lang="en-GB" i="1">
                              <a:solidFill>
                                <a:schemeClr val="bg2">
                                  <a:lumMod val="75000"/>
                                </a:schemeClr>
                              </a:solidFill>
                              <a:latin typeface="Cambria Math" panose="02040503050406030204" pitchFamily="18" charset="0"/>
                              <a:cs typeface="Times New Roman" panose="02020603050405020304" pitchFamily="18" charset="0"/>
                            </a:rPr>
                          </m:ctrlPr>
                        </m:radPr>
                        <m:deg/>
                        <m:e>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rPr>
                                <m:t>𝑝</m:t>
                              </m:r>
                              <m:d>
                                <m:dPr>
                                  <m:ctrlPr>
                                    <a:rPr lang="en-GB" i="1">
                                      <a:solidFill>
                                        <a:schemeClr val="bg2">
                                          <a:lumMod val="75000"/>
                                        </a:schemeClr>
                                      </a:solidFill>
                                      <a:latin typeface="Cambria Math" panose="02040503050406030204" pitchFamily="18" charset="0"/>
                                    </a:rPr>
                                  </m:ctrlPr>
                                </m:dPr>
                                <m:e>
                                  <m:r>
                                    <a:rPr lang="en-GB" i="1">
                                      <a:solidFill>
                                        <a:schemeClr val="bg2">
                                          <a:lumMod val="75000"/>
                                        </a:schemeClr>
                                      </a:solidFill>
                                      <a:latin typeface="Cambria Math" panose="02040503050406030204" pitchFamily="18" charset="0"/>
                                    </a:rPr>
                                    <m:t>1−</m:t>
                                  </m:r>
                                  <m:r>
                                    <a:rPr lang="en-GB" i="1">
                                      <a:solidFill>
                                        <a:schemeClr val="bg2">
                                          <a:lumMod val="75000"/>
                                        </a:schemeClr>
                                      </a:solidFill>
                                      <a:latin typeface="Cambria Math" panose="02040503050406030204" pitchFamily="18" charset="0"/>
                                    </a:rPr>
                                    <m:t>𝑝</m:t>
                                  </m:r>
                                </m:e>
                              </m:d>
                            </m:num>
                            <m:den>
                              <m:r>
                                <a:rPr lang="en-GB" i="1">
                                  <a:solidFill>
                                    <a:schemeClr val="bg2">
                                      <a:lumMod val="75000"/>
                                    </a:schemeClr>
                                  </a:solidFill>
                                  <a:latin typeface="Cambria Math" panose="02040503050406030204" pitchFamily="18" charset="0"/>
                                  <a:cs typeface="Times New Roman" panose="02020603050405020304" pitchFamily="18" charset="0"/>
                                </a:rPr>
                                <m:t>𝑛</m:t>
                              </m:r>
                            </m:den>
                          </m:f>
                        </m:e>
                      </m:rad>
                    </m:oMath>
                  </m:oMathPara>
                </a14:m>
                <a:endParaRPr lang="en-GB" dirty="0">
                  <a:latin typeface="Times New Roman" panose="02020603050405020304" pitchFamily="18" charset="0"/>
                  <a:cs typeface="Times New Roman" panose="02020603050405020304" pitchFamily="18" charset="0"/>
                </a:endParaRPr>
              </a:p>
              <a:p>
                <a:pPr marL="0" indent="0" algn="just">
                  <a:buNone/>
                </a:pPr>
                <a:endParaRPr lang="en-GB" dirty="0">
                  <a:latin typeface="Times New Roman" panose="02020603050405020304" pitchFamily="18" charset="0"/>
                  <a:cs typeface="Times New Roman" panose="02020603050405020304" pitchFamily="18" charset="0"/>
                </a:endParaRPr>
              </a:p>
              <a:p>
                <a:pPr marL="0" indent="0" algn="just">
                  <a:buNone/>
                </a:pPr>
                <a:r>
                  <a:rPr lang="en-IN" i="1" dirty="0">
                    <a:latin typeface="Times New Roman" panose="02020603050405020304" pitchFamily="18" charset="0"/>
                    <a:cs typeface="Times New Roman" panose="02020603050405020304" pitchFamily="18" charset="0"/>
                  </a:rPr>
                  <a:t>p</a:t>
                </a:r>
                <a:r>
                  <a:rPr lang="en-IN" dirty="0">
                    <a:latin typeface="Times New Roman" panose="02020603050405020304" pitchFamily="18" charset="0"/>
                    <a:cs typeface="Times New Roman" panose="02020603050405020304" pitchFamily="18" charset="0"/>
                  </a:rPr>
                  <a:t> is substituted by it’s estimate </a:t>
                </a:r>
                <a14:m>
                  <m:oMath xmlns:m="http://schemas.openxmlformats.org/officeDocument/2006/math">
                    <m:acc>
                      <m:accPr>
                        <m:chr m:val="̂"/>
                        <m:ctrlPr>
                          <a:rPr lang="en-IN" i="1" smtClean="0">
                            <a:latin typeface="Cambria Math" panose="02040503050406030204" pitchFamily="18" charset="0"/>
                            <a:cs typeface="Times New Roman" panose="02020603050405020304" pitchFamily="18" charset="0"/>
                          </a:rPr>
                        </m:ctrlPr>
                      </m:accPr>
                      <m:e>
                        <m:r>
                          <a:rPr lang="en-GB" b="0" i="1" smtClean="0">
                            <a:latin typeface="Cambria Math" panose="02040503050406030204" pitchFamily="18" charset="0"/>
                            <a:cs typeface="Times New Roman" panose="02020603050405020304" pitchFamily="18" charset="0"/>
                          </a:rPr>
                          <m:t>𝑝</m:t>
                        </m:r>
                      </m:e>
                    </m:acc>
                  </m:oMath>
                </a14:m>
                <a:r>
                  <a:rPr lang="en-IN" dirty="0">
                    <a:latin typeface="Times New Roman" panose="02020603050405020304" pitchFamily="18" charset="0"/>
                    <a:cs typeface="Times New Roman" panose="02020603050405020304" pitchFamily="18" charset="0"/>
                  </a:rPr>
                  <a:t> and denoted as</a:t>
                </a:r>
              </a:p>
              <a:p>
                <a:pPr marL="0" indent="0" algn="just">
                  <a:buNone/>
                </a:pPr>
                <a14:m>
                  <m:oMathPara xmlns:m="http://schemas.openxmlformats.org/officeDocument/2006/math">
                    <m:oMathParaPr>
                      <m:jc m:val="centerGroup"/>
                    </m:oMathParaPr>
                    <m:oMath xmlns:m="http://schemas.openxmlformats.org/officeDocument/2006/math">
                      <m:sSub>
                        <m:sSubPr>
                          <m:ctrlPr>
                            <a:rPr lang="en-GB" i="1" smtClean="0">
                              <a:solidFill>
                                <a:schemeClr val="bg2">
                                  <a:lumMod val="75000"/>
                                </a:schemeClr>
                              </a:solidFill>
                              <a:latin typeface="Cambria Math" panose="02040503050406030204" pitchFamily="18" charset="0"/>
                              <a:cs typeface="Times New Roman" panose="02020603050405020304" pitchFamily="18" charset="0"/>
                            </a:rPr>
                          </m:ctrlPr>
                        </m:sSubPr>
                        <m:e>
                          <m:r>
                            <a:rPr lang="en-GB"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𝑆</m:t>
                          </m:r>
                        </m:e>
                        <m:sub>
                          <m:acc>
                            <m:accPr>
                              <m:chr m:val="̂"/>
                              <m:ctrlPr>
                                <a:rPr lang="en-GB" i="1">
                                  <a:solidFill>
                                    <a:schemeClr val="bg2">
                                      <a:lumMod val="75000"/>
                                    </a:schemeClr>
                                  </a:solidFill>
                                  <a:latin typeface="Cambria Math" panose="02040503050406030204" pitchFamily="18" charset="0"/>
                                  <a:cs typeface="Times New Roman" panose="02020603050405020304" pitchFamily="18" charset="0"/>
                                </a:rPr>
                              </m:ctrlPr>
                            </m:accPr>
                            <m:e>
                              <m:r>
                                <a:rPr lang="en-GB" i="1">
                                  <a:solidFill>
                                    <a:schemeClr val="bg2">
                                      <a:lumMod val="75000"/>
                                    </a:schemeClr>
                                  </a:solidFill>
                                  <a:latin typeface="Cambria Math" panose="02040503050406030204" pitchFamily="18" charset="0"/>
                                  <a:cs typeface="Times New Roman" panose="02020603050405020304" pitchFamily="18" charset="0"/>
                                </a:rPr>
                                <m:t>𝑝</m:t>
                              </m:r>
                            </m:e>
                          </m:acc>
                        </m:sub>
                      </m:sSub>
                      <m:r>
                        <a:rPr lang="en-GB" i="1">
                          <a:solidFill>
                            <a:schemeClr val="bg2">
                              <a:lumMod val="75000"/>
                            </a:schemeClr>
                          </a:solidFill>
                          <a:latin typeface="Cambria Math" panose="02040503050406030204" pitchFamily="18" charset="0"/>
                          <a:cs typeface="Times New Roman" panose="02020603050405020304" pitchFamily="18" charset="0"/>
                        </a:rPr>
                        <m:t>=</m:t>
                      </m:r>
                      <m:rad>
                        <m:radPr>
                          <m:degHide m:val="on"/>
                          <m:ctrlPr>
                            <a:rPr lang="en-GB" i="1">
                              <a:solidFill>
                                <a:schemeClr val="bg2">
                                  <a:lumMod val="75000"/>
                                </a:schemeClr>
                              </a:solidFill>
                              <a:latin typeface="Cambria Math" panose="02040503050406030204" pitchFamily="18" charset="0"/>
                              <a:cs typeface="Times New Roman" panose="02020603050405020304" pitchFamily="18" charset="0"/>
                            </a:rPr>
                          </m:ctrlPr>
                        </m:radPr>
                        <m:deg/>
                        <m:e>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acc>
                                <m:accPr>
                                  <m:chr m:val="̂"/>
                                  <m:ctrlPr>
                                    <a:rPr lang="en-IN" i="1">
                                      <a:solidFill>
                                        <a:schemeClr val="bg2">
                                          <a:lumMod val="75000"/>
                                        </a:schemeClr>
                                      </a:solidFill>
                                      <a:latin typeface="Cambria Math" panose="02040503050406030204" pitchFamily="18" charset="0"/>
                                      <a:cs typeface="Times New Roman" panose="02020603050405020304" pitchFamily="18" charset="0"/>
                                    </a:rPr>
                                  </m:ctrlPr>
                                </m:accPr>
                                <m:e>
                                  <m:r>
                                    <a:rPr lang="en-GB" i="1">
                                      <a:solidFill>
                                        <a:schemeClr val="bg2">
                                          <a:lumMod val="75000"/>
                                        </a:schemeClr>
                                      </a:solidFill>
                                      <a:latin typeface="Cambria Math" panose="02040503050406030204" pitchFamily="18" charset="0"/>
                                      <a:cs typeface="Times New Roman" panose="02020603050405020304" pitchFamily="18" charset="0"/>
                                    </a:rPr>
                                    <m:t>𝑝</m:t>
                                  </m:r>
                                </m:e>
                              </m:acc>
                              <m:d>
                                <m:dPr>
                                  <m:ctrlPr>
                                    <a:rPr lang="en-GB" i="1" smtClean="0">
                                      <a:solidFill>
                                        <a:schemeClr val="bg2">
                                          <a:lumMod val="75000"/>
                                        </a:schemeClr>
                                      </a:solidFill>
                                      <a:latin typeface="Cambria Math" panose="02040503050406030204" pitchFamily="18" charset="0"/>
                                    </a:rPr>
                                  </m:ctrlPr>
                                </m:dPr>
                                <m:e>
                                  <m:r>
                                    <a:rPr lang="en-GB" i="1">
                                      <a:solidFill>
                                        <a:schemeClr val="bg2">
                                          <a:lumMod val="75000"/>
                                        </a:schemeClr>
                                      </a:solidFill>
                                      <a:latin typeface="Cambria Math" panose="02040503050406030204" pitchFamily="18" charset="0"/>
                                    </a:rPr>
                                    <m:t>1−</m:t>
                                  </m:r>
                                  <m:acc>
                                    <m:accPr>
                                      <m:chr m:val="̂"/>
                                      <m:ctrlPr>
                                        <a:rPr lang="en-IN" i="1">
                                          <a:solidFill>
                                            <a:schemeClr val="bg2">
                                              <a:lumMod val="75000"/>
                                            </a:schemeClr>
                                          </a:solidFill>
                                          <a:latin typeface="Cambria Math" panose="02040503050406030204" pitchFamily="18" charset="0"/>
                                          <a:cs typeface="Times New Roman" panose="02020603050405020304" pitchFamily="18" charset="0"/>
                                        </a:rPr>
                                      </m:ctrlPr>
                                    </m:accPr>
                                    <m:e>
                                      <m:r>
                                        <a:rPr lang="en-GB" i="1">
                                          <a:solidFill>
                                            <a:schemeClr val="bg2">
                                              <a:lumMod val="75000"/>
                                            </a:schemeClr>
                                          </a:solidFill>
                                          <a:latin typeface="Cambria Math" panose="02040503050406030204" pitchFamily="18" charset="0"/>
                                          <a:cs typeface="Times New Roman" panose="02020603050405020304" pitchFamily="18" charset="0"/>
                                        </a:rPr>
                                        <m:t>𝑝</m:t>
                                      </m:r>
                                    </m:e>
                                  </m:acc>
                                </m:e>
                              </m:d>
                            </m:num>
                            <m:den>
                              <m:r>
                                <a:rPr lang="en-GB" i="1">
                                  <a:solidFill>
                                    <a:schemeClr val="bg2">
                                      <a:lumMod val="75000"/>
                                    </a:schemeClr>
                                  </a:solidFill>
                                  <a:latin typeface="Cambria Math" panose="02040503050406030204" pitchFamily="18" charset="0"/>
                                  <a:cs typeface="Times New Roman" panose="02020603050405020304" pitchFamily="18" charset="0"/>
                                </a:rPr>
                                <m:t>𝑛</m:t>
                              </m:r>
                            </m:den>
                          </m:f>
                        </m:e>
                      </m:rad>
                    </m:oMath>
                  </m:oMathPara>
                </a14:m>
                <a:endParaRPr lang="en-IN"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8524" y="530773"/>
                <a:ext cx="8229600" cy="3886200"/>
              </a:xfrm>
              <a:blipFill rotWithShape="0">
                <a:blip r:embed="rId2"/>
                <a:stretch>
                  <a:fillRect l="-1926" t="-2194" r="-1852" b="-7680"/>
                </a:stretch>
              </a:blipFill>
            </p:spPr>
            <p:txBody>
              <a:bodyPr/>
              <a:lstStyle/>
              <a:p>
                <a:r>
                  <a:rPr lang="en-GB">
                    <a:noFill/>
                  </a:rPr>
                  <a:t> </a:t>
                </a:r>
              </a:p>
            </p:txBody>
          </p:sp>
        </mc:Fallback>
      </mc:AlternateContent>
      <p:sp>
        <p:nvSpPr>
          <p:cNvPr id="5" name="Footer Placeholder 4">
            <a:extLst>
              <a:ext uri="{FF2B5EF4-FFF2-40B4-BE49-F238E27FC236}">
                <a16:creationId xmlns:a16="http://schemas.microsoft.com/office/drawing/2014/main" id="{6E79DF3F-BDE2-471B-B530-C5E310336B15}"/>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998E6156-DF6A-4916-8149-EBC7FA8C7847}"/>
              </a:ext>
            </a:extLst>
          </p:cNvPr>
          <p:cNvSpPr>
            <a:spLocks noGrp="1"/>
          </p:cNvSpPr>
          <p:nvPr>
            <p:ph type="dt" sz="half" idx="12"/>
          </p:nvPr>
        </p:nvSpPr>
        <p:spPr/>
        <p:txBody>
          <a:bodyPr/>
          <a:lstStyle/>
          <a:p>
            <a:fld id="{5CBFCD4D-FC5B-4EA1-B504-74B635D8BACC}" type="datetime5">
              <a:rPr lang="en-NZ" altLang="en-US" smtClean="0"/>
              <a:t>16-May-23</a:t>
            </a:fld>
            <a:endParaRPr lang="en-US" altLang="en-US"/>
          </a:p>
        </p:txBody>
      </p:sp>
      <p:sp>
        <p:nvSpPr>
          <p:cNvPr id="7" name="Slide Number Placeholder 6">
            <a:extLst>
              <a:ext uri="{FF2B5EF4-FFF2-40B4-BE49-F238E27FC236}">
                <a16:creationId xmlns:a16="http://schemas.microsoft.com/office/drawing/2014/main" id="{BD5F02B0-BED0-486D-AD90-85681AC93806}"/>
              </a:ext>
            </a:extLst>
          </p:cNvPr>
          <p:cNvSpPr>
            <a:spLocks noGrp="1"/>
          </p:cNvSpPr>
          <p:nvPr>
            <p:ph type="sldNum" sz="quarter" idx="11"/>
          </p:nvPr>
        </p:nvSpPr>
        <p:spPr/>
        <p:txBody>
          <a:bodyPr/>
          <a:lstStyle/>
          <a:p>
            <a:fld id="{E6D38F6D-B68C-43EA-8D93-D9BC679B8240}" type="slidenum">
              <a:rPr lang="en-US" altLang="en-US" smtClean="0"/>
              <a:pPr/>
              <a:t>33</a:t>
            </a:fld>
            <a:endParaRPr lang="en-US" altLang="en-US"/>
          </a:p>
        </p:txBody>
      </p:sp>
    </p:spTree>
    <p:extLst>
      <p:ext uri="{BB962C8B-B14F-4D97-AF65-F5344CB8AC3E}">
        <p14:creationId xmlns:p14="http://schemas.microsoft.com/office/powerpoint/2010/main" val="4273477974"/>
      </p:ext>
    </p:extLst>
  </p:cSld>
  <p:clrMapOvr>
    <a:masterClrMapping/>
  </p:clrMapOvr>
  <p:transition spd="slow">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8523" y="562303"/>
                <a:ext cx="8770883" cy="3886200"/>
              </a:xfrm>
            </p:spPr>
            <p:txBody>
              <a:bodyPr/>
              <a:lstStyle/>
              <a:p>
                <a:pPr marL="0" indent="0">
                  <a:buNone/>
                </a:pPr>
                <a:r>
                  <a:rPr lang="en-GB" dirty="0">
                    <a:latin typeface="Times New Roman" panose="02020603050405020304" pitchFamily="18" charset="0"/>
                    <a:cs typeface="Times New Roman" panose="02020603050405020304" pitchFamily="18" charset="0"/>
                  </a:rPr>
                  <a:t>The interval computed as,</a:t>
                </a:r>
              </a:p>
              <a:p>
                <a:pPr marL="0" indent="0">
                  <a:buNone/>
                </a:pPr>
                <a14:m>
                  <m:oMath xmlns:m="http://schemas.openxmlformats.org/officeDocument/2006/math">
                    <m:d>
                      <m:dPr>
                        <m:ctrlPr>
                          <a:rPr lang="en-GB" i="1" smtClean="0">
                            <a:solidFill>
                              <a:schemeClr val="bg2">
                                <a:lumMod val="75000"/>
                              </a:schemeClr>
                            </a:solidFill>
                            <a:latin typeface="Cambria Math" panose="02040503050406030204" pitchFamily="18" charset="0"/>
                            <a:cs typeface="Times New Roman" panose="02020603050405020304" pitchFamily="18" charset="0"/>
                          </a:rPr>
                        </m:ctrlPr>
                      </m:dPr>
                      <m:e>
                        <m:acc>
                          <m:accPr>
                            <m:chr m:val="̂"/>
                            <m:ctrlPr>
                              <a:rPr lang="en-GB" i="1" smtClean="0">
                                <a:solidFill>
                                  <a:schemeClr val="bg2">
                                    <a:lumMod val="75000"/>
                                  </a:schemeClr>
                                </a:solidFill>
                                <a:latin typeface="Cambria Math" panose="02040503050406030204" pitchFamily="18" charset="0"/>
                                <a:cs typeface="Times New Roman" panose="02020603050405020304" pitchFamily="18" charset="0"/>
                              </a:rPr>
                            </m:ctrlPr>
                          </m:accPr>
                          <m:e>
                            <m:r>
                              <a:rPr lang="en-GB" b="0" i="1" smtClean="0">
                                <a:solidFill>
                                  <a:schemeClr val="bg2">
                                    <a:lumMod val="75000"/>
                                  </a:schemeClr>
                                </a:solidFill>
                                <a:latin typeface="Cambria Math" panose="02040503050406030204" pitchFamily="18" charset="0"/>
                                <a:cs typeface="Times New Roman" panose="02020603050405020304" pitchFamily="18" charset="0"/>
                              </a:rPr>
                              <m:t>𝑝</m:t>
                            </m:r>
                          </m:e>
                        </m:acc>
                        <m:r>
                          <a:rPr lang="en-GB" b="0" i="1" smtClean="0">
                            <a:solidFill>
                              <a:schemeClr val="bg2">
                                <a:lumMod val="75000"/>
                              </a:schemeClr>
                            </a:solidFill>
                            <a:latin typeface="Cambria Math" panose="02040503050406030204" pitchFamily="18" charset="0"/>
                            <a:cs typeface="Times New Roman" panose="02020603050405020304" pitchFamily="18" charset="0"/>
                          </a:rPr>
                          <m:t>−</m:t>
                        </m:r>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r>
                          <a:rPr lang="en-GB" b="0" i="1" smtClean="0">
                            <a:solidFill>
                              <a:schemeClr val="bg2">
                                <a:lumMod val="75000"/>
                              </a:schemeClr>
                            </a:solidFill>
                            <a:latin typeface="Cambria Math" panose="02040503050406030204" pitchFamily="18" charset="0"/>
                            <a:cs typeface="Times New Roman" panose="02020603050405020304" pitchFamily="18" charset="0"/>
                          </a:rPr>
                          <m:t>∗</m:t>
                        </m:r>
                        <m:rad>
                          <m:radPr>
                            <m:degHide m:val="on"/>
                            <m:ctrlPr>
                              <a:rPr lang="en-GB" b="0" i="1" smtClean="0">
                                <a:solidFill>
                                  <a:schemeClr val="bg2">
                                    <a:lumMod val="75000"/>
                                  </a:schemeClr>
                                </a:solidFill>
                                <a:latin typeface="Cambria Math" panose="02040503050406030204" pitchFamily="18" charset="0"/>
                                <a:cs typeface="Times New Roman" panose="02020603050405020304" pitchFamily="18" charset="0"/>
                              </a:rPr>
                            </m:ctrlPr>
                          </m:radPr>
                          <m:deg/>
                          <m:e>
                            <m:f>
                              <m:fPr>
                                <m:type m:val="skw"/>
                                <m:ctrlPr>
                                  <a:rPr lang="en-GB" b="0" i="1" smtClean="0">
                                    <a:solidFill>
                                      <a:schemeClr val="bg2">
                                        <a:lumMod val="75000"/>
                                      </a:schemeClr>
                                    </a:solidFill>
                                    <a:latin typeface="Cambria Math" panose="02040503050406030204" pitchFamily="18" charset="0"/>
                                    <a:cs typeface="Times New Roman" panose="02020603050405020304" pitchFamily="18" charset="0"/>
                                  </a:rPr>
                                </m:ctrlPr>
                              </m:fPr>
                              <m:num>
                                <m:acc>
                                  <m:accPr>
                                    <m:chr m:val="̂"/>
                                    <m:ctrlPr>
                                      <a:rPr lang="en-GB" i="1">
                                        <a:solidFill>
                                          <a:schemeClr val="bg2">
                                            <a:lumMod val="75000"/>
                                          </a:schemeClr>
                                        </a:solidFill>
                                        <a:latin typeface="Cambria Math" panose="02040503050406030204" pitchFamily="18" charset="0"/>
                                        <a:cs typeface="Times New Roman" panose="02020603050405020304" pitchFamily="18" charset="0"/>
                                      </a:rPr>
                                    </m:ctrlPr>
                                  </m:accPr>
                                  <m:e>
                                    <m:r>
                                      <a:rPr lang="en-GB" i="1">
                                        <a:solidFill>
                                          <a:schemeClr val="bg2">
                                            <a:lumMod val="75000"/>
                                          </a:schemeClr>
                                        </a:solidFill>
                                        <a:latin typeface="Cambria Math" panose="02040503050406030204" pitchFamily="18" charset="0"/>
                                        <a:cs typeface="Times New Roman" panose="02020603050405020304" pitchFamily="18" charset="0"/>
                                      </a:rPr>
                                      <m:t>𝑝</m:t>
                                    </m:r>
                                  </m:e>
                                </m:acc>
                                <m:d>
                                  <m:dPr>
                                    <m:ctrlPr>
                                      <a:rPr lang="en-GB" i="1" smtClean="0">
                                        <a:solidFill>
                                          <a:schemeClr val="bg2">
                                            <a:lumMod val="75000"/>
                                          </a:schemeClr>
                                        </a:solidFill>
                                        <a:latin typeface="Cambria Math" panose="02040503050406030204" pitchFamily="18" charset="0"/>
                                      </a:rPr>
                                    </m:ctrlPr>
                                  </m:dPr>
                                  <m:e>
                                    <m:r>
                                      <a:rPr lang="en-GB" i="1">
                                        <a:solidFill>
                                          <a:schemeClr val="bg2">
                                            <a:lumMod val="75000"/>
                                          </a:schemeClr>
                                        </a:solidFill>
                                        <a:latin typeface="Cambria Math" panose="02040503050406030204" pitchFamily="18" charset="0"/>
                                      </a:rPr>
                                      <m:t>1−</m:t>
                                    </m:r>
                                    <m:acc>
                                      <m:accPr>
                                        <m:chr m:val="̂"/>
                                        <m:ctrlPr>
                                          <a:rPr lang="en-GB" i="1">
                                            <a:solidFill>
                                              <a:schemeClr val="bg2">
                                                <a:lumMod val="75000"/>
                                              </a:schemeClr>
                                            </a:solidFill>
                                            <a:latin typeface="Cambria Math" panose="02040503050406030204" pitchFamily="18" charset="0"/>
                                            <a:cs typeface="Times New Roman" panose="02020603050405020304" pitchFamily="18" charset="0"/>
                                          </a:rPr>
                                        </m:ctrlPr>
                                      </m:accPr>
                                      <m:e>
                                        <m:r>
                                          <a:rPr lang="en-GB" i="1">
                                            <a:solidFill>
                                              <a:schemeClr val="bg2">
                                                <a:lumMod val="75000"/>
                                              </a:schemeClr>
                                            </a:solidFill>
                                            <a:latin typeface="Cambria Math" panose="02040503050406030204" pitchFamily="18" charset="0"/>
                                            <a:cs typeface="Times New Roman" panose="02020603050405020304" pitchFamily="18" charset="0"/>
                                          </a:rPr>
                                          <m:t>𝑝</m:t>
                                        </m:r>
                                      </m:e>
                                    </m:acc>
                                  </m:e>
                                </m:d>
                              </m:num>
                              <m:den>
                                <m:r>
                                  <a:rPr lang="en-GB" b="0" i="1" smtClean="0">
                                    <a:solidFill>
                                      <a:schemeClr val="bg2">
                                        <a:lumMod val="75000"/>
                                      </a:schemeClr>
                                    </a:solidFill>
                                    <a:latin typeface="Cambria Math" panose="02040503050406030204" pitchFamily="18" charset="0"/>
                                    <a:cs typeface="Times New Roman" panose="02020603050405020304" pitchFamily="18" charset="0"/>
                                  </a:rPr>
                                  <m:t>𝑛</m:t>
                                </m:r>
                              </m:den>
                            </m:f>
                          </m:e>
                        </m:rad>
                        <m:r>
                          <a:rPr lang="en-GB" b="0" i="1" smtClean="0">
                            <a:solidFill>
                              <a:schemeClr val="bg2">
                                <a:lumMod val="75000"/>
                              </a:schemeClr>
                            </a:solidFill>
                            <a:latin typeface="Cambria Math" panose="02040503050406030204" pitchFamily="18" charset="0"/>
                            <a:cs typeface="Times New Roman" panose="02020603050405020304" pitchFamily="18" charset="0"/>
                          </a:rPr>
                          <m:t>  ,</m:t>
                        </m:r>
                        <m:acc>
                          <m:accPr>
                            <m:chr m:val="̂"/>
                            <m:ctrlPr>
                              <a:rPr lang="en-GB" i="1">
                                <a:solidFill>
                                  <a:schemeClr val="bg2">
                                    <a:lumMod val="75000"/>
                                  </a:schemeClr>
                                </a:solidFill>
                                <a:latin typeface="Cambria Math" panose="02040503050406030204" pitchFamily="18" charset="0"/>
                                <a:cs typeface="Times New Roman" panose="02020603050405020304" pitchFamily="18" charset="0"/>
                              </a:rPr>
                            </m:ctrlPr>
                          </m:accPr>
                          <m:e>
                            <m:r>
                              <a:rPr lang="en-GB" i="1">
                                <a:solidFill>
                                  <a:schemeClr val="bg2">
                                    <a:lumMod val="75000"/>
                                  </a:schemeClr>
                                </a:solidFill>
                                <a:latin typeface="Cambria Math" panose="02040503050406030204" pitchFamily="18" charset="0"/>
                                <a:cs typeface="Times New Roman" panose="02020603050405020304" pitchFamily="18" charset="0"/>
                              </a:rPr>
                              <m:t>𝑝</m:t>
                            </m:r>
                          </m:e>
                        </m:acc>
                        <m:r>
                          <a:rPr lang="en-GB" b="0" i="1" smtClean="0">
                            <a:solidFill>
                              <a:schemeClr val="bg2">
                                <a:lumMod val="75000"/>
                              </a:schemeClr>
                            </a:solidFill>
                            <a:latin typeface="Cambria Math" panose="02040503050406030204" pitchFamily="18" charset="0"/>
                            <a:cs typeface="Times New Roman" panose="02020603050405020304" pitchFamily="18" charset="0"/>
                          </a:rPr>
                          <m:t>+</m:t>
                        </m:r>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r>
                          <a:rPr lang="en-GB" i="1">
                            <a:solidFill>
                              <a:schemeClr val="bg2">
                                <a:lumMod val="75000"/>
                              </a:schemeClr>
                            </a:solidFill>
                            <a:latin typeface="Cambria Math" panose="02040503050406030204" pitchFamily="18" charset="0"/>
                            <a:cs typeface="Times New Roman" panose="02020603050405020304" pitchFamily="18" charset="0"/>
                          </a:rPr>
                          <m:t>∗</m:t>
                        </m:r>
                        <m:rad>
                          <m:radPr>
                            <m:degHide m:val="on"/>
                            <m:ctrlPr>
                              <a:rPr lang="en-GB" i="1">
                                <a:solidFill>
                                  <a:schemeClr val="bg2">
                                    <a:lumMod val="75000"/>
                                  </a:schemeClr>
                                </a:solidFill>
                                <a:latin typeface="Cambria Math" panose="02040503050406030204" pitchFamily="18" charset="0"/>
                                <a:cs typeface="Times New Roman" panose="02020603050405020304" pitchFamily="18" charset="0"/>
                              </a:rPr>
                            </m:ctrlPr>
                          </m:radPr>
                          <m:deg/>
                          <m:e>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acc>
                                  <m:accPr>
                                    <m:chr m:val="̂"/>
                                    <m:ctrlPr>
                                      <a:rPr lang="en-GB" i="1">
                                        <a:solidFill>
                                          <a:schemeClr val="bg2">
                                            <a:lumMod val="75000"/>
                                          </a:schemeClr>
                                        </a:solidFill>
                                        <a:latin typeface="Cambria Math" panose="02040503050406030204" pitchFamily="18" charset="0"/>
                                        <a:cs typeface="Times New Roman" panose="02020603050405020304" pitchFamily="18" charset="0"/>
                                      </a:rPr>
                                    </m:ctrlPr>
                                  </m:accPr>
                                  <m:e>
                                    <m:r>
                                      <a:rPr lang="en-GB" i="1">
                                        <a:solidFill>
                                          <a:schemeClr val="bg2">
                                            <a:lumMod val="75000"/>
                                          </a:schemeClr>
                                        </a:solidFill>
                                        <a:latin typeface="Cambria Math" panose="02040503050406030204" pitchFamily="18" charset="0"/>
                                        <a:cs typeface="Times New Roman" panose="02020603050405020304" pitchFamily="18" charset="0"/>
                                      </a:rPr>
                                      <m:t>𝑝</m:t>
                                    </m:r>
                                  </m:e>
                                </m:acc>
                                <m:d>
                                  <m:dPr>
                                    <m:ctrlPr>
                                      <a:rPr lang="en-GB" i="1">
                                        <a:solidFill>
                                          <a:schemeClr val="bg2">
                                            <a:lumMod val="75000"/>
                                          </a:schemeClr>
                                        </a:solidFill>
                                        <a:latin typeface="Cambria Math" panose="02040503050406030204" pitchFamily="18" charset="0"/>
                                      </a:rPr>
                                    </m:ctrlPr>
                                  </m:dPr>
                                  <m:e>
                                    <m:r>
                                      <a:rPr lang="en-GB" i="1">
                                        <a:solidFill>
                                          <a:schemeClr val="bg2">
                                            <a:lumMod val="75000"/>
                                          </a:schemeClr>
                                        </a:solidFill>
                                        <a:latin typeface="Cambria Math" panose="02040503050406030204" pitchFamily="18" charset="0"/>
                                      </a:rPr>
                                      <m:t>1−</m:t>
                                    </m:r>
                                    <m:acc>
                                      <m:accPr>
                                        <m:chr m:val="̂"/>
                                        <m:ctrlPr>
                                          <a:rPr lang="en-GB" i="1">
                                            <a:solidFill>
                                              <a:schemeClr val="bg2">
                                                <a:lumMod val="75000"/>
                                              </a:schemeClr>
                                            </a:solidFill>
                                            <a:latin typeface="Cambria Math" panose="02040503050406030204" pitchFamily="18" charset="0"/>
                                            <a:cs typeface="Times New Roman" panose="02020603050405020304" pitchFamily="18" charset="0"/>
                                          </a:rPr>
                                        </m:ctrlPr>
                                      </m:accPr>
                                      <m:e>
                                        <m:r>
                                          <a:rPr lang="en-GB" i="1">
                                            <a:solidFill>
                                              <a:schemeClr val="bg2">
                                                <a:lumMod val="75000"/>
                                              </a:schemeClr>
                                            </a:solidFill>
                                            <a:latin typeface="Cambria Math" panose="02040503050406030204" pitchFamily="18" charset="0"/>
                                            <a:cs typeface="Times New Roman" panose="02020603050405020304" pitchFamily="18" charset="0"/>
                                          </a:rPr>
                                          <m:t>𝑝</m:t>
                                        </m:r>
                                      </m:e>
                                    </m:acc>
                                  </m:e>
                                </m:d>
                              </m:num>
                              <m:den>
                                <m:r>
                                  <a:rPr lang="en-GB" i="1">
                                    <a:solidFill>
                                      <a:schemeClr val="bg2">
                                        <a:lumMod val="75000"/>
                                      </a:schemeClr>
                                    </a:solidFill>
                                    <a:latin typeface="Cambria Math" panose="02040503050406030204" pitchFamily="18" charset="0"/>
                                    <a:cs typeface="Times New Roman" panose="02020603050405020304" pitchFamily="18" charset="0"/>
                                  </a:rPr>
                                  <m:t>𝑛</m:t>
                                </m:r>
                              </m:den>
                            </m:f>
                          </m:e>
                        </m:rad>
                      </m:e>
                    </m:d>
                  </m:oMath>
                </a14:m>
                <a:r>
                  <a:rPr lang="en-GB" dirty="0">
                    <a:latin typeface="Times New Roman" panose="02020603050405020304" pitchFamily="18" charset="0"/>
                    <a:cs typeface="Times New Roman" panose="02020603050405020304" pitchFamily="18" charset="0"/>
                  </a:rPr>
                  <a:t> </a:t>
                </a:r>
              </a:p>
              <a:p>
                <a:pPr marL="0" indent="0">
                  <a:buNone/>
                </a:pPr>
                <a:r>
                  <a:rPr lang="en-IN" dirty="0">
                    <a:latin typeface="Times New Roman" panose="02020603050405020304" pitchFamily="18" charset="0"/>
                    <a:cs typeface="Times New Roman" panose="02020603050405020304" pitchFamily="18" charset="0"/>
                  </a:rPr>
                  <a:t>is known as the </a:t>
                </a:r>
                <a14:m>
                  <m:oMath xmlns:m="http://schemas.openxmlformats.org/officeDocument/2006/math">
                    <m:d>
                      <m:dPr>
                        <m:ctrlPr>
                          <a:rPr lang="en-GB" b="0" i="1" smtClean="0">
                            <a:latin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cs typeface="Times New Roman" panose="02020603050405020304" pitchFamily="18" charset="0"/>
                          </a:rPr>
                          <m:t>1−</m:t>
                        </m:r>
                        <m:r>
                          <a:rPr lang="en-GB" b="0" i="1" smtClean="0">
                            <a:latin typeface="Cambria Math" panose="02040503050406030204" pitchFamily="18" charset="0"/>
                            <a:ea typeface="Cambria Math" panose="02040503050406030204" pitchFamily="18" charset="0"/>
                            <a:cs typeface="Times New Roman" panose="02020603050405020304" pitchFamily="18" charset="0"/>
                          </a:rPr>
                          <m:t>𝛼</m:t>
                        </m:r>
                      </m:e>
                    </m:d>
                    <m:r>
                      <a:rPr lang="en-GB" b="0" i="1" smtClean="0">
                        <a:latin typeface="Cambria Math" panose="02040503050406030204" pitchFamily="18" charset="0"/>
                        <a:cs typeface="Times New Roman" panose="02020603050405020304" pitchFamily="18" charset="0"/>
                      </a:rPr>
                      <m:t>∗100%</m:t>
                    </m:r>
                    <m:r>
                      <m:rPr>
                        <m:nor/>
                      </m:rPr>
                      <a:rPr lang="en-GB" b="0" i="0" smtClean="0">
                        <a:latin typeface="Cambria Math" panose="02040503050406030204" pitchFamily="18" charset="0"/>
                        <a:cs typeface="Times New Roman" panose="02020603050405020304" pitchFamily="18" charset="0"/>
                      </a:rPr>
                      <m:t> </m:t>
                    </m:r>
                    <m:r>
                      <m:rPr>
                        <m:nor/>
                      </m:rPr>
                      <a:rPr lang="en-IN" dirty="0">
                        <a:latin typeface="Times New Roman" panose="02020603050405020304" pitchFamily="18" charset="0"/>
                        <a:cs typeface="Times New Roman" panose="02020603050405020304" pitchFamily="18" charset="0"/>
                      </a:rPr>
                      <m:t>confidence</m:t>
                    </m:r>
                  </m:oMath>
                </a14:m>
                <a:r>
                  <a:rPr lang="en-IN" dirty="0">
                    <a:latin typeface="Times New Roman" panose="02020603050405020304" pitchFamily="18" charset="0"/>
                    <a:cs typeface="Times New Roman" panose="02020603050405020304" pitchFamily="18" charset="0"/>
                  </a:rPr>
                  <a:t> interval estimate for </a:t>
                </a:r>
                <a:r>
                  <a:rPr lang="en-IN" i="1" dirty="0">
                    <a:latin typeface="Times New Roman" panose="02020603050405020304" pitchFamily="18" charset="0"/>
                    <a:cs typeface="Times New Roman" panose="02020603050405020304" pitchFamily="18" charset="0"/>
                  </a:rPr>
                  <a:t>p.</a:t>
                </a:r>
              </a:p>
              <a:p>
                <a:pPr marL="0" indent="0">
                  <a:buNone/>
                </a:pPr>
                <a:r>
                  <a:rPr lang="en-GB" dirty="0">
                    <a:latin typeface="Times New Roman" panose="02020603050405020304" pitchFamily="18" charset="0"/>
                    <a:cs typeface="Times New Roman" panose="02020603050405020304" pitchFamily="18" charset="0"/>
                  </a:rPr>
                  <a:t>In general,</a:t>
                </a:r>
              </a:p>
              <a:p>
                <a:pPr marL="0" indent="0">
                  <a:buNone/>
                </a:pPr>
                <a14:m>
                  <m:oMathPara xmlns:m="http://schemas.openxmlformats.org/officeDocument/2006/math">
                    <m:oMathParaPr>
                      <m:jc m:val="centerGroup"/>
                    </m:oMathParaPr>
                    <m:oMath xmlns:m="http://schemas.openxmlformats.org/officeDocument/2006/math">
                      <m:r>
                        <a:rPr lang="en-GB" b="0" i="1" smtClean="0">
                          <a:solidFill>
                            <a:schemeClr val="bg2">
                              <a:lumMod val="75000"/>
                            </a:schemeClr>
                          </a:solidFill>
                          <a:latin typeface="Cambria Math" panose="02040503050406030204" pitchFamily="18" charset="0"/>
                          <a:cs typeface="Times New Roman" panose="02020603050405020304" pitchFamily="18" charset="0"/>
                        </a:rPr>
                        <m:t>𝐸</m:t>
                      </m:r>
                      <m:r>
                        <a:rPr lang="en-GB" b="0" i="1" smtClean="0">
                          <a:solidFill>
                            <a:schemeClr val="bg2">
                              <a:lumMod val="75000"/>
                            </a:schemeClr>
                          </a:solidFill>
                          <a:latin typeface="Cambria Math" panose="02040503050406030204" pitchFamily="18" charset="0"/>
                          <a:cs typeface="Times New Roman" panose="02020603050405020304" pitchFamily="18" charset="0"/>
                        </a:rPr>
                        <m:t>=</m:t>
                      </m:r>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r>
                        <a:rPr lang="en-GB" i="1">
                          <a:solidFill>
                            <a:schemeClr val="bg2">
                              <a:lumMod val="75000"/>
                            </a:schemeClr>
                          </a:solidFill>
                          <a:latin typeface="Cambria Math" panose="02040503050406030204" pitchFamily="18" charset="0"/>
                          <a:cs typeface="Times New Roman" panose="02020603050405020304" pitchFamily="18" charset="0"/>
                        </a:rPr>
                        <m:t>∗</m:t>
                      </m:r>
                      <m:rad>
                        <m:radPr>
                          <m:degHide m:val="on"/>
                          <m:ctrlPr>
                            <a:rPr lang="en-GB" i="1">
                              <a:solidFill>
                                <a:schemeClr val="bg2">
                                  <a:lumMod val="75000"/>
                                </a:schemeClr>
                              </a:solidFill>
                              <a:latin typeface="Cambria Math" panose="02040503050406030204" pitchFamily="18" charset="0"/>
                              <a:cs typeface="Times New Roman" panose="02020603050405020304" pitchFamily="18" charset="0"/>
                            </a:rPr>
                          </m:ctrlPr>
                        </m:radPr>
                        <m:deg/>
                        <m:e>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rPr>
                                <m:t>𝑝</m:t>
                              </m:r>
                              <m:d>
                                <m:dPr>
                                  <m:ctrlPr>
                                    <a:rPr lang="en-GB" i="1">
                                      <a:solidFill>
                                        <a:schemeClr val="bg2">
                                          <a:lumMod val="75000"/>
                                        </a:schemeClr>
                                      </a:solidFill>
                                      <a:latin typeface="Cambria Math" panose="02040503050406030204" pitchFamily="18" charset="0"/>
                                    </a:rPr>
                                  </m:ctrlPr>
                                </m:dPr>
                                <m:e>
                                  <m:r>
                                    <a:rPr lang="en-GB" i="1">
                                      <a:solidFill>
                                        <a:schemeClr val="bg2">
                                          <a:lumMod val="75000"/>
                                        </a:schemeClr>
                                      </a:solidFill>
                                      <a:latin typeface="Cambria Math" panose="02040503050406030204" pitchFamily="18" charset="0"/>
                                    </a:rPr>
                                    <m:t>1−</m:t>
                                  </m:r>
                                  <m:r>
                                    <a:rPr lang="en-GB" i="1">
                                      <a:solidFill>
                                        <a:schemeClr val="bg2">
                                          <a:lumMod val="75000"/>
                                        </a:schemeClr>
                                      </a:solidFill>
                                      <a:latin typeface="Cambria Math" panose="02040503050406030204" pitchFamily="18" charset="0"/>
                                    </a:rPr>
                                    <m:t>𝑝</m:t>
                                  </m:r>
                                </m:e>
                              </m:d>
                            </m:num>
                            <m:den>
                              <m:r>
                                <a:rPr lang="en-GB" i="1">
                                  <a:solidFill>
                                    <a:schemeClr val="bg2">
                                      <a:lumMod val="75000"/>
                                    </a:schemeClr>
                                  </a:solidFill>
                                  <a:latin typeface="Cambria Math" panose="02040503050406030204" pitchFamily="18" charset="0"/>
                                  <a:cs typeface="Times New Roman" panose="02020603050405020304" pitchFamily="18" charset="0"/>
                                </a:rPr>
                                <m:t>𝑛</m:t>
                              </m:r>
                            </m:den>
                          </m:f>
                        </m:e>
                      </m:rad>
                    </m:oMath>
                  </m:oMathPara>
                </a14:m>
                <a:endParaRPr lang="en-GB" dirty="0">
                  <a:latin typeface="Times New Roman" panose="02020603050405020304" pitchFamily="18" charset="0"/>
                  <a:cs typeface="Times New Roman" panose="02020603050405020304" pitchFamily="18" charset="0"/>
                </a:endParaRPr>
              </a:p>
              <a:p>
                <a:pPr marL="0" indent="0">
                  <a:buNone/>
                </a:pPr>
                <a:r>
                  <a:rPr lang="en-IN" dirty="0">
                    <a:latin typeface="Times New Roman" panose="02020603050405020304" pitchFamily="18" charset="0"/>
                    <a:cs typeface="Times New Roman" panose="02020603050405020304" pitchFamily="18" charset="0"/>
                  </a:rPr>
                  <a:t>is known as the </a:t>
                </a:r>
                <a:r>
                  <a:rPr lang="en-IN" dirty="0">
                    <a:solidFill>
                      <a:srgbClr val="FF0000"/>
                    </a:solidFill>
                    <a:latin typeface="Times New Roman" panose="02020603050405020304" pitchFamily="18" charset="0"/>
                    <a:cs typeface="Times New Roman" panose="02020603050405020304" pitchFamily="18" charset="0"/>
                  </a:rPr>
                  <a:t>margin of error </a:t>
                </a:r>
                <a:r>
                  <a:rPr lang="en-IN" dirty="0">
                    <a:latin typeface="Times New Roman" panose="02020603050405020304" pitchFamily="18" charset="0"/>
                    <a:cs typeface="Times New Roman" panose="02020603050405020304" pitchFamily="18" charset="0"/>
                  </a:rPr>
                  <a:t>in estimating </a:t>
                </a:r>
                <a:r>
                  <a:rPr lang="en-IN" i="1" dirty="0">
                    <a:latin typeface="Times New Roman" panose="02020603050405020304" pitchFamily="18" charset="0"/>
                    <a:cs typeface="Times New Roman" panose="02020603050405020304" pitchFamily="18" charset="0"/>
                  </a:rPr>
                  <a:t>p</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8523" y="562303"/>
                <a:ext cx="8770883" cy="3886200"/>
              </a:xfrm>
              <a:blipFill rotWithShape="0">
                <a:blip r:embed="rId2"/>
                <a:stretch>
                  <a:fillRect l="-1808" t="-2194" r="-2573" b="-3855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FF6597D0-8896-446E-AFCE-A022536D486E}"/>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9B76CCF4-411F-40EF-A7F6-3EE2D2AF5C25}"/>
              </a:ext>
            </a:extLst>
          </p:cNvPr>
          <p:cNvSpPr>
            <a:spLocks noGrp="1"/>
          </p:cNvSpPr>
          <p:nvPr>
            <p:ph type="dt" sz="half" idx="12"/>
          </p:nvPr>
        </p:nvSpPr>
        <p:spPr/>
        <p:txBody>
          <a:bodyPr/>
          <a:lstStyle/>
          <a:p>
            <a:fld id="{4A7D04C5-2BD8-494F-BBE6-8EBF9B7D501C}" type="datetime5">
              <a:rPr lang="en-NZ" altLang="en-US" smtClean="0"/>
              <a:t>16-May-23</a:t>
            </a:fld>
            <a:endParaRPr lang="en-US" altLang="en-US"/>
          </a:p>
        </p:txBody>
      </p:sp>
      <p:sp>
        <p:nvSpPr>
          <p:cNvPr id="7" name="Slide Number Placeholder 6">
            <a:extLst>
              <a:ext uri="{FF2B5EF4-FFF2-40B4-BE49-F238E27FC236}">
                <a16:creationId xmlns:a16="http://schemas.microsoft.com/office/drawing/2014/main" id="{EEC96FDE-FA9B-41FC-96F5-78694345A960}"/>
              </a:ext>
            </a:extLst>
          </p:cNvPr>
          <p:cNvSpPr>
            <a:spLocks noGrp="1"/>
          </p:cNvSpPr>
          <p:nvPr>
            <p:ph type="sldNum" sz="quarter" idx="11"/>
          </p:nvPr>
        </p:nvSpPr>
        <p:spPr/>
        <p:txBody>
          <a:bodyPr/>
          <a:lstStyle/>
          <a:p>
            <a:fld id="{E6D38F6D-B68C-43EA-8D93-D9BC679B8240}" type="slidenum">
              <a:rPr lang="en-US" altLang="en-US" smtClean="0"/>
              <a:pPr/>
              <a:t>34</a:t>
            </a:fld>
            <a:endParaRPr lang="en-US" altLang="en-US"/>
          </a:p>
        </p:txBody>
      </p:sp>
    </p:spTree>
    <p:extLst>
      <p:ext uri="{BB962C8B-B14F-4D97-AF65-F5344CB8AC3E}">
        <p14:creationId xmlns:p14="http://schemas.microsoft.com/office/powerpoint/2010/main" val="862131832"/>
      </p:ext>
    </p:extLst>
  </p:cSld>
  <p:clrMapOvr>
    <a:masterClrMapping/>
  </p:clrMapOvr>
  <p:transition spd="slow">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434663"/>
                <a:ext cx="8229600" cy="3886200"/>
              </a:xfrm>
            </p:spPr>
            <p:txBody>
              <a:bodyPr/>
              <a:lstStyle/>
              <a:p>
                <a:pPr marL="0" indent="0" algn="just">
                  <a:buNone/>
                </a:pPr>
                <a:r>
                  <a:rPr lang="en-IN" dirty="0">
                    <a:latin typeface="Times New Roman" panose="02020603050405020304" pitchFamily="18" charset="0"/>
                    <a:cs typeface="Times New Roman" panose="02020603050405020304" pitchFamily="18" charset="0"/>
                  </a:rPr>
                  <a:t>In a survey of 200 college a graduates in 2008, 76 of them found the professional jobs relating to their areas of studies. The point estimate of the proportion of 2008 college graduates obtaining the jobs related to their areas of studies.</a:t>
                </a:r>
              </a:p>
              <a:p>
                <a:pPr marL="0" indent="0" algn="just">
                  <a:buNone/>
                </a:pPr>
                <a14:m>
                  <m:oMathPara xmlns:m="http://schemas.openxmlformats.org/officeDocument/2006/math">
                    <m:oMathParaPr>
                      <m:jc m:val="centerGroup"/>
                    </m:oMathParaPr>
                    <m:oMath xmlns:m="http://schemas.openxmlformats.org/officeDocument/2006/math">
                      <m:acc>
                        <m:accPr>
                          <m:chr m:val="̂"/>
                          <m:ctrlPr>
                            <a:rPr lang="en-GB" i="1">
                              <a:latin typeface="Cambria Math" panose="02040503050406030204" pitchFamily="18" charset="0"/>
                            </a:rPr>
                          </m:ctrlPr>
                        </m:accPr>
                        <m:e>
                          <m:r>
                            <a:rPr lang="en-GB" i="1">
                              <a:latin typeface="Cambria Math" panose="02040503050406030204" pitchFamily="18" charset="0"/>
                            </a:rPr>
                            <m:t>𝑝</m:t>
                          </m:r>
                        </m:e>
                      </m:acc>
                      <m:r>
                        <a:rPr lang="en-GB" i="1">
                          <a:latin typeface="Cambria Math" panose="02040503050406030204" pitchFamily="18" charset="0"/>
                        </a:rPr>
                        <m:t> = </m:t>
                      </m:r>
                      <m:f>
                        <m:fPr>
                          <m:ctrlPr>
                            <a:rPr lang="en-GB" i="1">
                              <a:latin typeface="Cambria Math" panose="02040503050406030204" pitchFamily="18" charset="0"/>
                            </a:rPr>
                          </m:ctrlPr>
                        </m:fPr>
                        <m:num>
                          <m:r>
                            <a:rPr lang="en-GB" i="1">
                              <a:latin typeface="Cambria Math" panose="02040503050406030204" pitchFamily="18" charset="0"/>
                            </a:rPr>
                            <m:t>𝑥</m:t>
                          </m:r>
                        </m:num>
                        <m:den>
                          <m:r>
                            <a:rPr lang="en-GB" i="1">
                              <a:latin typeface="Cambria Math" panose="02040503050406030204" pitchFamily="18" charset="0"/>
                            </a:rPr>
                            <m:t>𝑛</m:t>
                          </m:r>
                        </m:den>
                      </m:f>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76</m:t>
                          </m:r>
                        </m:num>
                        <m:den>
                          <m:r>
                            <a:rPr lang="en-GB" b="0" i="1" smtClean="0">
                              <a:latin typeface="Cambria Math" panose="02040503050406030204" pitchFamily="18" charset="0"/>
                            </a:rPr>
                            <m:t>200</m:t>
                          </m:r>
                        </m:den>
                      </m:f>
                      <m:r>
                        <a:rPr lang="en-GB" b="0" i="1" smtClean="0">
                          <a:latin typeface="Cambria Math" panose="02040503050406030204" pitchFamily="18" charset="0"/>
                        </a:rPr>
                        <m:t>=0.38</m:t>
                      </m:r>
                    </m:oMath>
                  </m:oMathPara>
                </a14:m>
                <a:endParaRPr lang="en-IN"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434663"/>
                <a:ext cx="8229600" cy="3886200"/>
              </a:xfrm>
              <a:blipFill rotWithShape="0">
                <a:blip r:embed="rId2"/>
                <a:stretch>
                  <a:fillRect l="-1852" t="-2194" r="-1852"/>
                </a:stretch>
              </a:blipFill>
            </p:spPr>
            <p:txBody>
              <a:bodyPr/>
              <a:lstStyle/>
              <a:p>
                <a:r>
                  <a:rPr lang="en-GB">
                    <a:noFill/>
                  </a:rPr>
                  <a:t> </a:t>
                </a:r>
              </a:p>
            </p:txBody>
          </p:sp>
        </mc:Fallback>
      </mc:AlternateContent>
      <p:sp>
        <p:nvSpPr>
          <p:cNvPr id="6" name="Footer Placeholder 5">
            <a:extLst>
              <a:ext uri="{FF2B5EF4-FFF2-40B4-BE49-F238E27FC236}">
                <a16:creationId xmlns:a16="http://schemas.microsoft.com/office/drawing/2014/main" id="{769000E6-E136-4AFC-9259-4954BD882792}"/>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02CA3E56-79B8-4A2C-B695-838CB3BEFBE6}"/>
              </a:ext>
            </a:extLst>
          </p:cNvPr>
          <p:cNvSpPr>
            <a:spLocks noGrp="1"/>
          </p:cNvSpPr>
          <p:nvPr>
            <p:ph type="dt" sz="half" idx="12"/>
          </p:nvPr>
        </p:nvSpPr>
        <p:spPr/>
        <p:txBody>
          <a:bodyPr/>
          <a:lstStyle/>
          <a:p>
            <a:fld id="{EBDF8167-EBBF-4A28-BF4B-F4075F2EFFCE}" type="datetime5">
              <a:rPr lang="en-NZ" altLang="en-US" smtClean="0"/>
              <a:t>16-May-23</a:t>
            </a:fld>
            <a:endParaRPr lang="en-US" altLang="en-US"/>
          </a:p>
        </p:txBody>
      </p:sp>
      <p:sp>
        <p:nvSpPr>
          <p:cNvPr id="8" name="Slide Number Placeholder 7">
            <a:extLst>
              <a:ext uri="{FF2B5EF4-FFF2-40B4-BE49-F238E27FC236}">
                <a16:creationId xmlns:a16="http://schemas.microsoft.com/office/drawing/2014/main" id="{1FB58AAD-2CE9-42BA-A3AB-1053058C6800}"/>
              </a:ext>
            </a:extLst>
          </p:cNvPr>
          <p:cNvSpPr>
            <a:spLocks noGrp="1"/>
          </p:cNvSpPr>
          <p:nvPr>
            <p:ph type="sldNum" sz="quarter" idx="11"/>
          </p:nvPr>
        </p:nvSpPr>
        <p:spPr/>
        <p:txBody>
          <a:bodyPr/>
          <a:lstStyle/>
          <a:p>
            <a:fld id="{E6D38F6D-B68C-43EA-8D93-D9BC679B8240}" type="slidenum">
              <a:rPr lang="en-US" altLang="en-US" smtClean="0"/>
              <a:pPr/>
              <a:t>35</a:t>
            </a:fld>
            <a:endParaRPr lang="en-US" altLang="en-US"/>
          </a:p>
        </p:txBody>
      </p:sp>
    </p:spTree>
    <p:extLst>
      <p:ext uri="{BB962C8B-B14F-4D97-AF65-F5344CB8AC3E}">
        <p14:creationId xmlns:p14="http://schemas.microsoft.com/office/powerpoint/2010/main" val="3447971619"/>
      </p:ext>
    </p:extLst>
  </p:cSld>
  <p:clrMapOvr>
    <a:masterClrMapping/>
  </p:clrMapOvr>
  <p:transition spd="slow">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9035" y="551793"/>
                <a:ext cx="8229600" cy="3886200"/>
              </a:xfrm>
            </p:spPr>
            <p:txBody>
              <a:bodyPr/>
              <a:lstStyle/>
              <a:p>
                <a:pPr marL="0" indent="0" algn="just">
                  <a:buNone/>
                </a:pPr>
                <a:r>
                  <a:rPr lang="en-IN" dirty="0">
                    <a:latin typeface="Times New Roman" panose="02020603050405020304" pitchFamily="18" charset="0"/>
                    <a:cs typeface="Times New Roman" panose="02020603050405020304" pitchFamily="18" charset="0"/>
                  </a:rPr>
                  <a:t>Then the 95% confidence interval estimate for is obtained</a:t>
                </a:r>
              </a:p>
              <a:p>
                <a:pPr marL="0" indent="0" algn="just">
                  <a:buNone/>
                </a:pPr>
                <a14:m>
                  <m:oMath xmlns:m="http://schemas.openxmlformats.org/officeDocument/2006/math">
                    <m:d>
                      <m:dPr>
                        <m:ctrlPr>
                          <a:rPr lang="en-GB" sz="2400" i="1">
                            <a:latin typeface="Cambria Math" panose="02040503050406030204" pitchFamily="18" charset="0"/>
                            <a:cs typeface="Times New Roman" panose="02020603050405020304" pitchFamily="18" charset="0"/>
                          </a:rPr>
                        </m:ctrlPr>
                      </m:dPr>
                      <m:e>
                        <m:acc>
                          <m:accPr>
                            <m:chr m:val="̂"/>
                            <m:ctrlPr>
                              <a:rPr lang="en-GB" sz="2400" i="1">
                                <a:latin typeface="Cambria Math" panose="02040503050406030204" pitchFamily="18" charset="0"/>
                                <a:cs typeface="Times New Roman" panose="02020603050405020304" pitchFamily="18" charset="0"/>
                              </a:rPr>
                            </m:ctrlPr>
                          </m:accPr>
                          <m:e>
                            <m:r>
                              <a:rPr lang="en-GB" sz="2400" i="1">
                                <a:latin typeface="Cambria Math" panose="02040503050406030204" pitchFamily="18" charset="0"/>
                                <a:cs typeface="Times New Roman" panose="02020603050405020304" pitchFamily="18" charset="0"/>
                              </a:rPr>
                              <m:t>𝑝</m:t>
                            </m:r>
                          </m:e>
                        </m:acc>
                        <m:r>
                          <a:rPr lang="en-GB" sz="2400" i="1">
                            <a:latin typeface="Cambria Math" panose="02040503050406030204" pitchFamily="18" charset="0"/>
                            <a:cs typeface="Times New Roman" panose="02020603050405020304" pitchFamily="18" charset="0"/>
                          </a:rPr>
                          <m:t>−</m:t>
                        </m:r>
                        <m:sSub>
                          <m:sSubPr>
                            <m:ctrlPr>
                              <a:rPr lang="en-GB" sz="2400" i="1">
                                <a:latin typeface="Cambria Math" panose="02040503050406030204" pitchFamily="18" charset="0"/>
                                <a:cs typeface="Times New Roman" panose="02020603050405020304" pitchFamily="18" charset="0"/>
                              </a:rPr>
                            </m:ctrlPr>
                          </m:sSubPr>
                          <m:e>
                            <m:r>
                              <a:rPr lang="en-GB" sz="2400" i="1">
                                <a:latin typeface="Cambria Math" panose="02040503050406030204" pitchFamily="18" charset="0"/>
                                <a:cs typeface="Times New Roman" panose="02020603050405020304" pitchFamily="18" charset="0"/>
                              </a:rPr>
                              <m:t>𝑍</m:t>
                            </m:r>
                          </m:e>
                          <m:sub>
                            <m:f>
                              <m:fPr>
                                <m:type m:val="skw"/>
                                <m:ctrlPr>
                                  <a:rPr lang="en-GB" sz="2400" i="1">
                                    <a:latin typeface="Cambria Math" panose="02040503050406030204" pitchFamily="18" charset="0"/>
                                    <a:cs typeface="Times New Roman" panose="02020603050405020304" pitchFamily="18" charset="0"/>
                                  </a:rPr>
                                </m:ctrlPr>
                              </m:fPr>
                              <m:num>
                                <m:r>
                                  <a:rPr lang="en-GB" sz="2400" i="1">
                                    <a:latin typeface="Cambria Math" panose="02040503050406030204" pitchFamily="18" charset="0"/>
                                    <a:ea typeface="Cambria Math" panose="02040503050406030204" pitchFamily="18" charset="0"/>
                                    <a:cs typeface="Times New Roman" panose="02020603050405020304" pitchFamily="18" charset="0"/>
                                  </a:rPr>
                                  <m:t>𝛼</m:t>
                                </m:r>
                              </m:num>
                              <m:den>
                                <m:r>
                                  <a:rPr lang="en-GB" sz="2400" i="1">
                                    <a:latin typeface="Cambria Math" panose="02040503050406030204" pitchFamily="18" charset="0"/>
                                    <a:cs typeface="Times New Roman" panose="02020603050405020304" pitchFamily="18" charset="0"/>
                                  </a:rPr>
                                  <m:t>2</m:t>
                                </m:r>
                              </m:den>
                            </m:f>
                          </m:sub>
                        </m:sSub>
                        <m:r>
                          <a:rPr lang="en-GB" sz="2400" i="1">
                            <a:latin typeface="Cambria Math" panose="02040503050406030204" pitchFamily="18" charset="0"/>
                            <a:cs typeface="Times New Roman" panose="02020603050405020304" pitchFamily="18" charset="0"/>
                          </a:rPr>
                          <m:t>∗</m:t>
                        </m:r>
                        <m:rad>
                          <m:radPr>
                            <m:degHide m:val="on"/>
                            <m:ctrlPr>
                              <a:rPr lang="en-GB" sz="2400" i="1">
                                <a:latin typeface="Cambria Math" panose="02040503050406030204" pitchFamily="18" charset="0"/>
                                <a:cs typeface="Times New Roman" panose="02020603050405020304" pitchFamily="18" charset="0"/>
                              </a:rPr>
                            </m:ctrlPr>
                          </m:radPr>
                          <m:deg/>
                          <m:e>
                            <m:f>
                              <m:fPr>
                                <m:type m:val="skw"/>
                                <m:ctrlPr>
                                  <a:rPr lang="en-GB" sz="2400" i="1">
                                    <a:latin typeface="Cambria Math" panose="02040503050406030204" pitchFamily="18" charset="0"/>
                                    <a:cs typeface="Times New Roman" panose="02020603050405020304" pitchFamily="18" charset="0"/>
                                  </a:rPr>
                                </m:ctrlPr>
                              </m:fPr>
                              <m:num>
                                <m:acc>
                                  <m:accPr>
                                    <m:chr m:val="̂"/>
                                    <m:ctrlPr>
                                      <a:rPr lang="en-GB" sz="2400" i="1">
                                        <a:latin typeface="Cambria Math" panose="02040503050406030204" pitchFamily="18" charset="0"/>
                                        <a:cs typeface="Times New Roman" panose="02020603050405020304" pitchFamily="18" charset="0"/>
                                      </a:rPr>
                                    </m:ctrlPr>
                                  </m:accPr>
                                  <m:e>
                                    <m:r>
                                      <a:rPr lang="en-GB" sz="2400" i="1">
                                        <a:latin typeface="Cambria Math" panose="02040503050406030204" pitchFamily="18" charset="0"/>
                                        <a:cs typeface="Times New Roman" panose="02020603050405020304" pitchFamily="18" charset="0"/>
                                      </a:rPr>
                                      <m:t>𝑝</m:t>
                                    </m:r>
                                  </m:e>
                                </m:acc>
                                <m:d>
                                  <m:dPr>
                                    <m:ctrlPr>
                                      <a:rPr lang="en-GB" sz="2400" i="1">
                                        <a:latin typeface="Cambria Math" panose="02040503050406030204" pitchFamily="18" charset="0"/>
                                      </a:rPr>
                                    </m:ctrlPr>
                                  </m:dPr>
                                  <m:e>
                                    <m:r>
                                      <a:rPr lang="en-GB" sz="2400" i="1">
                                        <a:latin typeface="Cambria Math" panose="02040503050406030204" pitchFamily="18" charset="0"/>
                                      </a:rPr>
                                      <m:t>1−</m:t>
                                    </m:r>
                                    <m:acc>
                                      <m:accPr>
                                        <m:chr m:val="̂"/>
                                        <m:ctrlPr>
                                          <a:rPr lang="en-GB" sz="2400" i="1">
                                            <a:latin typeface="Cambria Math" panose="02040503050406030204" pitchFamily="18" charset="0"/>
                                            <a:cs typeface="Times New Roman" panose="02020603050405020304" pitchFamily="18" charset="0"/>
                                          </a:rPr>
                                        </m:ctrlPr>
                                      </m:accPr>
                                      <m:e>
                                        <m:r>
                                          <a:rPr lang="en-GB" sz="2400" i="1">
                                            <a:latin typeface="Cambria Math" panose="02040503050406030204" pitchFamily="18" charset="0"/>
                                            <a:cs typeface="Times New Roman" panose="02020603050405020304" pitchFamily="18" charset="0"/>
                                          </a:rPr>
                                          <m:t>𝑝</m:t>
                                        </m:r>
                                      </m:e>
                                    </m:acc>
                                  </m:e>
                                </m:d>
                              </m:num>
                              <m:den>
                                <m:r>
                                  <a:rPr lang="en-GB" sz="2400" i="1">
                                    <a:latin typeface="Cambria Math" panose="02040503050406030204" pitchFamily="18" charset="0"/>
                                    <a:cs typeface="Times New Roman" panose="02020603050405020304" pitchFamily="18" charset="0"/>
                                  </a:rPr>
                                  <m:t>𝑛</m:t>
                                </m:r>
                              </m:den>
                            </m:f>
                          </m:e>
                        </m:rad>
                        <m:r>
                          <a:rPr lang="en-GB" sz="2400" i="1">
                            <a:latin typeface="Cambria Math" panose="02040503050406030204" pitchFamily="18" charset="0"/>
                            <a:cs typeface="Times New Roman" panose="02020603050405020304" pitchFamily="18" charset="0"/>
                          </a:rPr>
                          <m:t>  ,</m:t>
                        </m:r>
                        <m:acc>
                          <m:accPr>
                            <m:chr m:val="̂"/>
                            <m:ctrlPr>
                              <a:rPr lang="en-GB" sz="2400" i="1">
                                <a:latin typeface="Cambria Math" panose="02040503050406030204" pitchFamily="18" charset="0"/>
                                <a:cs typeface="Times New Roman" panose="02020603050405020304" pitchFamily="18" charset="0"/>
                              </a:rPr>
                            </m:ctrlPr>
                          </m:accPr>
                          <m:e>
                            <m:r>
                              <a:rPr lang="en-GB" sz="2400" i="1">
                                <a:latin typeface="Cambria Math" panose="02040503050406030204" pitchFamily="18" charset="0"/>
                                <a:cs typeface="Times New Roman" panose="02020603050405020304" pitchFamily="18" charset="0"/>
                              </a:rPr>
                              <m:t>𝑝</m:t>
                            </m:r>
                          </m:e>
                        </m:acc>
                        <m:r>
                          <a:rPr lang="en-GB" sz="2400" i="1">
                            <a:latin typeface="Cambria Math" panose="02040503050406030204" pitchFamily="18" charset="0"/>
                            <a:cs typeface="Times New Roman" panose="02020603050405020304" pitchFamily="18" charset="0"/>
                          </a:rPr>
                          <m:t>+</m:t>
                        </m:r>
                        <m:sSub>
                          <m:sSubPr>
                            <m:ctrlPr>
                              <a:rPr lang="en-GB" sz="2400" i="1">
                                <a:latin typeface="Cambria Math" panose="02040503050406030204" pitchFamily="18" charset="0"/>
                                <a:cs typeface="Times New Roman" panose="02020603050405020304" pitchFamily="18" charset="0"/>
                              </a:rPr>
                            </m:ctrlPr>
                          </m:sSubPr>
                          <m:e>
                            <m:r>
                              <a:rPr lang="en-GB" sz="2400" i="1">
                                <a:latin typeface="Cambria Math" panose="02040503050406030204" pitchFamily="18" charset="0"/>
                                <a:cs typeface="Times New Roman" panose="02020603050405020304" pitchFamily="18" charset="0"/>
                              </a:rPr>
                              <m:t>𝑍</m:t>
                            </m:r>
                          </m:e>
                          <m:sub>
                            <m:f>
                              <m:fPr>
                                <m:type m:val="skw"/>
                                <m:ctrlPr>
                                  <a:rPr lang="en-GB" sz="2400" i="1">
                                    <a:latin typeface="Cambria Math" panose="02040503050406030204" pitchFamily="18" charset="0"/>
                                    <a:cs typeface="Times New Roman" panose="02020603050405020304" pitchFamily="18" charset="0"/>
                                  </a:rPr>
                                </m:ctrlPr>
                              </m:fPr>
                              <m:num>
                                <m:r>
                                  <a:rPr lang="en-GB" sz="2400" i="1">
                                    <a:latin typeface="Cambria Math" panose="02040503050406030204" pitchFamily="18" charset="0"/>
                                    <a:ea typeface="Cambria Math" panose="02040503050406030204" pitchFamily="18" charset="0"/>
                                    <a:cs typeface="Times New Roman" panose="02020603050405020304" pitchFamily="18" charset="0"/>
                                  </a:rPr>
                                  <m:t>𝛼</m:t>
                                </m:r>
                              </m:num>
                              <m:den>
                                <m:r>
                                  <a:rPr lang="en-GB" sz="2400" i="1">
                                    <a:latin typeface="Cambria Math" panose="02040503050406030204" pitchFamily="18" charset="0"/>
                                    <a:cs typeface="Times New Roman" panose="02020603050405020304" pitchFamily="18" charset="0"/>
                                  </a:rPr>
                                  <m:t>2</m:t>
                                </m:r>
                              </m:den>
                            </m:f>
                          </m:sub>
                        </m:sSub>
                        <m:r>
                          <a:rPr lang="en-GB" sz="2400" i="1">
                            <a:latin typeface="Cambria Math" panose="02040503050406030204" pitchFamily="18" charset="0"/>
                            <a:cs typeface="Times New Roman" panose="02020603050405020304" pitchFamily="18" charset="0"/>
                          </a:rPr>
                          <m:t>∗</m:t>
                        </m:r>
                        <m:rad>
                          <m:radPr>
                            <m:degHide m:val="on"/>
                            <m:ctrlPr>
                              <a:rPr lang="en-GB" sz="2400" i="1">
                                <a:latin typeface="Cambria Math" panose="02040503050406030204" pitchFamily="18" charset="0"/>
                                <a:cs typeface="Times New Roman" panose="02020603050405020304" pitchFamily="18" charset="0"/>
                              </a:rPr>
                            </m:ctrlPr>
                          </m:radPr>
                          <m:deg/>
                          <m:e>
                            <m:f>
                              <m:fPr>
                                <m:type m:val="skw"/>
                                <m:ctrlPr>
                                  <a:rPr lang="en-GB" sz="2400" i="1">
                                    <a:latin typeface="Cambria Math" panose="02040503050406030204" pitchFamily="18" charset="0"/>
                                    <a:cs typeface="Times New Roman" panose="02020603050405020304" pitchFamily="18" charset="0"/>
                                  </a:rPr>
                                </m:ctrlPr>
                              </m:fPr>
                              <m:num>
                                <m:acc>
                                  <m:accPr>
                                    <m:chr m:val="̂"/>
                                    <m:ctrlPr>
                                      <a:rPr lang="en-GB" sz="2400" i="1">
                                        <a:latin typeface="Cambria Math" panose="02040503050406030204" pitchFamily="18" charset="0"/>
                                        <a:cs typeface="Times New Roman" panose="02020603050405020304" pitchFamily="18" charset="0"/>
                                      </a:rPr>
                                    </m:ctrlPr>
                                  </m:accPr>
                                  <m:e>
                                    <m:r>
                                      <a:rPr lang="en-GB" sz="2400" i="1">
                                        <a:latin typeface="Cambria Math" panose="02040503050406030204" pitchFamily="18" charset="0"/>
                                        <a:cs typeface="Times New Roman" panose="02020603050405020304" pitchFamily="18" charset="0"/>
                                      </a:rPr>
                                      <m:t>𝑝</m:t>
                                    </m:r>
                                  </m:e>
                                </m:acc>
                                <m:d>
                                  <m:dPr>
                                    <m:ctrlPr>
                                      <a:rPr lang="en-GB" sz="2400" i="1">
                                        <a:latin typeface="Cambria Math" panose="02040503050406030204" pitchFamily="18" charset="0"/>
                                      </a:rPr>
                                    </m:ctrlPr>
                                  </m:dPr>
                                  <m:e>
                                    <m:r>
                                      <a:rPr lang="en-GB" sz="2400" i="1">
                                        <a:latin typeface="Cambria Math" panose="02040503050406030204" pitchFamily="18" charset="0"/>
                                      </a:rPr>
                                      <m:t>1−</m:t>
                                    </m:r>
                                    <m:acc>
                                      <m:accPr>
                                        <m:chr m:val="̂"/>
                                        <m:ctrlPr>
                                          <a:rPr lang="en-GB" sz="2400" i="1">
                                            <a:latin typeface="Cambria Math" panose="02040503050406030204" pitchFamily="18" charset="0"/>
                                            <a:cs typeface="Times New Roman" panose="02020603050405020304" pitchFamily="18" charset="0"/>
                                          </a:rPr>
                                        </m:ctrlPr>
                                      </m:accPr>
                                      <m:e>
                                        <m:r>
                                          <a:rPr lang="en-GB" sz="2400" i="1">
                                            <a:latin typeface="Cambria Math" panose="02040503050406030204" pitchFamily="18" charset="0"/>
                                            <a:cs typeface="Times New Roman" panose="02020603050405020304" pitchFamily="18" charset="0"/>
                                          </a:rPr>
                                          <m:t>𝑝</m:t>
                                        </m:r>
                                      </m:e>
                                    </m:acc>
                                  </m:e>
                                </m:d>
                              </m:num>
                              <m:den>
                                <m:r>
                                  <a:rPr lang="en-GB" sz="2400" i="1">
                                    <a:latin typeface="Cambria Math" panose="02040503050406030204" pitchFamily="18" charset="0"/>
                                    <a:cs typeface="Times New Roman" panose="02020603050405020304" pitchFamily="18" charset="0"/>
                                  </a:rPr>
                                  <m:t>𝑛</m:t>
                                </m:r>
                              </m:den>
                            </m:f>
                          </m:e>
                        </m:rad>
                      </m:e>
                    </m:d>
                  </m:oMath>
                </a14:m>
                <a:r>
                  <a:rPr lang="en-IN" dirty="0">
                    <a:latin typeface="Times New Roman" panose="02020603050405020304" pitchFamily="18" charset="0"/>
                    <a:cs typeface="Times New Roman" panose="02020603050405020304" pitchFamily="18" charset="0"/>
                  </a:rPr>
                  <a:t> </a:t>
                </a:r>
              </a:p>
              <a:p>
                <a:pPr marL="0" indent="0" algn="just">
                  <a:buNone/>
                </a:pPr>
                <a14:m>
                  <m:oMath xmlns:m="http://schemas.openxmlformats.org/officeDocument/2006/math">
                    <m:r>
                      <a:rPr lang="en-GB" sz="2000" i="1" dirty="0" smtClean="0">
                        <a:latin typeface="Cambria Math" panose="02040503050406030204" pitchFamily="18" charset="0"/>
                        <a:cs typeface="Times New Roman" panose="02020603050405020304" pitchFamily="18" charset="0"/>
                      </a:rPr>
                      <m:t>=</m:t>
                    </m:r>
                  </m:oMath>
                </a14:m>
                <a:r>
                  <a:rPr lang="en-GB" sz="2000" dirty="0">
                    <a:cs typeface="Times New Roman" panose="02020603050405020304" pitchFamily="18" charset="0"/>
                  </a:rPr>
                  <a:t> </a:t>
                </a:r>
                <a14:m>
                  <m:oMath xmlns:m="http://schemas.openxmlformats.org/officeDocument/2006/math">
                    <m:d>
                      <m:dPr>
                        <m:ctrlPr>
                          <a:rPr lang="en-GB" sz="2000" i="1">
                            <a:latin typeface="Cambria Math" panose="02040503050406030204" pitchFamily="18" charset="0"/>
                            <a:cs typeface="Times New Roman" panose="02020603050405020304" pitchFamily="18" charset="0"/>
                          </a:rPr>
                        </m:ctrlPr>
                      </m:dPr>
                      <m:e>
                        <m:r>
                          <a:rPr lang="en-GB" sz="2000" b="0" i="1" smtClean="0">
                            <a:latin typeface="Cambria Math" panose="02040503050406030204" pitchFamily="18" charset="0"/>
                            <a:cs typeface="Times New Roman" panose="02020603050405020304" pitchFamily="18" charset="0"/>
                          </a:rPr>
                          <m:t>0.38</m:t>
                        </m:r>
                        <m:r>
                          <a:rPr lang="en-GB" sz="2000" i="1">
                            <a:latin typeface="Cambria Math" panose="02040503050406030204" pitchFamily="18" charset="0"/>
                            <a:cs typeface="Times New Roman" panose="02020603050405020304" pitchFamily="18" charset="0"/>
                          </a:rPr>
                          <m:t>−</m:t>
                        </m:r>
                        <m:r>
                          <a:rPr lang="en-GB" sz="2000" b="0" i="1" smtClean="0">
                            <a:latin typeface="Cambria Math" panose="02040503050406030204" pitchFamily="18" charset="0"/>
                            <a:cs typeface="Times New Roman" panose="02020603050405020304" pitchFamily="18" charset="0"/>
                          </a:rPr>
                          <m:t>1.96</m:t>
                        </m:r>
                        <m:r>
                          <a:rPr lang="en-GB" sz="2000" i="1">
                            <a:latin typeface="Cambria Math" panose="02040503050406030204" pitchFamily="18" charset="0"/>
                            <a:cs typeface="Times New Roman" panose="02020603050405020304" pitchFamily="18" charset="0"/>
                          </a:rPr>
                          <m:t>∗</m:t>
                        </m:r>
                        <m:rad>
                          <m:radPr>
                            <m:degHide m:val="on"/>
                            <m:ctrlPr>
                              <a:rPr lang="en-GB" sz="2000" i="1">
                                <a:latin typeface="Cambria Math" panose="02040503050406030204" pitchFamily="18" charset="0"/>
                                <a:cs typeface="Times New Roman" panose="02020603050405020304" pitchFamily="18" charset="0"/>
                              </a:rPr>
                            </m:ctrlPr>
                          </m:radPr>
                          <m:deg/>
                          <m:e>
                            <m:f>
                              <m:fPr>
                                <m:type m:val="skw"/>
                                <m:ctrlPr>
                                  <a:rPr lang="en-GB" sz="2000" i="1">
                                    <a:latin typeface="Cambria Math" panose="02040503050406030204" pitchFamily="18" charset="0"/>
                                    <a:cs typeface="Times New Roman" panose="02020603050405020304" pitchFamily="18" charset="0"/>
                                  </a:rPr>
                                </m:ctrlPr>
                              </m:fPr>
                              <m:num>
                                <m:r>
                                  <a:rPr lang="en-GB" sz="2000" b="0" i="1" smtClean="0">
                                    <a:latin typeface="Cambria Math" panose="02040503050406030204" pitchFamily="18" charset="0"/>
                                    <a:cs typeface="Times New Roman" panose="02020603050405020304" pitchFamily="18" charset="0"/>
                                  </a:rPr>
                                  <m:t>0.38</m:t>
                                </m:r>
                                <m:d>
                                  <m:dPr>
                                    <m:ctrlPr>
                                      <a:rPr lang="en-GB" sz="2000" i="1">
                                        <a:latin typeface="Cambria Math" panose="02040503050406030204" pitchFamily="18" charset="0"/>
                                      </a:rPr>
                                    </m:ctrlPr>
                                  </m:dPr>
                                  <m:e>
                                    <m:r>
                                      <a:rPr lang="en-GB" sz="2000" i="1">
                                        <a:latin typeface="Cambria Math" panose="02040503050406030204" pitchFamily="18" charset="0"/>
                                      </a:rPr>
                                      <m:t>1−</m:t>
                                    </m:r>
                                    <m:r>
                                      <a:rPr lang="en-GB" sz="2000" b="0" i="1" smtClean="0">
                                        <a:latin typeface="Cambria Math" panose="02040503050406030204" pitchFamily="18" charset="0"/>
                                        <a:cs typeface="Times New Roman" panose="02020603050405020304" pitchFamily="18" charset="0"/>
                                      </a:rPr>
                                      <m:t>0.38</m:t>
                                    </m:r>
                                  </m:e>
                                </m:d>
                              </m:num>
                              <m:den>
                                <m:r>
                                  <a:rPr lang="en-GB" sz="2000" b="0" i="1" smtClean="0">
                                    <a:latin typeface="Cambria Math" panose="02040503050406030204" pitchFamily="18" charset="0"/>
                                    <a:cs typeface="Times New Roman" panose="02020603050405020304" pitchFamily="18" charset="0"/>
                                  </a:rPr>
                                  <m:t>200</m:t>
                                </m:r>
                              </m:den>
                            </m:f>
                          </m:e>
                        </m:rad>
                        <m:r>
                          <a:rPr lang="en-GB" sz="2000" i="1">
                            <a:latin typeface="Cambria Math" panose="02040503050406030204" pitchFamily="18" charset="0"/>
                            <a:cs typeface="Times New Roman" panose="02020603050405020304" pitchFamily="18" charset="0"/>
                          </a:rPr>
                          <m:t> ,0.38</m:t>
                        </m:r>
                        <m:r>
                          <a:rPr lang="en-GB" sz="2000" b="0" i="1" smtClean="0">
                            <a:latin typeface="Cambria Math" panose="02040503050406030204" pitchFamily="18" charset="0"/>
                            <a:cs typeface="Times New Roman" panose="02020603050405020304" pitchFamily="18" charset="0"/>
                          </a:rPr>
                          <m:t>+</m:t>
                        </m:r>
                        <m:r>
                          <a:rPr lang="en-GB" sz="2000" i="1">
                            <a:latin typeface="Cambria Math" panose="02040503050406030204" pitchFamily="18" charset="0"/>
                            <a:cs typeface="Times New Roman" panose="02020603050405020304" pitchFamily="18" charset="0"/>
                          </a:rPr>
                          <m:t>1.96∗</m:t>
                        </m:r>
                        <m:rad>
                          <m:radPr>
                            <m:degHide m:val="on"/>
                            <m:ctrlPr>
                              <a:rPr lang="en-GB" sz="2000" i="1">
                                <a:latin typeface="Cambria Math" panose="02040503050406030204" pitchFamily="18" charset="0"/>
                                <a:cs typeface="Times New Roman" panose="02020603050405020304" pitchFamily="18" charset="0"/>
                              </a:rPr>
                            </m:ctrlPr>
                          </m:radPr>
                          <m:deg/>
                          <m:e>
                            <m:f>
                              <m:fPr>
                                <m:type m:val="skw"/>
                                <m:ctrlPr>
                                  <a:rPr lang="en-GB" sz="2000" i="1">
                                    <a:latin typeface="Cambria Math" panose="02040503050406030204" pitchFamily="18" charset="0"/>
                                    <a:cs typeface="Times New Roman" panose="02020603050405020304" pitchFamily="18" charset="0"/>
                                  </a:rPr>
                                </m:ctrlPr>
                              </m:fPr>
                              <m:num>
                                <m:r>
                                  <a:rPr lang="en-GB" sz="2000" i="1">
                                    <a:latin typeface="Cambria Math" panose="02040503050406030204" pitchFamily="18" charset="0"/>
                                    <a:cs typeface="Times New Roman" panose="02020603050405020304" pitchFamily="18" charset="0"/>
                                  </a:rPr>
                                  <m:t>0.38</m:t>
                                </m:r>
                                <m:d>
                                  <m:dPr>
                                    <m:ctrlPr>
                                      <a:rPr lang="en-GB" sz="2000" i="1">
                                        <a:latin typeface="Cambria Math" panose="02040503050406030204" pitchFamily="18" charset="0"/>
                                      </a:rPr>
                                    </m:ctrlPr>
                                  </m:dPr>
                                  <m:e>
                                    <m:r>
                                      <a:rPr lang="en-GB" sz="2000" i="1">
                                        <a:latin typeface="Cambria Math" panose="02040503050406030204" pitchFamily="18" charset="0"/>
                                      </a:rPr>
                                      <m:t>1−</m:t>
                                    </m:r>
                                    <m:r>
                                      <a:rPr lang="en-GB" sz="2000" i="1">
                                        <a:latin typeface="Cambria Math" panose="02040503050406030204" pitchFamily="18" charset="0"/>
                                        <a:cs typeface="Times New Roman" panose="02020603050405020304" pitchFamily="18" charset="0"/>
                                      </a:rPr>
                                      <m:t>0.38</m:t>
                                    </m:r>
                                  </m:e>
                                </m:d>
                              </m:num>
                              <m:den>
                                <m:r>
                                  <a:rPr lang="en-GB" sz="2000" i="1">
                                    <a:latin typeface="Cambria Math" panose="02040503050406030204" pitchFamily="18" charset="0"/>
                                    <a:cs typeface="Times New Roman" panose="02020603050405020304" pitchFamily="18" charset="0"/>
                                  </a:rPr>
                                  <m:t>200</m:t>
                                </m:r>
                              </m:den>
                            </m:f>
                          </m:e>
                        </m:rad>
                        <m:r>
                          <a:rPr lang="en-GB" sz="2000" b="0" i="1" smtClean="0">
                            <a:latin typeface="Cambria Math" panose="02040503050406030204" pitchFamily="18" charset="0"/>
                            <a:cs typeface="Times New Roman" panose="02020603050405020304" pitchFamily="18" charset="0"/>
                          </a:rPr>
                          <m:t> </m:t>
                        </m:r>
                      </m:e>
                    </m:d>
                  </m:oMath>
                </a14:m>
                <a:endParaRPr lang="en-IN" sz="2400" dirty="0">
                  <a:latin typeface="Times New Roman" panose="02020603050405020304" pitchFamily="18" charset="0"/>
                  <a:cs typeface="Times New Roman" panose="02020603050405020304" pitchFamily="18" charset="0"/>
                </a:endParaRPr>
              </a:p>
              <a:p>
                <a:pPr marL="0" indent="0" algn="just">
                  <a:buNone/>
                </a:pPr>
                <a:endParaRPr lang="en-IN" sz="2400" dirty="0">
                  <a:latin typeface="Times New Roman" panose="02020603050405020304" pitchFamily="18" charset="0"/>
                  <a:cs typeface="Times New Roman" panose="02020603050405020304" pitchFamily="18" charset="0"/>
                </a:endParaRPr>
              </a:p>
              <a:p>
                <a:pPr marL="0" indent="0" algn="just">
                  <a:buNone/>
                </a:pPr>
                <a14:m>
                  <m:oMathPara xmlns:m="http://schemas.openxmlformats.org/officeDocument/2006/math">
                    <m:oMathParaPr>
                      <m:jc m:val="left"/>
                    </m:oMathParaPr>
                    <m:oMath xmlns:m="http://schemas.openxmlformats.org/officeDocument/2006/math">
                      <m:r>
                        <a:rPr lang="en-GB" sz="2400" b="0" i="1" dirty="0" smtClean="0">
                          <a:latin typeface="Cambria Math" panose="02040503050406030204" pitchFamily="18" charset="0"/>
                        </a:rPr>
                        <m:t>=</m:t>
                      </m:r>
                      <m:d>
                        <m:dPr>
                          <m:ctrlPr>
                            <a:rPr lang="en-GB" sz="2400" b="0" i="1" dirty="0" smtClean="0">
                              <a:latin typeface="Cambria Math" panose="02040503050406030204" pitchFamily="18" charset="0"/>
                            </a:rPr>
                          </m:ctrlPr>
                        </m:dPr>
                        <m:e>
                          <m:r>
                            <a:rPr lang="en-GB" sz="2400" i="1" dirty="0">
                              <a:latin typeface="Cambria Math" panose="02040503050406030204" pitchFamily="18" charset="0"/>
                            </a:rPr>
                            <m:t>0.3127,0.4473</m:t>
                          </m:r>
                          <m:r>
                            <a:rPr lang="en-GB" sz="2400" b="0" i="1" dirty="0" smtClean="0">
                              <a:latin typeface="Cambria Math" panose="02040503050406030204" pitchFamily="18" charset="0"/>
                            </a:rPr>
                            <m:t> </m:t>
                          </m:r>
                        </m:e>
                      </m:d>
                    </m:oMath>
                  </m:oMathPara>
                </a14:m>
                <a:endParaRPr lang="en-GB" sz="2400" b="0" dirty="0">
                  <a:latin typeface="Times New Roman" panose="02020603050405020304" pitchFamily="18" charset="0"/>
                </a:endParaRPr>
              </a:p>
              <a:p>
                <a:pPr marL="0" indent="0" algn="just">
                  <a:buNone/>
                </a:pPr>
                <a:endParaRPr lang="en-IN"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Commonly used interpretation of this interval is that </a:t>
                </a:r>
                <a:r>
                  <a:rPr lang="en-IN" dirty="0">
                    <a:solidFill>
                      <a:srgbClr val="3333FF"/>
                    </a:solidFill>
                    <a:latin typeface="Times New Roman" panose="02020603050405020304" pitchFamily="18" charset="0"/>
                    <a:cs typeface="Times New Roman" panose="02020603050405020304" pitchFamily="18" charset="0"/>
                  </a:rPr>
                  <a:t>“We are 95% confident that the true proportion is between 0.3127 and 0.4473.”</a:t>
                </a:r>
                <a:endParaRPr lang="en-GB" dirty="0">
                  <a:solidFill>
                    <a:srgbClr val="3333FF"/>
                  </a:solidFill>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9035" y="551793"/>
                <a:ext cx="8229600" cy="3886200"/>
              </a:xfrm>
              <a:blipFill rotWithShape="0">
                <a:blip r:embed="rId2"/>
                <a:stretch>
                  <a:fillRect l="-1852" t="-2198" r="-1926" b="-56829"/>
                </a:stretch>
              </a:blipFill>
            </p:spPr>
            <p:txBody>
              <a:bodyPr/>
              <a:lstStyle/>
              <a:p>
                <a:r>
                  <a:rPr lang="en-GB">
                    <a:noFill/>
                  </a:rPr>
                  <a:t> </a:t>
                </a:r>
              </a:p>
            </p:txBody>
          </p:sp>
        </mc:Fallback>
      </mc:AlternateContent>
      <p:sp>
        <p:nvSpPr>
          <p:cNvPr id="5" name="Footer Placeholder 4">
            <a:extLst>
              <a:ext uri="{FF2B5EF4-FFF2-40B4-BE49-F238E27FC236}">
                <a16:creationId xmlns:a16="http://schemas.microsoft.com/office/drawing/2014/main" id="{55A68D0A-27CC-4B0C-92E0-6512390079B0}"/>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E638B1C2-F0B7-49A0-9FF4-34AEFB8B0570}"/>
              </a:ext>
            </a:extLst>
          </p:cNvPr>
          <p:cNvSpPr>
            <a:spLocks noGrp="1"/>
          </p:cNvSpPr>
          <p:nvPr>
            <p:ph type="dt" sz="half" idx="12"/>
          </p:nvPr>
        </p:nvSpPr>
        <p:spPr/>
        <p:txBody>
          <a:bodyPr/>
          <a:lstStyle/>
          <a:p>
            <a:fld id="{0EE2457E-9FA1-4095-A0B3-EE287B83495C}" type="datetime5">
              <a:rPr lang="en-NZ" altLang="en-US" smtClean="0"/>
              <a:t>16-May-23</a:t>
            </a:fld>
            <a:endParaRPr lang="en-US" altLang="en-US"/>
          </a:p>
        </p:txBody>
      </p:sp>
      <p:sp>
        <p:nvSpPr>
          <p:cNvPr id="7" name="Slide Number Placeholder 6">
            <a:extLst>
              <a:ext uri="{FF2B5EF4-FFF2-40B4-BE49-F238E27FC236}">
                <a16:creationId xmlns:a16="http://schemas.microsoft.com/office/drawing/2014/main" id="{335EB8D6-EC04-48F7-A6CE-43763A334B0F}"/>
              </a:ext>
            </a:extLst>
          </p:cNvPr>
          <p:cNvSpPr>
            <a:spLocks noGrp="1"/>
          </p:cNvSpPr>
          <p:nvPr>
            <p:ph type="sldNum" sz="quarter" idx="11"/>
          </p:nvPr>
        </p:nvSpPr>
        <p:spPr/>
        <p:txBody>
          <a:bodyPr/>
          <a:lstStyle/>
          <a:p>
            <a:fld id="{E6D38F6D-B68C-43EA-8D93-D9BC679B8240}" type="slidenum">
              <a:rPr lang="en-US" altLang="en-US" smtClean="0"/>
              <a:pPr/>
              <a:t>36</a:t>
            </a:fld>
            <a:endParaRPr lang="en-US" altLang="en-US"/>
          </a:p>
        </p:txBody>
      </p:sp>
    </p:spTree>
    <p:extLst>
      <p:ext uri="{BB962C8B-B14F-4D97-AF65-F5344CB8AC3E}">
        <p14:creationId xmlns:p14="http://schemas.microsoft.com/office/powerpoint/2010/main" val="3253438262"/>
      </p:ext>
    </p:extLst>
  </p:cSld>
  <p:clrMapOvr>
    <a:masterClrMapping/>
  </p:clrMapOvr>
  <p:transition spd="slow">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9545" y="551793"/>
            <a:ext cx="8229600" cy="3886200"/>
          </a:xfrm>
        </p:spPr>
        <p:txBody>
          <a:bodyPr/>
          <a:lstStyle/>
          <a:p>
            <a:pPr marL="0" indent="0" algn="just">
              <a:buNone/>
            </a:pPr>
            <a:r>
              <a:rPr lang="en-IN" dirty="0">
                <a:latin typeface="Times New Roman" panose="02020603050405020304" pitchFamily="18" charset="0"/>
                <a:cs typeface="Times New Roman" panose="02020603050405020304" pitchFamily="18" charset="0"/>
              </a:rPr>
              <a:t>This previous interpretation may give a wrong indication that the interval is fixed but the computation involved a random number, such as, sample proportion.</a:t>
            </a:r>
          </a:p>
          <a:p>
            <a:pPr marL="0" indent="0" algn="just">
              <a:buNone/>
            </a:pPr>
            <a:endParaRPr lang="en-IN"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A more accurate and theoretically sound interpretation is </a:t>
            </a:r>
            <a:r>
              <a:rPr lang="en-IN" dirty="0">
                <a:solidFill>
                  <a:schemeClr val="bg2">
                    <a:lumMod val="60000"/>
                    <a:lumOff val="40000"/>
                  </a:schemeClr>
                </a:solidFill>
                <a:latin typeface="Times New Roman" panose="02020603050405020304" pitchFamily="18" charset="0"/>
                <a:cs typeface="Times New Roman" panose="02020603050405020304" pitchFamily="18" charset="0"/>
              </a:rPr>
              <a:t>“In repeated sampling, 95% of such constructed intervals would include the true proportion.”</a:t>
            </a:r>
            <a:endParaRPr lang="en-GB" dirty="0">
              <a:solidFill>
                <a:schemeClr val="bg2">
                  <a:lumMod val="60000"/>
                  <a:lumOff val="40000"/>
                </a:schemeClr>
              </a:solidFill>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9F73836E-6CF5-4206-A662-BCB491F72849}"/>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E6B81554-CE1A-43D4-ACE6-7B1ABF2EEB1B}"/>
              </a:ext>
            </a:extLst>
          </p:cNvPr>
          <p:cNvSpPr>
            <a:spLocks noGrp="1"/>
          </p:cNvSpPr>
          <p:nvPr>
            <p:ph type="dt" sz="half" idx="12"/>
          </p:nvPr>
        </p:nvSpPr>
        <p:spPr/>
        <p:txBody>
          <a:bodyPr/>
          <a:lstStyle/>
          <a:p>
            <a:fld id="{2994BDB9-7055-48CF-AA7C-42BBB0BD2604}" type="datetime5">
              <a:rPr lang="en-NZ" altLang="en-US" smtClean="0"/>
              <a:t>16-May-23</a:t>
            </a:fld>
            <a:endParaRPr lang="en-US" altLang="en-US"/>
          </a:p>
        </p:txBody>
      </p:sp>
      <p:sp>
        <p:nvSpPr>
          <p:cNvPr id="7" name="Slide Number Placeholder 6">
            <a:extLst>
              <a:ext uri="{FF2B5EF4-FFF2-40B4-BE49-F238E27FC236}">
                <a16:creationId xmlns:a16="http://schemas.microsoft.com/office/drawing/2014/main" id="{C5C58F2D-6A78-4485-9631-724C2DD33944}"/>
              </a:ext>
            </a:extLst>
          </p:cNvPr>
          <p:cNvSpPr>
            <a:spLocks noGrp="1"/>
          </p:cNvSpPr>
          <p:nvPr>
            <p:ph type="sldNum" sz="quarter" idx="11"/>
          </p:nvPr>
        </p:nvSpPr>
        <p:spPr/>
        <p:txBody>
          <a:bodyPr/>
          <a:lstStyle/>
          <a:p>
            <a:fld id="{E6D38F6D-B68C-43EA-8D93-D9BC679B8240}" type="slidenum">
              <a:rPr lang="en-US" altLang="en-US" smtClean="0"/>
              <a:pPr/>
              <a:t>37</a:t>
            </a:fld>
            <a:endParaRPr lang="en-US" altLang="en-US"/>
          </a:p>
        </p:txBody>
      </p:sp>
    </p:spTree>
    <p:extLst>
      <p:ext uri="{BB962C8B-B14F-4D97-AF65-F5344CB8AC3E}">
        <p14:creationId xmlns:p14="http://schemas.microsoft.com/office/powerpoint/2010/main" val="325536978"/>
      </p:ext>
    </p:extLst>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Bookman Old Style" panose="02050604050505020204" pitchFamily="18" charset="0"/>
              </a:rPr>
              <a:t>Exercise:</a:t>
            </a:r>
          </a:p>
        </p:txBody>
      </p:sp>
      <p:sp>
        <p:nvSpPr>
          <p:cNvPr id="3" name="Content Placeholder 2"/>
          <p:cNvSpPr>
            <a:spLocks noGrp="1"/>
          </p:cNvSpPr>
          <p:nvPr>
            <p:ph idx="1"/>
          </p:nvPr>
        </p:nvSpPr>
        <p:spPr>
          <a:xfrm>
            <a:off x="457200" y="1392621"/>
            <a:ext cx="8229600" cy="3886200"/>
          </a:xfrm>
        </p:spPr>
        <p:txBody>
          <a:bodyPr/>
          <a:lstStyle/>
          <a:p>
            <a:pPr marL="0" indent="0" algn="just">
              <a:buNone/>
            </a:pPr>
            <a:r>
              <a:rPr lang="en-IN" dirty="0">
                <a:latin typeface="Bookman Old Style" panose="02050604050505020204" pitchFamily="18" charset="0"/>
              </a:rPr>
              <a:t>A random sample of 600 workers at a new manufacturing plant showed that 150 favored representation by a union. Find a 94% confidence interval for the proportion of workers that prefer union representation.</a:t>
            </a:r>
            <a:endParaRPr lang="en-GB" dirty="0">
              <a:latin typeface="Bookman Old Style" panose="02050604050505020204" pitchFamily="18" charset="0"/>
            </a:endParaRPr>
          </a:p>
        </p:txBody>
      </p:sp>
      <p:sp>
        <p:nvSpPr>
          <p:cNvPr id="6" name="Footer Placeholder 5">
            <a:extLst>
              <a:ext uri="{FF2B5EF4-FFF2-40B4-BE49-F238E27FC236}">
                <a16:creationId xmlns:a16="http://schemas.microsoft.com/office/drawing/2014/main" id="{6076543F-AA00-4F05-A79A-0DC43548F229}"/>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197AE111-85C2-41AC-A757-60300EA75395}"/>
              </a:ext>
            </a:extLst>
          </p:cNvPr>
          <p:cNvSpPr>
            <a:spLocks noGrp="1"/>
          </p:cNvSpPr>
          <p:nvPr>
            <p:ph type="dt" sz="half" idx="12"/>
          </p:nvPr>
        </p:nvSpPr>
        <p:spPr/>
        <p:txBody>
          <a:bodyPr/>
          <a:lstStyle/>
          <a:p>
            <a:fld id="{1A1A1FF0-262B-4C34-A518-63801F6D965D}" type="datetime5">
              <a:rPr lang="en-NZ" altLang="en-US" smtClean="0"/>
              <a:t>16-May-23</a:t>
            </a:fld>
            <a:endParaRPr lang="en-US" altLang="en-US"/>
          </a:p>
        </p:txBody>
      </p:sp>
      <p:sp>
        <p:nvSpPr>
          <p:cNvPr id="8" name="Slide Number Placeholder 7">
            <a:extLst>
              <a:ext uri="{FF2B5EF4-FFF2-40B4-BE49-F238E27FC236}">
                <a16:creationId xmlns:a16="http://schemas.microsoft.com/office/drawing/2014/main" id="{290516C4-FD6E-4D79-89D6-64971A1853D1}"/>
              </a:ext>
            </a:extLst>
          </p:cNvPr>
          <p:cNvSpPr>
            <a:spLocks noGrp="1"/>
          </p:cNvSpPr>
          <p:nvPr>
            <p:ph type="sldNum" sz="quarter" idx="11"/>
          </p:nvPr>
        </p:nvSpPr>
        <p:spPr/>
        <p:txBody>
          <a:bodyPr/>
          <a:lstStyle/>
          <a:p>
            <a:fld id="{E6D38F6D-B68C-43EA-8D93-D9BC679B8240}" type="slidenum">
              <a:rPr lang="en-US" altLang="en-US" smtClean="0"/>
              <a:pPr/>
              <a:t>38</a:t>
            </a:fld>
            <a:endParaRPr lang="en-US" altLang="en-US"/>
          </a:p>
        </p:txBody>
      </p:sp>
    </p:spTree>
    <p:extLst>
      <p:ext uri="{BB962C8B-B14F-4D97-AF65-F5344CB8AC3E}">
        <p14:creationId xmlns:p14="http://schemas.microsoft.com/office/powerpoint/2010/main" val="1272975936"/>
      </p:ext>
    </p:extLst>
  </p:cSld>
  <p:clrMapOvr>
    <a:masterClrMapping/>
  </p:clrMapOvr>
  <p:transition spd="slow">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8014" y="541283"/>
                <a:ext cx="8229600" cy="3886200"/>
              </a:xfrm>
            </p:spPr>
            <p:txBody>
              <a:bodyPr/>
              <a:lstStyle/>
              <a:p>
                <a:pPr marL="0" indent="0" algn="just">
                  <a:buNone/>
                </a:pPr>
                <a:r>
                  <a:rPr lang="en-IN" dirty="0">
                    <a:latin typeface="Times New Roman" panose="02020603050405020304" pitchFamily="18" charset="0"/>
                    <a:cs typeface="Times New Roman" panose="02020603050405020304" pitchFamily="18" charset="0"/>
                  </a:rPr>
                  <a:t>The margin of error </a:t>
                </a:r>
                <a14:m>
                  <m:oMath xmlns:m="http://schemas.openxmlformats.org/officeDocument/2006/math">
                    <m:r>
                      <a:rPr lang="en-GB" sz="1800" i="1">
                        <a:latin typeface="Cambria Math" panose="02040503050406030204" pitchFamily="18" charset="0"/>
                        <a:cs typeface="Times New Roman" panose="02020603050405020304" pitchFamily="18" charset="0"/>
                      </a:rPr>
                      <m:t>𝐸</m:t>
                    </m:r>
                    <m:r>
                      <a:rPr lang="en-GB" sz="1800" i="1">
                        <a:latin typeface="Cambria Math" panose="02040503050406030204" pitchFamily="18" charset="0"/>
                        <a:cs typeface="Times New Roman" panose="02020603050405020304" pitchFamily="18" charset="0"/>
                      </a:rPr>
                      <m:t>=</m:t>
                    </m:r>
                    <m:sSub>
                      <m:sSubPr>
                        <m:ctrlPr>
                          <a:rPr lang="en-GB" sz="1800" i="1">
                            <a:latin typeface="Cambria Math" panose="02040503050406030204" pitchFamily="18" charset="0"/>
                            <a:cs typeface="Times New Roman" panose="02020603050405020304" pitchFamily="18" charset="0"/>
                          </a:rPr>
                        </m:ctrlPr>
                      </m:sSubPr>
                      <m:e>
                        <m:r>
                          <a:rPr lang="en-GB" sz="1800" i="1">
                            <a:latin typeface="Cambria Math" panose="02040503050406030204" pitchFamily="18" charset="0"/>
                            <a:cs typeface="Times New Roman" panose="02020603050405020304" pitchFamily="18" charset="0"/>
                          </a:rPr>
                          <m:t>𝑍</m:t>
                        </m:r>
                      </m:e>
                      <m:sub>
                        <m:f>
                          <m:fPr>
                            <m:type m:val="skw"/>
                            <m:ctrlPr>
                              <a:rPr lang="en-GB" sz="1800" i="1">
                                <a:latin typeface="Cambria Math" panose="02040503050406030204" pitchFamily="18" charset="0"/>
                                <a:cs typeface="Times New Roman" panose="02020603050405020304" pitchFamily="18" charset="0"/>
                              </a:rPr>
                            </m:ctrlPr>
                          </m:fPr>
                          <m:num>
                            <m:r>
                              <a:rPr lang="en-GB" sz="1800" i="1">
                                <a:latin typeface="Cambria Math" panose="02040503050406030204" pitchFamily="18" charset="0"/>
                                <a:ea typeface="Cambria Math" panose="02040503050406030204" pitchFamily="18" charset="0"/>
                                <a:cs typeface="Times New Roman" panose="02020603050405020304" pitchFamily="18" charset="0"/>
                              </a:rPr>
                              <m:t>𝛼</m:t>
                            </m:r>
                          </m:num>
                          <m:den>
                            <m:r>
                              <a:rPr lang="en-GB" sz="1800" i="1">
                                <a:latin typeface="Cambria Math" panose="02040503050406030204" pitchFamily="18" charset="0"/>
                                <a:cs typeface="Times New Roman" panose="02020603050405020304" pitchFamily="18" charset="0"/>
                              </a:rPr>
                              <m:t>2</m:t>
                            </m:r>
                          </m:den>
                        </m:f>
                      </m:sub>
                    </m:sSub>
                    <m:r>
                      <a:rPr lang="en-GB" sz="1800" i="1">
                        <a:latin typeface="Cambria Math" panose="02040503050406030204" pitchFamily="18" charset="0"/>
                        <a:cs typeface="Times New Roman" panose="02020603050405020304" pitchFamily="18" charset="0"/>
                      </a:rPr>
                      <m:t>∗</m:t>
                    </m:r>
                    <m:rad>
                      <m:radPr>
                        <m:degHide m:val="on"/>
                        <m:ctrlPr>
                          <a:rPr lang="en-GB" sz="1800" i="1">
                            <a:latin typeface="Cambria Math" panose="02040503050406030204" pitchFamily="18" charset="0"/>
                            <a:cs typeface="Times New Roman" panose="02020603050405020304" pitchFamily="18" charset="0"/>
                          </a:rPr>
                        </m:ctrlPr>
                      </m:radPr>
                      <m:deg/>
                      <m:e>
                        <m:f>
                          <m:fPr>
                            <m:type m:val="skw"/>
                            <m:ctrlPr>
                              <a:rPr lang="en-GB" sz="1800" i="1">
                                <a:latin typeface="Cambria Math" panose="02040503050406030204" pitchFamily="18" charset="0"/>
                                <a:cs typeface="Times New Roman" panose="02020603050405020304" pitchFamily="18" charset="0"/>
                              </a:rPr>
                            </m:ctrlPr>
                          </m:fPr>
                          <m:num>
                            <m:r>
                              <a:rPr lang="en-GB" sz="1800" i="1">
                                <a:latin typeface="Cambria Math" panose="02040503050406030204" pitchFamily="18" charset="0"/>
                              </a:rPr>
                              <m:t>𝑝</m:t>
                            </m:r>
                            <m:d>
                              <m:dPr>
                                <m:ctrlPr>
                                  <a:rPr lang="en-GB" sz="1800" i="1">
                                    <a:latin typeface="Cambria Math" panose="02040503050406030204" pitchFamily="18" charset="0"/>
                                  </a:rPr>
                                </m:ctrlPr>
                              </m:dPr>
                              <m:e>
                                <m:r>
                                  <a:rPr lang="en-GB" sz="1800" i="1">
                                    <a:latin typeface="Cambria Math" panose="02040503050406030204" pitchFamily="18" charset="0"/>
                                  </a:rPr>
                                  <m:t>1−</m:t>
                                </m:r>
                                <m:r>
                                  <a:rPr lang="en-GB" sz="1800" i="1">
                                    <a:latin typeface="Cambria Math" panose="02040503050406030204" pitchFamily="18" charset="0"/>
                                  </a:rPr>
                                  <m:t>𝑝</m:t>
                                </m:r>
                              </m:e>
                            </m:d>
                          </m:num>
                          <m:den>
                            <m:r>
                              <a:rPr lang="en-GB" sz="1800" i="1">
                                <a:latin typeface="Cambria Math" panose="02040503050406030204" pitchFamily="18" charset="0"/>
                                <a:cs typeface="Times New Roman" panose="02020603050405020304" pitchFamily="18" charset="0"/>
                              </a:rPr>
                              <m:t>𝑛</m:t>
                            </m:r>
                          </m:den>
                        </m:f>
                      </m:e>
                    </m:rad>
                  </m:oMath>
                </a14:m>
                <a:r>
                  <a:rPr lang="en-IN" dirty="0">
                    <a:latin typeface="Times New Roman" panose="02020603050405020304" pitchFamily="18" charset="0"/>
                    <a:cs typeface="Times New Roman" panose="02020603050405020304" pitchFamily="18" charset="0"/>
                  </a:rPr>
                  <a:t> is used to obtain a sample size formula as</a:t>
                </a:r>
              </a:p>
              <a:p>
                <a:pPr marL="0" indent="0" algn="just">
                  <a:buNone/>
                </a:pPr>
                <a14:m>
                  <m:oMathPara xmlns:m="http://schemas.openxmlformats.org/officeDocument/2006/math">
                    <m:oMathParaPr>
                      <m:jc m:val="centerGroup"/>
                    </m:oMathParaPr>
                    <m:oMath xmlns:m="http://schemas.openxmlformats.org/officeDocument/2006/math">
                      <m:r>
                        <a:rPr lang="en-GB" b="0" i="1" smtClean="0">
                          <a:solidFill>
                            <a:schemeClr val="bg2">
                              <a:lumMod val="75000"/>
                            </a:schemeClr>
                          </a:solidFill>
                          <a:latin typeface="Cambria Math" panose="02040503050406030204" pitchFamily="18" charset="0"/>
                          <a:cs typeface="Times New Roman" panose="02020603050405020304" pitchFamily="18" charset="0"/>
                        </a:rPr>
                        <m:t>𝑛</m:t>
                      </m:r>
                      <m:r>
                        <a:rPr lang="en-GB" b="0" i="1" smtClean="0">
                          <a:solidFill>
                            <a:schemeClr val="bg2">
                              <a:lumMod val="75000"/>
                            </a:schemeClr>
                          </a:solidFill>
                          <a:latin typeface="Cambria Math" panose="02040503050406030204" pitchFamily="18" charset="0"/>
                          <a:cs typeface="Times New Roman" panose="02020603050405020304" pitchFamily="18" charset="0"/>
                        </a:rPr>
                        <m:t>= </m:t>
                      </m:r>
                      <m:f>
                        <m:fPr>
                          <m:ctrlPr>
                            <a:rPr lang="en-GB" b="0" i="1" smtClean="0">
                              <a:solidFill>
                                <a:schemeClr val="bg2">
                                  <a:lumMod val="75000"/>
                                </a:schemeClr>
                              </a:solidFill>
                              <a:latin typeface="Cambria Math" panose="02040503050406030204" pitchFamily="18" charset="0"/>
                              <a:cs typeface="Times New Roman" panose="02020603050405020304" pitchFamily="18" charset="0"/>
                            </a:rPr>
                          </m:ctrlPr>
                        </m:fPr>
                        <m:num>
                          <m:sSup>
                            <m:sSupPr>
                              <m:ctrlPr>
                                <a:rPr lang="en-GB" i="1" smtClean="0">
                                  <a:solidFill>
                                    <a:schemeClr val="bg2">
                                      <a:lumMod val="75000"/>
                                    </a:schemeClr>
                                  </a:solidFill>
                                  <a:latin typeface="Cambria Math" panose="02040503050406030204" pitchFamily="18" charset="0"/>
                                  <a:cs typeface="Times New Roman" panose="02020603050405020304" pitchFamily="18" charset="0"/>
                                </a:rPr>
                              </m:ctrlPr>
                            </m:sSupPr>
                            <m:e>
                              <m:d>
                                <m:dPr>
                                  <m:ctrlPr>
                                    <a:rPr lang="en-GB" i="1">
                                      <a:solidFill>
                                        <a:schemeClr val="bg2">
                                          <a:lumMod val="75000"/>
                                        </a:schemeClr>
                                      </a:solidFill>
                                      <a:latin typeface="Cambria Math" panose="02040503050406030204" pitchFamily="18" charset="0"/>
                                      <a:cs typeface="Times New Roman" panose="02020603050405020304" pitchFamily="18" charset="0"/>
                                    </a:rPr>
                                  </m:ctrlPr>
                                </m:dPr>
                                <m:e>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e>
                              </m:d>
                            </m:e>
                            <m:sup>
                              <m:r>
                                <a:rPr lang="en-GB" i="1">
                                  <a:solidFill>
                                    <a:schemeClr val="bg2">
                                      <a:lumMod val="75000"/>
                                    </a:schemeClr>
                                  </a:solidFill>
                                  <a:latin typeface="Cambria Math" panose="02040503050406030204" pitchFamily="18" charset="0"/>
                                  <a:cs typeface="Times New Roman" panose="02020603050405020304" pitchFamily="18" charset="0"/>
                                </a:rPr>
                                <m:t>2</m:t>
                              </m:r>
                            </m:sup>
                          </m:sSup>
                          <m:r>
                            <a:rPr lang="en-GB" b="0" i="1" smtClean="0">
                              <a:solidFill>
                                <a:schemeClr val="bg2">
                                  <a:lumMod val="75000"/>
                                </a:schemeClr>
                              </a:solidFill>
                              <a:latin typeface="Cambria Math" panose="02040503050406030204" pitchFamily="18" charset="0"/>
                              <a:cs typeface="Times New Roman" panose="02020603050405020304" pitchFamily="18" charset="0"/>
                            </a:rPr>
                            <m:t>𝑝</m:t>
                          </m:r>
                          <m:r>
                            <a:rPr lang="en-GB" b="0" i="1" smtClean="0">
                              <a:solidFill>
                                <a:schemeClr val="bg2">
                                  <a:lumMod val="75000"/>
                                </a:schemeClr>
                              </a:solidFill>
                              <a:latin typeface="Cambria Math" panose="02040503050406030204" pitchFamily="18" charset="0"/>
                              <a:cs typeface="Times New Roman" panose="02020603050405020304" pitchFamily="18" charset="0"/>
                            </a:rPr>
                            <m:t>(1−</m:t>
                          </m:r>
                          <m:r>
                            <a:rPr lang="en-GB" b="0" i="1" smtClean="0">
                              <a:solidFill>
                                <a:schemeClr val="bg2">
                                  <a:lumMod val="75000"/>
                                </a:schemeClr>
                              </a:solidFill>
                              <a:latin typeface="Cambria Math" panose="02040503050406030204" pitchFamily="18" charset="0"/>
                              <a:cs typeface="Times New Roman" panose="02020603050405020304" pitchFamily="18" charset="0"/>
                            </a:rPr>
                            <m:t>𝑝</m:t>
                          </m:r>
                          <m:r>
                            <a:rPr lang="en-GB" b="0" i="1" smtClean="0">
                              <a:solidFill>
                                <a:schemeClr val="bg2">
                                  <a:lumMod val="75000"/>
                                </a:schemeClr>
                              </a:solidFill>
                              <a:latin typeface="Cambria Math" panose="02040503050406030204" pitchFamily="18" charset="0"/>
                              <a:cs typeface="Times New Roman" panose="02020603050405020304" pitchFamily="18" charset="0"/>
                            </a:rPr>
                            <m:t>)</m:t>
                          </m:r>
                        </m:num>
                        <m:den>
                          <m:sSup>
                            <m:sSupPr>
                              <m:ctrlPr>
                                <a:rPr lang="en-GB" b="0" i="1" smtClean="0">
                                  <a:solidFill>
                                    <a:schemeClr val="bg2">
                                      <a:lumMod val="75000"/>
                                    </a:schemeClr>
                                  </a:solidFill>
                                  <a:latin typeface="Cambria Math" panose="02040503050406030204" pitchFamily="18" charset="0"/>
                                  <a:cs typeface="Times New Roman" panose="02020603050405020304" pitchFamily="18" charset="0"/>
                                </a:rPr>
                              </m:ctrlPr>
                            </m:sSupPr>
                            <m:e>
                              <m:r>
                                <a:rPr lang="en-GB" b="0" i="1" smtClean="0">
                                  <a:solidFill>
                                    <a:schemeClr val="bg2">
                                      <a:lumMod val="75000"/>
                                    </a:schemeClr>
                                  </a:solidFill>
                                  <a:latin typeface="Cambria Math" panose="02040503050406030204" pitchFamily="18" charset="0"/>
                                  <a:cs typeface="Times New Roman" panose="02020603050405020304" pitchFamily="18" charset="0"/>
                                </a:rPr>
                                <m:t>𝐸</m:t>
                              </m:r>
                            </m:e>
                            <m:sup>
                              <m:r>
                                <a:rPr lang="en-GB" b="0" i="1" smtClean="0">
                                  <a:solidFill>
                                    <a:schemeClr val="bg2">
                                      <a:lumMod val="75000"/>
                                    </a:schemeClr>
                                  </a:solidFill>
                                  <a:latin typeface="Cambria Math" panose="02040503050406030204" pitchFamily="18" charset="0"/>
                                  <a:cs typeface="Times New Roman" panose="02020603050405020304" pitchFamily="18" charset="0"/>
                                </a:rPr>
                                <m:t>2</m:t>
                              </m:r>
                            </m:sup>
                          </m:sSup>
                        </m:den>
                      </m:f>
                    </m:oMath>
                  </m:oMathPara>
                </a14:m>
                <a:endParaRPr lang="en-IN" dirty="0">
                  <a:latin typeface="Times New Roman" panose="02020603050405020304" pitchFamily="18" charset="0"/>
                  <a:cs typeface="Times New Roman" panose="02020603050405020304" pitchFamily="18" charset="0"/>
                </a:endParaRPr>
              </a:p>
              <a:p>
                <a:pPr marL="0" indent="0" algn="just">
                  <a:buNone/>
                </a:pPr>
                <a:r>
                  <a:rPr lang="en-IN" sz="2800" dirty="0">
                    <a:latin typeface="Times New Roman" panose="02020603050405020304" pitchFamily="18" charset="0"/>
                    <a:cs typeface="Times New Roman" panose="02020603050405020304" pitchFamily="18" charset="0"/>
                  </a:rPr>
                  <a:t>This formula can be used for a given confidence level and at a fixed allowable margin of error. </a:t>
                </a:r>
              </a:p>
              <a:p>
                <a:pPr algn="just">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Value of p can be used as 0.5 whenever it is not known through similar studies already done or from an expert in the area of study. </a:t>
                </a:r>
              </a:p>
              <a:p>
                <a:pPr algn="just">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If an interval about the values of p is known, the value is   closest to 0.5 in the interval is used.</a:t>
                </a:r>
                <a:endParaRPr lang="en-GB" sz="28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8014" y="541283"/>
                <a:ext cx="8229600" cy="3886200"/>
              </a:xfrm>
              <a:blipFill rotWithShape="0">
                <a:blip r:embed="rId2"/>
                <a:stretch>
                  <a:fillRect l="-1926" t="-1413" r="-1852" b="-50235"/>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6663271F-7681-43C8-9F29-071B72B36547}"/>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AF9463C2-E79B-4B82-9A0C-A334F07A0E87}"/>
              </a:ext>
            </a:extLst>
          </p:cNvPr>
          <p:cNvSpPr>
            <a:spLocks noGrp="1"/>
          </p:cNvSpPr>
          <p:nvPr>
            <p:ph type="dt" sz="half" idx="12"/>
          </p:nvPr>
        </p:nvSpPr>
        <p:spPr/>
        <p:txBody>
          <a:bodyPr/>
          <a:lstStyle/>
          <a:p>
            <a:fld id="{6C642245-05DE-4EDB-BBCB-9C10AC2D7DE1}" type="datetime5">
              <a:rPr lang="en-NZ" altLang="en-US" smtClean="0"/>
              <a:t>16-May-23</a:t>
            </a:fld>
            <a:endParaRPr lang="en-US" altLang="en-US"/>
          </a:p>
        </p:txBody>
      </p:sp>
      <p:sp>
        <p:nvSpPr>
          <p:cNvPr id="7" name="Slide Number Placeholder 6">
            <a:extLst>
              <a:ext uri="{FF2B5EF4-FFF2-40B4-BE49-F238E27FC236}">
                <a16:creationId xmlns:a16="http://schemas.microsoft.com/office/drawing/2014/main" id="{609A6CC5-6A63-4D21-B7C4-8FEA11C1E2D8}"/>
              </a:ext>
            </a:extLst>
          </p:cNvPr>
          <p:cNvSpPr>
            <a:spLocks noGrp="1"/>
          </p:cNvSpPr>
          <p:nvPr>
            <p:ph type="sldNum" sz="quarter" idx="11"/>
          </p:nvPr>
        </p:nvSpPr>
        <p:spPr/>
        <p:txBody>
          <a:bodyPr/>
          <a:lstStyle/>
          <a:p>
            <a:fld id="{E6D38F6D-B68C-43EA-8D93-D9BC679B8240}" type="slidenum">
              <a:rPr lang="en-US" altLang="en-US" smtClean="0"/>
              <a:pPr/>
              <a:t>39</a:t>
            </a:fld>
            <a:endParaRPr lang="en-US" altLang="en-US"/>
          </a:p>
        </p:txBody>
      </p:sp>
    </p:spTree>
    <p:extLst>
      <p:ext uri="{BB962C8B-B14F-4D97-AF65-F5344CB8AC3E}">
        <p14:creationId xmlns:p14="http://schemas.microsoft.com/office/powerpoint/2010/main" val="3719647768"/>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p Arrow 2"/>
          <p:cNvSpPr/>
          <p:nvPr/>
        </p:nvSpPr>
        <p:spPr>
          <a:xfrm rot="7131062">
            <a:off x="1609848" y="2773592"/>
            <a:ext cx="2391001" cy="4349811"/>
          </a:xfrm>
          <a:prstGeom prst="upArrow">
            <a:avLst>
              <a:gd name="adj1" fmla="val 50000"/>
              <a:gd name="adj2" fmla="val 28079"/>
            </a:avLst>
          </a:prstGeom>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endParaRPr lang="en-NZ"/>
          </a:p>
        </p:txBody>
      </p:sp>
      <p:pic>
        <p:nvPicPr>
          <p:cNvPr id="1026" name="Picture 2"/>
          <p:cNvPicPr>
            <a:picLocks noChangeAspect="1" noChangeArrowheads="1"/>
          </p:cNvPicPr>
          <p:nvPr/>
        </p:nvPicPr>
        <p:blipFill>
          <a:blip r:embed="rId3"/>
          <a:srcRect/>
          <a:stretch>
            <a:fillRect/>
          </a:stretch>
        </p:blipFill>
        <p:spPr bwMode="auto">
          <a:xfrm>
            <a:off x="4716493" y="836712"/>
            <a:ext cx="3747569" cy="3325974"/>
          </a:xfrm>
          <a:prstGeom prst="rect">
            <a:avLst/>
          </a:prstGeom>
          <a:ln/>
        </p:spPr>
        <p:style>
          <a:lnRef idx="2">
            <a:schemeClr val="accent2"/>
          </a:lnRef>
          <a:fillRef idx="1">
            <a:schemeClr val="lt1"/>
          </a:fillRef>
          <a:effectRef idx="0">
            <a:schemeClr val="accent2"/>
          </a:effectRef>
          <a:fontRef idx="minor">
            <a:schemeClr val="dk1"/>
          </a:fontRef>
        </p:style>
      </p:pic>
      <p:sp>
        <p:nvSpPr>
          <p:cNvPr id="8" name="Line Callout 1 7"/>
          <p:cNvSpPr/>
          <p:nvPr/>
        </p:nvSpPr>
        <p:spPr>
          <a:xfrm>
            <a:off x="4765390" y="4306800"/>
            <a:ext cx="4239357" cy="2564904"/>
          </a:xfrm>
          <a:prstGeom prst="borderCallout1">
            <a:avLst>
              <a:gd name="adj1" fmla="val -917"/>
              <a:gd name="adj2" fmla="val 20728"/>
              <a:gd name="adj3" fmla="val -17510"/>
              <a:gd name="adj4" fmla="val 9255"/>
            </a:avLst>
          </a:prstGeom>
          <a:ln w="73025"/>
        </p:spPr>
        <p:style>
          <a:lnRef idx="1">
            <a:schemeClr val="accent1"/>
          </a:lnRef>
          <a:fillRef idx="2">
            <a:schemeClr val="accent1"/>
          </a:fillRef>
          <a:effectRef idx="1">
            <a:schemeClr val="accent1"/>
          </a:effectRef>
          <a:fontRef idx="minor">
            <a:schemeClr val="dk1"/>
          </a:fontRef>
        </p:style>
        <p:txBody>
          <a:bodyPr lIns="91431" tIns="45715" rIns="91431" bIns="45715" anchor="ctr"/>
          <a:lstStyle/>
          <a:p>
            <a:pPr marL="363503" indent="-363503">
              <a:spcBef>
                <a:spcPct val="40000"/>
              </a:spcBef>
              <a:buClr>
                <a:srgbClr val="CC66FF"/>
              </a:buClr>
              <a:defRPr/>
            </a:pPr>
            <a:r>
              <a:rPr lang="en-NZ" sz="2800" kern="0" dirty="0">
                <a:solidFill>
                  <a:srgbClr val="5347F1"/>
                </a:solidFill>
                <a:latin typeface="Times New Roman" panose="02020603050405020304" pitchFamily="18" charset="0"/>
                <a:ea typeface="ＭＳ Ｐゴシック" pitchFamily="34" charset="-128"/>
                <a:cs typeface="Times New Roman" panose="02020603050405020304" pitchFamily="18" charset="0"/>
              </a:rPr>
              <a:t>	</a:t>
            </a: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A </a:t>
            </a:r>
            <a:r>
              <a:rPr lang="en-NZ" sz="2400" b="1" u="sng"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parameter</a:t>
            </a: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 is a value associated with a population.  It is fixed and unchanging: </a:t>
            </a:r>
            <a:r>
              <a:rPr lang="en-NZ" sz="2400" kern="0" dirty="0" err="1">
                <a:solidFill>
                  <a:schemeClr val="tx1"/>
                </a:solidFill>
                <a:latin typeface="Times New Roman" panose="02020603050405020304" pitchFamily="18" charset="0"/>
                <a:ea typeface="ＭＳ Ｐゴシック" pitchFamily="34" charset="-128"/>
                <a:cs typeface="Times New Roman" panose="02020603050405020304" pitchFamily="18" charset="0"/>
              </a:rPr>
              <a:t>eg</a:t>
            </a: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 </a:t>
            </a:r>
            <a:b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b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population mean, </a:t>
            </a: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sym typeface="Symbol" pitchFamily="18" charset="2"/>
              </a:rPr>
              <a:t></a:t>
            </a: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 standard deviation, </a:t>
            </a: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sym typeface="Symbol" pitchFamily="18" charset="2"/>
              </a:rPr>
              <a:t></a:t>
            </a:r>
            <a:endPar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Line Callout 1 5"/>
              <p:cNvSpPr/>
              <p:nvPr/>
            </p:nvSpPr>
            <p:spPr>
              <a:xfrm>
                <a:off x="457199" y="1526947"/>
                <a:ext cx="3682753" cy="2879590"/>
              </a:xfrm>
              <a:prstGeom prst="borderCallout1">
                <a:avLst>
                  <a:gd name="adj1" fmla="val 20426"/>
                  <a:gd name="adj2" fmla="val 99572"/>
                  <a:gd name="adj3" fmla="val 27554"/>
                  <a:gd name="adj4" fmla="val 123866"/>
                </a:avLst>
              </a:prstGeom>
              <a:ln w="73025"/>
            </p:spPr>
            <p:style>
              <a:lnRef idx="1">
                <a:schemeClr val="accent1"/>
              </a:lnRef>
              <a:fillRef idx="2">
                <a:schemeClr val="accent1"/>
              </a:fillRef>
              <a:effectRef idx="1">
                <a:schemeClr val="accent1"/>
              </a:effectRef>
              <a:fontRef idx="minor">
                <a:schemeClr val="dk1"/>
              </a:fontRef>
            </p:style>
            <p:txBody>
              <a:bodyPr lIns="91431" tIns="45715" rIns="91431" bIns="45715" anchor="ctr"/>
              <a:lstStyle/>
              <a:p>
                <a:pPr marL="363503" indent="-363503" algn="just">
                  <a:spcBef>
                    <a:spcPct val="40000"/>
                  </a:spcBef>
                  <a:buClr>
                    <a:srgbClr val="CC66FF"/>
                  </a:buClr>
                  <a:defRPr/>
                </a:pPr>
                <a:r>
                  <a:rPr lang="en-NZ" sz="28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	</a:t>
                </a: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A </a:t>
                </a:r>
                <a:r>
                  <a:rPr lang="en-NZ" sz="2400" b="1" u="sng"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statistic </a:t>
                </a: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is a value calculated from a sample.  Its value may differ for different samples: </a:t>
                </a:r>
                <a:r>
                  <a:rPr lang="en-NZ" sz="2400" kern="0" dirty="0" err="1">
                    <a:solidFill>
                      <a:schemeClr val="tx1"/>
                    </a:solidFill>
                    <a:latin typeface="Times New Roman" panose="02020603050405020304" pitchFamily="18" charset="0"/>
                    <a:ea typeface="ＭＳ Ｐゴシック" pitchFamily="34" charset="-128"/>
                    <a:cs typeface="Times New Roman" panose="02020603050405020304" pitchFamily="18" charset="0"/>
                  </a:rPr>
                  <a:t>eg</a:t>
                </a: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 </a:t>
                </a:r>
                <a:b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b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sample mean, </a:t>
                </a:r>
                <a14:m>
                  <m:oMath xmlns:m="http://schemas.openxmlformats.org/officeDocument/2006/math">
                    <m:acc>
                      <m:accPr>
                        <m:chr m:val="̅"/>
                        <m:ctrlPr>
                          <a:rPr lang="en-NZ" sz="2400" i="1">
                            <a:latin typeface="Cambria Math" panose="02040503050406030204" pitchFamily="18" charset="0"/>
                          </a:rPr>
                        </m:ctrlPr>
                      </m:accPr>
                      <m:e>
                        <m:r>
                          <a:rPr lang="en-NZ" sz="2400" i="1">
                            <a:latin typeface="Cambria Math"/>
                          </a:rPr>
                          <m:t>𝑥</m:t>
                        </m:r>
                      </m:e>
                    </m:acc>
                  </m:oMath>
                </a14:m>
                <a:br>
                  <a:rPr lang="en-NZ" sz="2400" dirty="0">
                    <a:latin typeface="Times New Roman" panose="02020603050405020304" pitchFamily="18" charset="0"/>
                    <a:cs typeface="Times New Roman" panose="02020603050405020304" pitchFamily="18" charset="0"/>
                  </a:rPr>
                </a:b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standard deviation, s</a:t>
                </a:r>
              </a:p>
            </p:txBody>
          </p:sp>
        </mc:Choice>
        <mc:Fallback xmlns="">
          <p:sp>
            <p:nvSpPr>
              <p:cNvPr id="6" name="Line Callout 1 5"/>
              <p:cNvSpPr>
                <a:spLocks noRot="1" noChangeAspect="1" noMove="1" noResize="1" noEditPoints="1" noAdjustHandles="1" noChangeArrowheads="1" noChangeShapeType="1" noTextEdit="1"/>
              </p:cNvSpPr>
              <p:nvPr/>
            </p:nvSpPr>
            <p:spPr>
              <a:xfrm>
                <a:off x="457199" y="1526947"/>
                <a:ext cx="3682753" cy="2879590"/>
              </a:xfrm>
              <a:prstGeom prst="borderCallout1">
                <a:avLst>
                  <a:gd name="adj1" fmla="val 20426"/>
                  <a:gd name="adj2" fmla="val 99572"/>
                  <a:gd name="adj3" fmla="val 27554"/>
                  <a:gd name="adj4" fmla="val 123866"/>
                </a:avLst>
              </a:prstGeom>
              <a:blipFill>
                <a:blip r:embed="rId4"/>
                <a:stretch>
                  <a:fillRect/>
                </a:stretch>
              </a:blipFill>
              <a:ln w="73025"/>
            </p:spPr>
            <p:txBody>
              <a:bodyPr/>
              <a:lstStyle/>
              <a:p>
                <a:r>
                  <a:rPr lang="en-NZ">
                    <a:noFill/>
                  </a:rPr>
                  <a:t> </a:t>
                </a:r>
              </a:p>
            </p:txBody>
          </p:sp>
        </mc:Fallback>
      </mc:AlternateContent>
      <p:sp>
        <p:nvSpPr>
          <p:cNvPr id="5" name="TextBox 4"/>
          <p:cNvSpPr txBox="1"/>
          <p:nvPr/>
        </p:nvSpPr>
        <p:spPr>
          <a:xfrm rot="1672465">
            <a:off x="2081453" y="4853679"/>
            <a:ext cx="2674723" cy="830987"/>
          </a:xfrm>
          <a:prstGeom prst="rect">
            <a:avLst/>
          </a:prstGeom>
          <a:noFill/>
        </p:spPr>
        <p:txBody>
          <a:bodyPr wrap="square" lIns="91431" tIns="45715" rIns="91431" bIns="45715" rtlCol="0">
            <a:spAutoFit/>
          </a:bodyPr>
          <a:lstStyle/>
          <a:p>
            <a:pPr algn="ctr"/>
            <a:r>
              <a:rPr lang="en-NZ" sz="2400" dirty="0">
                <a:solidFill>
                  <a:srgbClr val="000000"/>
                </a:solidFill>
                <a:latin typeface="Times New Roman" panose="02020603050405020304" pitchFamily="18" charset="0"/>
                <a:cs typeface="Times New Roman" panose="02020603050405020304" pitchFamily="18" charset="0"/>
              </a:rPr>
              <a:t>We use statistics to estimate parameters</a:t>
            </a:r>
          </a:p>
        </p:txBody>
      </p:sp>
      <p:sp>
        <p:nvSpPr>
          <p:cNvPr id="2" name="Title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r>
              <a:rPr lang="en-NZ" dirty="0"/>
              <a:t>Statistics estimate Parameters</a:t>
            </a:r>
          </a:p>
        </p:txBody>
      </p:sp>
      <p:sp>
        <p:nvSpPr>
          <p:cNvPr id="9" name="Footer Placeholder 8">
            <a:extLst>
              <a:ext uri="{FF2B5EF4-FFF2-40B4-BE49-F238E27FC236}">
                <a16:creationId xmlns:a16="http://schemas.microsoft.com/office/drawing/2014/main" id="{74E0D242-FBB9-411F-8224-2EDC72D2E611}"/>
              </a:ext>
            </a:extLst>
          </p:cNvPr>
          <p:cNvSpPr>
            <a:spLocks noGrp="1"/>
          </p:cNvSpPr>
          <p:nvPr>
            <p:ph type="ftr" sz="quarter" idx="10"/>
          </p:nvPr>
        </p:nvSpPr>
        <p:spPr/>
        <p:txBody>
          <a:bodyPr/>
          <a:lstStyle/>
          <a:p>
            <a:r>
              <a:rPr lang="en-US" altLang="en-US"/>
              <a:t>MC3020-2023</a:t>
            </a:r>
          </a:p>
        </p:txBody>
      </p:sp>
      <p:sp>
        <p:nvSpPr>
          <p:cNvPr id="10" name="Date Placeholder 9">
            <a:extLst>
              <a:ext uri="{FF2B5EF4-FFF2-40B4-BE49-F238E27FC236}">
                <a16:creationId xmlns:a16="http://schemas.microsoft.com/office/drawing/2014/main" id="{5289E77C-990A-4FCC-AE68-28B3AC39256D}"/>
              </a:ext>
            </a:extLst>
          </p:cNvPr>
          <p:cNvSpPr>
            <a:spLocks noGrp="1"/>
          </p:cNvSpPr>
          <p:nvPr>
            <p:ph type="dt" sz="half" idx="12"/>
          </p:nvPr>
        </p:nvSpPr>
        <p:spPr/>
        <p:txBody>
          <a:bodyPr/>
          <a:lstStyle/>
          <a:p>
            <a:fld id="{6A0B4E88-5D85-4DC8-9EB1-6EC6A9BD3C5B}" type="datetime5">
              <a:rPr lang="en-NZ" altLang="en-US" smtClean="0"/>
              <a:t>16-May-23</a:t>
            </a:fld>
            <a:endParaRPr lang="en-US" altLang="en-US"/>
          </a:p>
        </p:txBody>
      </p:sp>
      <p:sp>
        <p:nvSpPr>
          <p:cNvPr id="11" name="Slide Number Placeholder 10">
            <a:extLst>
              <a:ext uri="{FF2B5EF4-FFF2-40B4-BE49-F238E27FC236}">
                <a16:creationId xmlns:a16="http://schemas.microsoft.com/office/drawing/2014/main" id="{A1C7BFB9-833B-4EAF-9AC6-804E6FA9F9ED}"/>
              </a:ext>
            </a:extLst>
          </p:cNvPr>
          <p:cNvSpPr>
            <a:spLocks noGrp="1"/>
          </p:cNvSpPr>
          <p:nvPr>
            <p:ph type="sldNum" sz="quarter" idx="11"/>
          </p:nvPr>
        </p:nvSpPr>
        <p:spPr/>
        <p:txBody>
          <a:bodyPr/>
          <a:lstStyle/>
          <a:p>
            <a:fld id="{E6D38F6D-B68C-43EA-8D93-D9BC679B8240}" type="slidenum">
              <a:rPr lang="en-US" altLang="en-US" smtClean="0"/>
              <a:pPr/>
              <a:t>4</a:t>
            </a:fld>
            <a:endParaRPr lang="en-US" altLang="en-US"/>
          </a:p>
        </p:txBody>
      </p:sp>
    </p:spTree>
    <p:extLst>
      <p:ext uri="{BB962C8B-B14F-4D97-AF65-F5344CB8AC3E}">
        <p14:creationId xmlns:p14="http://schemas.microsoft.com/office/powerpoint/2010/main" val="4246937279"/>
      </p:ext>
    </p:extLst>
  </p:cSld>
  <p:clrMapOvr>
    <a:masterClrMapping/>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51"/>
            <a:ext cx="8229600" cy="1371600"/>
          </a:xfrm>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a:t>
            </a:r>
            <a:endParaRPr lang="en-GB" dirty="0"/>
          </a:p>
        </p:txBody>
      </p:sp>
      <p:sp>
        <p:nvSpPr>
          <p:cNvPr id="3" name="Content Placeholder 2"/>
          <p:cNvSpPr>
            <a:spLocks noGrp="1"/>
          </p:cNvSpPr>
          <p:nvPr>
            <p:ph idx="1"/>
          </p:nvPr>
        </p:nvSpPr>
        <p:spPr>
          <a:xfrm>
            <a:off x="320570" y="930164"/>
            <a:ext cx="8229600" cy="3886200"/>
          </a:xfrm>
        </p:spPr>
        <p:txBody>
          <a:bodyPr/>
          <a:lstStyle/>
          <a:p>
            <a:pPr marL="0" indent="0" algn="just">
              <a:buNone/>
            </a:pPr>
            <a:r>
              <a:rPr lang="en-IN" dirty="0">
                <a:latin typeface="Times New Roman" panose="02020603050405020304" pitchFamily="18" charset="0"/>
                <a:cs typeface="Times New Roman" panose="02020603050405020304" pitchFamily="18" charset="0"/>
              </a:rPr>
              <a:t>Let us consider that we want to find out the proportion of college graduates in 2008 has obtained jobs related to their areas of studies, we want to be 95% confident on our estimate and also we want to make sure that our estimate is not off by more than 0.02 from the true value of the desired proportion. Our very first objective is that the sample size to be considered. Here, we will answer the question for three different situations.</a:t>
            </a:r>
            <a:endParaRPr lang="en-GB"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865FA94A-2A80-4E75-9ECA-DC9506F3000A}"/>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EB694D89-60B8-411C-963C-D291117BCCC2}"/>
              </a:ext>
            </a:extLst>
          </p:cNvPr>
          <p:cNvSpPr>
            <a:spLocks noGrp="1"/>
          </p:cNvSpPr>
          <p:nvPr>
            <p:ph type="dt" sz="half" idx="12"/>
          </p:nvPr>
        </p:nvSpPr>
        <p:spPr/>
        <p:txBody>
          <a:bodyPr/>
          <a:lstStyle/>
          <a:p>
            <a:fld id="{97E7433F-2158-4228-A3CF-C098468279B8}" type="datetime5">
              <a:rPr lang="en-NZ" altLang="en-US" smtClean="0"/>
              <a:t>16-May-23</a:t>
            </a:fld>
            <a:endParaRPr lang="en-US" altLang="en-US"/>
          </a:p>
        </p:txBody>
      </p:sp>
      <p:sp>
        <p:nvSpPr>
          <p:cNvPr id="8" name="Slide Number Placeholder 7">
            <a:extLst>
              <a:ext uri="{FF2B5EF4-FFF2-40B4-BE49-F238E27FC236}">
                <a16:creationId xmlns:a16="http://schemas.microsoft.com/office/drawing/2014/main" id="{87AA9EA9-45A0-4DDE-AEDC-17257A85C233}"/>
              </a:ext>
            </a:extLst>
          </p:cNvPr>
          <p:cNvSpPr>
            <a:spLocks noGrp="1"/>
          </p:cNvSpPr>
          <p:nvPr>
            <p:ph type="sldNum" sz="quarter" idx="11"/>
          </p:nvPr>
        </p:nvSpPr>
        <p:spPr/>
        <p:txBody>
          <a:bodyPr/>
          <a:lstStyle/>
          <a:p>
            <a:fld id="{E6D38F6D-B68C-43EA-8D93-D9BC679B8240}" type="slidenum">
              <a:rPr lang="en-US" altLang="en-US" smtClean="0"/>
              <a:pPr/>
              <a:t>40</a:t>
            </a:fld>
            <a:endParaRPr lang="en-US" altLang="en-US"/>
          </a:p>
        </p:txBody>
      </p:sp>
    </p:spTree>
    <p:extLst>
      <p:ext uri="{BB962C8B-B14F-4D97-AF65-F5344CB8AC3E}">
        <p14:creationId xmlns:p14="http://schemas.microsoft.com/office/powerpoint/2010/main" val="4291332400"/>
      </p:ext>
    </p:extLst>
  </p:cSld>
  <p:clrMapOvr>
    <a:masterClrMapping/>
  </p:clrMapOvr>
  <p:transition spd="slow">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4204" y="572529"/>
                <a:ext cx="8571471" cy="3886200"/>
              </a:xfrm>
            </p:spPr>
            <p:txBody>
              <a:bodyPr/>
              <a:lstStyle/>
              <a:p>
                <a:pPr marL="0" indent="0" algn="just">
                  <a:buNone/>
                </a:pPr>
                <a:r>
                  <a:rPr lang="en-US" dirty="0">
                    <a:solidFill>
                      <a:schemeClr val="bg2">
                        <a:lumMod val="60000"/>
                        <a:lumOff val="40000"/>
                      </a:schemeClr>
                    </a:solidFill>
                    <a:latin typeface="Times New Roman" panose="02020603050405020304" pitchFamily="18" charset="0"/>
                    <a:cs typeface="Times New Roman" panose="02020603050405020304" pitchFamily="18" charset="0"/>
                  </a:rPr>
                  <a:t>Situation 1: </a:t>
                </a:r>
                <a:r>
                  <a:rPr lang="en-US" dirty="0">
                    <a:solidFill>
                      <a:srgbClr val="7030A0"/>
                    </a:solidFill>
                    <a:latin typeface="Times New Roman" panose="02020603050405020304" pitchFamily="18" charset="0"/>
                    <a:cs typeface="Times New Roman" panose="02020603050405020304" pitchFamily="18" charset="0"/>
                  </a:rPr>
                  <a:t>It is known that in the past, </a:t>
                </a:r>
                <a:r>
                  <a:rPr lang="en-US" dirty="0">
                    <a:latin typeface="Times New Roman" panose="02020603050405020304" pitchFamily="18" charset="0"/>
                    <a:cs typeface="Times New Roman" panose="02020603050405020304" pitchFamily="18" charset="0"/>
                  </a:rPr>
                  <a:t>54% college graduates get their first jobs related to their areas of studies. So,</a:t>
                </a:r>
              </a:p>
              <a:p>
                <a:pPr marL="0" indent="0" algn="just">
                  <a:buNone/>
                </a:pPr>
                <a14:m>
                  <m:oMathPara xmlns:m="http://schemas.openxmlformats.org/officeDocument/2006/math">
                    <m:oMathParaPr>
                      <m:jc m:val="centerGroup"/>
                    </m:oMathParaPr>
                    <m:oMath xmlns:m="http://schemas.openxmlformats.org/officeDocument/2006/math">
                      <m:r>
                        <a:rPr lang="en-GB" i="1" smtClean="0">
                          <a:solidFill>
                            <a:schemeClr val="bg2">
                              <a:lumMod val="75000"/>
                            </a:schemeClr>
                          </a:solidFill>
                          <a:latin typeface="Cambria Math" panose="02040503050406030204" pitchFamily="18" charset="0"/>
                          <a:cs typeface="Times New Roman" panose="02020603050405020304" pitchFamily="18" charset="0"/>
                        </a:rPr>
                        <m:t>𝑛</m:t>
                      </m:r>
                      <m:r>
                        <a:rPr lang="en-GB" i="1" smtClean="0">
                          <a:solidFill>
                            <a:schemeClr val="bg2">
                              <a:lumMod val="75000"/>
                            </a:schemeClr>
                          </a:solidFill>
                          <a:latin typeface="Cambria Math" panose="02040503050406030204" pitchFamily="18" charset="0"/>
                          <a:cs typeface="Times New Roman" panose="02020603050405020304" pitchFamily="18" charset="0"/>
                        </a:rPr>
                        <m:t>= </m:t>
                      </m:r>
                      <m:f>
                        <m:fPr>
                          <m:ctrlPr>
                            <a:rPr lang="en-GB" i="1">
                              <a:solidFill>
                                <a:schemeClr val="bg2">
                                  <a:lumMod val="75000"/>
                                </a:schemeClr>
                              </a:solidFill>
                              <a:latin typeface="Cambria Math" panose="02040503050406030204" pitchFamily="18" charset="0"/>
                              <a:cs typeface="Times New Roman" panose="02020603050405020304" pitchFamily="18" charset="0"/>
                            </a:rPr>
                          </m:ctrlPr>
                        </m:fPr>
                        <m:num>
                          <m:sSup>
                            <m:sSupPr>
                              <m:ctrlPr>
                                <a:rPr lang="en-GB" i="1">
                                  <a:solidFill>
                                    <a:schemeClr val="bg2">
                                      <a:lumMod val="75000"/>
                                    </a:schemeClr>
                                  </a:solidFill>
                                  <a:latin typeface="Cambria Math" panose="02040503050406030204" pitchFamily="18" charset="0"/>
                                  <a:cs typeface="Times New Roman" panose="02020603050405020304" pitchFamily="18" charset="0"/>
                                </a:rPr>
                              </m:ctrlPr>
                            </m:sSupPr>
                            <m:e>
                              <m:d>
                                <m:dPr>
                                  <m:ctrlPr>
                                    <a:rPr lang="en-GB" i="1">
                                      <a:solidFill>
                                        <a:schemeClr val="bg2">
                                          <a:lumMod val="75000"/>
                                        </a:schemeClr>
                                      </a:solidFill>
                                      <a:latin typeface="Cambria Math" panose="02040503050406030204" pitchFamily="18" charset="0"/>
                                      <a:cs typeface="Times New Roman" panose="02020603050405020304" pitchFamily="18" charset="0"/>
                                    </a:rPr>
                                  </m:ctrlPr>
                                </m:dPr>
                                <m:e>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e>
                              </m:d>
                            </m:e>
                            <m:sup>
                              <m:r>
                                <a:rPr lang="en-GB" i="1">
                                  <a:solidFill>
                                    <a:schemeClr val="bg2">
                                      <a:lumMod val="75000"/>
                                    </a:schemeClr>
                                  </a:solidFill>
                                  <a:latin typeface="Cambria Math" panose="02040503050406030204" pitchFamily="18" charset="0"/>
                                  <a:cs typeface="Times New Roman" panose="02020603050405020304" pitchFamily="18" charset="0"/>
                                </a:rPr>
                                <m:t>2</m:t>
                              </m:r>
                            </m:sup>
                          </m:sSup>
                          <m:r>
                            <a:rPr lang="en-GB" i="1">
                              <a:solidFill>
                                <a:schemeClr val="bg2">
                                  <a:lumMod val="75000"/>
                                </a:schemeClr>
                              </a:solidFill>
                              <a:latin typeface="Cambria Math" panose="02040503050406030204" pitchFamily="18" charset="0"/>
                              <a:cs typeface="Times New Roman" panose="02020603050405020304" pitchFamily="18" charset="0"/>
                            </a:rPr>
                            <m:t>𝑝</m:t>
                          </m:r>
                          <m:r>
                            <a:rPr lang="en-GB" i="1">
                              <a:solidFill>
                                <a:schemeClr val="bg2">
                                  <a:lumMod val="75000"/>
                                </a:schemeClr>
                              </a:solidFill>
                              <a:latin typeface="Cambria Math" panose="02040503050406030204" pitchFamily="18" charset="0"/>
                              <a:cs typeface="Times New Roman" panose="02020603050405020304" pitchFamily="18" charset="0"/>
                            </a:rPr>
                            <m:t>(1−</m:t>
                          </m:r>
                          <m:r>
                            <a:rPr lang="en-GB" i="1">
                              <a:solidFill>
                                <a:schemeClr val="bg2">
                                  <a:lumMod val="75000"/>
                                </a:schemeClr>
                              </a:solidFill>
                              <a:latin typeface="Cambria Math" panose="02040503050406030204" pitchFamily="18" charset="0"/>
                              <a:cs typeface="Times New Roman" panose="02020603050405020304" pitchFamily="18" charset="0"/>
                            </a:rPr>
                            <m:t>𝑝</m:t>
                          </m:r>
                          <m:r>
                            <a:rPr lang="en-GB" i="1">
                              <a:solidFill>
                                <a:schemeClr val="bg2">
                                  <a:lumMod val="75000"/>
                                </a:schemeClr>
                              </a:solidFill>
                              <a:latin typeface="Cambria Math" panose="02040503050406030204" pitchFamily="18" charset="0"/>
                              <a:cs typeface="Times New Roman" panose="02020603050405020304" pitchFamily="18" charset="0"/>
                            </a:rPr>
                            <m:t>)</m:t>
                          </m:r>
                        </m:num>
                        <m:den>
                          <m:sSup>
                            <m:sSupPr>
                              <m:ctrlPr>
                                <a:rPr lang="en-GB" i="1">
                                  <a:solidFill>
                                    <a:schemeClr val="bg2">
                                      <a:lumMod val="75000"/>
                                    </a:schemeClr>
                                  </a:solidFill>
                                  <a:latin typeface="Cambria Math" panose="02040503050406030204" pitchFamily="18" charset="0"/>
                                  <a:cs typeface="Times New Roman" panose="02020603050405020304" pitchFamily="18" charset="0"/>
                                </a:rPr>
                              </m:ctrlPr>
                            </m:sSupPr>
                            <m:e>
                              <m:r>
                                <a:rPr lang="en-GB" i="1">
                                  <a:solidFill>
                                    <a:schemeClr val="bg2">
                                      <a:lumMod val="75000"/>
                                    </a:schemeClr>
                                  </a:solidFill>
                                  <a:latin typeface="Cambria Math" panose="02040503050406030204" pitchFamily="18" charset="0"/>
                                  <a:cs typeface="Times New Roman" panose="02020603050405020304" pitchFamily="18" charset="0"/>
                                </a:rPr>
                                <m:t>𝐸</m:t>
                              </m:r>
                            </m:e>
                            <m:sup>
                              <m:r>
                                <a:rPr lang="en-GB" i="1">
                                  <a:solidFill>
                                    <a:schemeClr val="bg2">
                                      <a:lumMod val="75000"/>
                                    </a:schemeClr>
                                  </a:solidFill>
                                  <a:latin typeface="Cambria Math" panose="02040503050406030204" pitchFamily="18" charset="0"/>
                                  <a:cs typeface="Times New Roman" panose="02020603050405020304" pitchFamily="18" charset="0"/>
                                </a:rPr>
                                <m:t>2</m:t>
                              </m:r>
                            </m:sup>
                          </m:sSup>
                        </m:den>
                      </m:f>
                      <m:r>
                        <a:rPr lang="en-US" b="0" i="1" smtClean="0">
                          <a:latin typeface="Cambria Math" panose="02040503050406030204" pitchFamily="18" charset="0"/>
                          <a:cs typeface="Times New Roman" panose="02020603050405020304" pitchFamily="18" charset="0"/>
                        </a:rPr>
                        <m:t>=</m:t>
                      </m:r>
                      <m:f>
                        <m:fPr>
                          <m:ctrlPr>
                            <a:rPr lang="en-US" b="0" i="1" smtClean="0">
                              <a:latin typeface="Cambria Math" panose="02040503050406030204" pitchFamily="18" charset="0"/>
                              <a:cs typeface="Times New Roman" panose="02020603050405020304" pitchFamily="18" charset="0"/>
                            </a:rPr>
                          </m:ctrlPr>
                        </m:fPr>
                        <m:num>
                          <m:sSup>
                            <m:sSupPr>
                              <m:ctrlPr>
                                <a:rPr lang="en-US" b="0" i="1" smtClean="0">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1.96</m:t>
                              </m:r>
                            </m:e>
                            <m:sup>
                              <m:r>
                                <a:rPr lang="en-US" b="0" i="1" smtClean="0">
                                  <a:latin typeface="Cambria Math" panose="02040503050406030204" pitchFamily="18" charset="0"/>
                                  <a:cs typeface="Times New Roman" panose="02020603050405020304" pitchFamily="18" charset="0"/>
                                </a:rPr>
                                <m:t>2</m:t>
                              </m:r>
                            </m:sup>
                          </m:sSup>
                          <m:r>
                            <a:rPr lang="en-US" b="0" i="1" smtClean="0">
                              <a:latin typeface="Cambria Math" panose="02040503050406030204" pitchFamily="18" charset="0"/>
                              <a:cs typeface="Times New Roman" panose="02020603050405020304" pitchFamily="18" charset="0"/>
                            </a:rPr>
                            <m:t>(0.54)(1−0.54)</m:t>
                          </m:r>
                        </m:num>
                        <m:den>
                          <m:sSup>
                            <m:sSupPr>
                              <m:ctrlPr>
                                <a:rPr lang="en-US" b="0" i="1" smtClean="0">
                                  <a:latin typeface="Cambria Math" panose="02040503050406030204" pitchFamily="18" charset="0"/>
                                  <a:cs typeface="Times New Roman" panose="02020603050405020304" pitchFamily="18" charset="0"/>
                                </a:rPr>
                              </m:ctrlPr>
                            </m:sSupPr>
                            <m:e>
                              <m:r>
                                <a:rPr lang="en-US" i="1">
                                  <a:latin typeface="Cambria Math" panose="02040503050406030204" pitchFamily="18" charset="0"/>
                                  <a:cs typeface="Times New Roman" panose="02020603050405020304" pitchFamily="18" charset="0"/>
                                </a:rPr>
                                <m:t>0.02</m:t>
                              </m:r>
                            </m:e>
                            <m:sup>
                              <m:r>
                                <a:rPr lang="en-US" b="0" i="1" smtClean="0">
                                  <a:latin typeface="Cambria Math" panose="02040503050406030204" pitchFamily="18" charset="0"/>
                                  <a:cs typeface="Times New Roman" panose="02020603050405020304" pitchFamily="18" charset="0"/>
                                </a:rPr>
                                <m:t>2</m:t>
                              </m:r>
                            </m:sup>
                          </m:sSup>
                        </m:den>
                      </m:f>
                    </m:oMath>
                  </m:oMathPara>
                </a14:m>
                <a:endParaRPr lang="en-US" b="0" i="1" dirty="0">
                  <a:latin typeface="Cambria Math" panose="02040503050406030204" pitchFamily="18" charset="0"/>
                  <a:cs typeface="Times New Roman" panose="02020603050405020304" pitchFamily="18" charset="0"/>
                </a:endParaRPr>
              </a:p>
              <a:p>
                <a:pPr marL="0" indent="0" algn="just">
                  <a:buNone/>
                </a:pPr>
                <a14:m>
                  <m:oMath xmlns:m="http://schemas.openxmlformats.org/officeDocument/2006/math">
                    <m:r>
                      <a:rPr lang="en-US" b="0" i="1" smtClean="0">
                        <a:latin typeface="Cambria Math" panose="02040503050406030204" pitchFamily="18" charset="0"/>
                        <a:cs typeface="Times New Roman" panose="02020603050405020304" pitchFamily="18" charset="0"/>
                      </a:rPr>
                      <m:t>=2385.6336</m:t>
                    </m:r>
                    <m:r>
                      <a:rPr lang="en-US" b="0" i="1" smtClean="0">
                        <a:latin typeface="Cambria Math" panose="02040503050406030204" pitchFamily="18" charset="0"/>
                        <a:ea typeface="Cambria Math" panose="02040503050406030204" pitchFamily="18" charset="0"/>
                        <a:cs typeface="Times New Roman" panose="02020603050405020304" pitchFamily="18" charset="0"/>
                      </a:rPr>
                      <m:t>≅2386</m:t>
                    </m:r>
                  </m:oMath>
                </a14:m>
                <a:r>
                  <a:rPr lang="en-US" dirty="0">
                    <a:latin typeface="Times New Roman" panose="02020603050405020304" pitchFamily="18" charset="0"/>
                    <a:cs typeface="Times New Roman" panose="02020603050405020304" pitchFamily="18" charset="0"/>
                  </a:rPr>
                  <a:t> </a:t>
                </a:r>
              </a:p>
              <a:p>
                <a:pPr marL="0" indent="0" algn="just">
                  <a:buNone/>
                </a:pPr>
                <a:r>
                  <a:rPr lang="en-US" dirty="0">
                    <a:latin typeface="Times New Roman" panose="02020603050405020304" pitchFamily="18" charset="0"/>
                    <a:cs typeface="Times New Roman" panose="02020603050405020304" pitchFamily="18" charset="0"/>
                  </a:rPr>
                  <a:t>the final number always should be rounded up as we need at least that many sample items to ensure the conditions are satisfied.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4204" y="572529"/>
                <a:ext cx="8571471" cy="3886200"/>
              </a:xfrm>
              <a:blipFill rotWithShape="0">
                <a:blip r:embed="rId2"/>
                <a:stretch>
                  <a:fillRect l="-1849" t="-2198" r="-1778" b="-3343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6DC2ACFD-F044-4743-9293-7E390EC12D0E}"/>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ED27F654-BB4D-4E16-9284-FF6F5445154C}"/>
              </a:ext>
            </a:extLst>
          </p:cNvPr>
          <p:cNvSpPr>
            <a:spLocks noGrp="1"/>
          </p:cNvSpPr>
          <p:nvPr>
            <p:ph type="dt" sz="half" idx="12"/>
          </p:nvPr>
        </p:nvSpPr>
        <p:spPr/>
        <p:txBody>
          <a:bodyPr/>
          <a:lstStyle/>
          <a:p>
            <a:fld id="{B245E6B8-5571-4E5D-BAC6-72112B4DC454}" type="datetime5">
              <a:rPr lang="en-NZ" altLang="en-US" smtClean="0"/>
              <a:t>16-May-23</a:t>
            </a:fld>
            <a:endParaRPr lang="en-US" altLang="en-US"/>
          </a:p>
        </p:txBody>
      </p:sp>
      <p:sp>
        <p:nvSpPr>
          <p:cNvPr id="7" name="Slide Number Placeholder 6">
            <a:extLst>
              <a:ext uri="{FF2B5EF4-FFF2-40B4-BE49-F238E27FC236}">
                <a16:creationId xmlns:a16="http://schemas.microsoft.com/office/drawing/2014/main" id="{85ABCBC0-33B3-4061-87CD-29D1DD82B78B}"/>
              </a:ext>
            </a:extLst>
          </p:cNvPr>
          <p:cNvSpPr>
            <a:spLocks noGrp="1"/>
          </p:cNvSpPr>
          <p:nvPr>
            <p:ph type="sldNum" sz="quarter" idx="11"/>
          </p:nvPr>
        </p:nvSpPr>
        <p:spPr/>
        <p:txBody>
          <a:bodyPr/>
          <a:lstStyle/>
          <a:p>
            <a:fld id="{E6D38F6D-B68C-43EA-8D93-D9BC679B8240}" type="slidenum">
              <a:rPr lang="en-US" altLang="en-US" smtClean="0"/>
              <a:pPr/>
              <a:t>41</a:t>
            </a:fld>
            <a:endParaRPr lang="en-US" altLang="en-US"/>
          </a:p>
        </p:txBody>
      </p:sp>
    </p:spTree>
    <p:extLst>
      <p:ext uri="{BB962C8B-B14F-4D97-AF65-F5344CB8AC3E}">
        <p14:creationId xmlns:p14="http://schemas.microsoft.com/office/powerpoint/2010/main" val="3929180245"/>
      </p:ext>
    </p:extLst>
  </p:cSld>
  <p:clrMapOvr>
    <a:masterClrMapping/>
  </p:clrMapOvr>
  <p:transition spd="slow">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5968" y="556053"/>
                <a:ext cx="8571470" cy="6017741"/>
              </a:xfrm>
            </p:spPr>
            <p:txBody>
              <a:bodyPr/>
              <a:lstStyle/>
              <a:p>
                <a:pPr marL="0" indent="0">
                  <a:buNone/>
                </a:pPr>
                <a:r>
                  <a:rPr lang="en-US" dirty="0">
                    <a:solidFill>
                      <a:schemeClr val="bg2">
                        <a:lumMod val="60000"/>
                        <a:lumOff val="40000"/>
                      </a:schemeClr>
                    </a:solidFill>
                    <a:latin typeface="Times New Roman" panose="02020603050405020304" pitchFamily="18" charset="0"/>
                    <a:cs typeface="Times New Roman" panose="02020603050405020304" pitchFamily="18" charset="0"/>
                  </a:rPr>
                  <a:t>Situation 2: </a:t>
                </a:r>
                <a:r>
                  <a:rPr lang="en-US" dirty="0">
                    <a:solidFill>
                      <a:srgbClr val="7030A0"/>
                    </a:solidFill>
                    <a:latin typeface="Times New Roman" panose="02020603050405020304" pitchFamily="18" charset="0"/>
                    <a:cs typeface="Times New Roman" panose="02020603050405020304" pitchFamily="18" charset="0"/>
                  </a:rPr>
                  <a:t>We do not have any information </a:t>
                </a:r>
                <a:r>
                  <a:rPr lang="en-US" dirty="0">
                    <a:latin typeface="Times New Roman" panose="02020603050405020304" pitchFamily="18" charset="0"/>
                    <a:cs typeface="Times New Roman" panose="02020603050405020304" pitchFamily="18" charset="0"/>
                  </a:rPr>
                  <a:t>about the desired proportion. So,</a:t>
                </a:r>
              </a:p>
              <a:p>
                <a:pPr marL="0" indent="0" algn="just">
                  <a:buNone/>
                </a:pPr>
                <a14:m>
                  <m:oMathPara xmlns:m="http://schemas.openxmlformats.org/officeDocument/2006/math">
                    <m:oMathParaPr>
                      <m:jc m:val="left"/>
                    </m:oMathParaPr>
                    <m:oMath xmlns:m="http://schemas.openxmlformats.org/officeDocument/2006/math">
                      <m:r>
                        <a:rPr lang="en-GB" sz="2200" i="1" smtClean="0">
                          <a:solidFill>
                            <a:schemeClr val="bg2">
                              <a:lumMod val="75000"/>
                            </a:schemeClr>
                          </a:solidFill>
                          <a:latin typeface="Cambria Math" panose="02040503050406030204" pitchFamily="18" charset="0"/>
                          <a:cs typeface="Times New Roman" panose="02020603050405020304" pitchFamily="18" charset="0"/>
                        </a:rPr>
                        <m:t>𝑛</m:t>
                      </m:r>
                      <m:r>
                        <a:rPr lang="en-GB" sz="2200" i="1" smtClean="0">
                          <a:solidFill>
                            <a:schemeClr val="bg2">
                              <a:lumMod val="75000"/>
                            </a:schemeClr>
                          </a:solidFill>
                          <a:latin typeface="Cambria Math" panose="02040503050406030204" pitchFamily="18" charset="0"/>
                          <a:cs typeface="Times New Roman" panose="02020603050405020304" pitchFamily="18" charset="0"/>
                        </a:rPr>
                        <m:t>= </m:t>
                      </m:r>
                      <m:f>
                        <m:fPr>
                          <m:ctrlPr>
                            <a:rPr lang="en-GB" sz="2200" i="1">
                              <a:solidFill>
                                <a:schemeClr val="bg2">
                                  <a:lumMod val="75000"/>
                                </a:schemeClr>
                              </a:solidFill>
                              <a:latin typeface="Cambria Math" panose="02040503050406030204" pitchFamily="18" charset="0"/>
                              <a:cs typeface="Times New Roman" panose="02020603050405020304" pitchFamily="18" charset="0"/>
                            </a:rPr>
                          </m:ctrlPr>
                        </m:fPr>
                        <m:num>
                          <m:sSup>
                            <m:sSupPr>
                              <m:ctrlPr>
                                <a:rPr lang="en-GB" sz="2200" i="1">
                                  <a:solidFill>
                                    <a:schemeClr val="bg2">
                                      <a:lumMod val="75000"/>
                                    </a:schemeClr>
                                  </a:solidFill>
                                  <a:latin typeface="Cambria Math" panose="02040503050406030204" pitchFamily="18" charset="0"/>
                                  <a:cs typeface="Times New Roman" panose="02020603050405020304" pitchFamily="18" charset="0"/>
                                </a:rPr>
                              </m:ctrlPr>
                            </m:sSupPr>
                            <m:e>
                              <m:d>
                                <m:dPr>
                                  <m:ctrlPr>
                                    <a:rPr lang="en-GB" sz="2200" i="1">
                                      <a:solidFill>
                                        <a:schemeClr val="bg2">
                                          <a:lumMod val="75000"/>
                                        </a:schemeClr>
                                      </a:solidFill>
                                      <a:latin typeface="Cambria Math" panose="02040503050406030204" pitchFamily="18" charset="0"/>
                                      <a:cs typeface="Times New Roman" panose="02020603050405020304" pitchFamily="18" charset="0"/>
                                    </a:rPr>
                                  </m:ctrlPr>
                                </m:dPr>
                                <m:e>
                                  <m:sSub>
                                    <m:sSubPr>
                                      <m:ctrlPr>
                                        <a:rPr lang="en-GB" sz="2200" i="1">
                                          <a:solidFill>
                                            <a:schemeClr val="bg2">
                                              <a:lumMod val="75000"/>
                                            </a:schemeClr>
                                          </a:solidFill>
                                          <a:latin typeface="Cambria Math" panose="02040503050406030204" pitchFamily="18" charset="0"/>
                                          <a:cs typeface="Times New Roman" panose="02020603050405020304" pitchFamily="18" charset="0"/>
                                        </a:rPr>
                                      </m:ctrlPr>
                                    </m:sSubPr>
                                    <m:e>
                                      <m:r>
                                        <a:rPr lang="en-GB" sz="2200"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sz="2200" i="1">
                                              <a:solidFill>
                                                <a:schemeClr val="bg2">
                                                  <a:lumMod val="75000"/>
                                                </a:schemeClr>
                                              </a:solidFill>
                                              <a:latin typeface="Cambria Math" panose="02040503050406030204" pitchFamily="18" charset="0"/>
                                              <a:cs typeface="Times New Roman" panose="02020603050405020304" pitchFamily="18" charset="0"/>
                                            </a:rPr>
                                          </m:ctrlPr>
                                        </m:fPr>
                                        <m:num>
                                          <m:r>
                                            <a:rPr lang="en-GB" sz="22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sz="2200" i="1">
                                              <a:solidFill>
                                                <a:schemeClr val="bg2">
                                                  <a:lumMod val="75000"/>
                                                </a:schemeClr>
                                              </a:solidFill>
                                              <a:latin typeface="Cambria Math" panose="02040503050406030204" pitchFamily="18" charset="0"/>
                                              <a:cs typeface="Times New Roman" panose="02020603050405020304" pitchFamily="18" charset="0"/>
                                            </a:rPr>
                                            <m:t>2</m:t>
                                          </m:r>
                                        </m:den>
                                      </m:f>
                                    </m:sub>
                                  </m:sSub>
                                </m:e>
                              </m:d>
                            </m:e>
                            <m:sup>
                              <m:r>
                                <a:rPr lang="en-GB" sz="2200" i="1">
                                  <a:solidFill>
                                    <a:schemeClr val="bg2">
                                      <a:lumMod val="75000"/>
                                    </a:schemeClr>
                                  </a:solidFill>
                                  <a:latin typeface="Cambria Math" panose="02040503050406030204" pitchFamily="18" charset="0"/>
                                  <a:cs typeface="Times New Roman" panose="02020603050405020304" pitchFamily="18" charset="0"/>
                                </a:rPr>
                                <m:t>2</m:t>
                              </m:r>
                            </m:sup>
                          </m:sSup>
                          <m:r>
                            <a:rPr lang="en-GB" sz="2200" i="1">
                              <a:solidFill>
                                <a:schemeClr val="bg2">
                                  <a:lumMod val="75000"/>
                                </a:schemeClr>
                              </a:solidFill>
                              <a:latin typeface="Cambria Math" panose="02040503050406030204" pitchFamily="18" charset="0"/>
                              <a:cs typeface="Times New Roman" panose="02020603050405020304" pitchFamily="18" charset="0"/>
                            </a:rPr>
                            <m:t>𝑝</m:t>
                          </m:r>
                          <m:r>
                            <a:rPr lang="en-GB" sz="2200" i="1">
                              <a:solidFill>
                                <a:schemeClr val="bg2">
                                  <a:lumMod val="75000"/>
                                </a:schemeClr>
                              </a:solidFill>
                              <a:latin typeface="Cambria Math" panose="02040503050406030204" pitchFamily="18" charset="0"/>
                              <a:cs typeface="Times New Roman" panose="02020603050405020304" pitchFamily="18" charset="0"/>
                            </a:rPr>
                            <m:t>(1−</m:t>
                          </m:r>
                          <m:r>
                            <a:rPr lang="en-GB" sz="2200" i="1">
                              <a:solidFill>
                                <a:schemeClr val="bg2">
                                  <a:lumMod val="75000"/>
                                </a:schemeClr>
                              </a:solidFill>
                              <a:latin typeface="Cambria Math" panose="02040503050406030204" pitchFamily="18" charset="0"/>
                              <a:cs typeface="Times New Roman" panose="02020603050405020304" pitchFamily="18" charset="0"/>
                            </a:rPr>
                            <m:t>𝑝</m:t>
                          </m:r>
                          <m:r>
                            <a:rPr lang="en-GB" sz="2200" i="1">
                              <a:solidFill>
                                <a:schemeClr val="bg2">
                                  <a:lumMod val="75000"/>
                                </a:schemeClr>
                              </a:solidFill>
                              <a:latin typeface="Cambria Math" panose="02040503050406030204" pitchFamily="18" charset="0"/>
                              <a:cs typeface="Times New Roman" panose="02020603050405020304" pitchFamily="18" charset="0"/>
                            </a:rPr>
                            <m:t>)</m:t>
                          </m:r>
                        </m:num>
                        <m:den>
                          <m:sSup>
                            <m:sSupPr>
                              <m:ctrlPr>
                                <a:rPr lang="en-GB" sz="2200" i="1">
                                  <a:solidFill>
                                    <a:schemeClr val="bg2">
                                      <a:lumMod val="75000"/>
                                    </a:schemeClr>
                                  </a:solidFill>
                                  <a:latin typeface="Cambria Math" panose="02040503050406030204" pitchFamily="18" charset="0"/>
                                  <a:cs typeface="Times New Roman" panose="02020603050405020304" pitchFamily="18" charset="0"/>
                                </a:rPr>
                              </m:ctrlPr>
                            </m:sSupPr>
                            <m:e>
                              <m:r>
                                <a:rPr lang="en-GB" sz="2200" i="1">
                                  <a:solidFill>
                                    <a:schemeClr val="bg2">
                                      <a:lumMod val="75000"/>
                                    </a:schemeClr>
                                  </a:solidFill>
                                  <a:latin typeface="Cambria Math" panose="02040503050406030204" pitchFamily="18" charset="0"/>
                                  <a:cs typeface="Times New Roman" panose="02020603050405020304" pitchFamily="18" charset="0"/>
                                </a:rPr>
                                <m:t>𝐸</m:t>
                              </m:r>
                            </m:e>
                            <m:sup>
                              <m:r>
                                <a:rPr lang="en-GB" sz="2200" i="1">
                                  <a:solidFill>
                                    <a:schemeClr val="bg2">
                                      <a:lumMod val="75000"/>
                                    </a:schemeClr>
                                  </a:solidFill>
                                  <a:latin typeface="Cambria Math" panose="02040503050406030204" pitchFamily="18" charset="0"/>
                                  <a:cs typeface="Times New Roman" panose="02020603050405020304" pitchFamily="18" charset="0"/>
                                </a:rPr>
                                <m:t>2</m:t>
                              </m:r>
                            </m:sup>
                          </m:sSup>
                        </m:den>
                      </m:f>
                      <m:r>
                        <a:rPr lang="en-US" sz="2200" i="1">
                          <a:latin typeface="Cambria Math" panose="02040503050406030204" pitchFamily="18" charset="0"/>
                          <a:cs typeface="Times New Roman" panose="02020603050405020304" pitchFamily="18" charset="0"/>
                        </a:rPr>
                        <m:t>=</m:t>
                      </m:r>
                      <m:f>
                        <m:fPr>
                          <m:ctrlPr>
                            <a:rPr lang="en-US" sz="2200" i="1">
                              <a:latin typeface="Cambria Math" panose="02040503050406030204" pitchFamily="18" charset="0"/>
                              <a:cs typeface="Times New Roman" panose="02020603050405020304" pitchFamily="18" charset="0"/>
                            </a:rPr>
                          </m:ctrlPr>
                        </m:fPr>
                        <m:num>
                          <m:sSup>
                            <m:sSupPr>
                              <m:ctrlPr>
                                <a:rPr lang="en-US" sz="2200" i="1">
                                  <a:latin typeface="Cambria Math" panose="02040503050406030204" pitchFamily="18" charset="0"/>
                                  <a:cs typeface="Times New Roman" panose="02020603050405020304" pitchFamily="18" charset="0"/>
                                </a:rPr>
                              </m:ctrlPr>
                            </m:sSupPr>
                            <m:e>
                              <m:r>
                                <a:rPr lang="en-US" sz="2200" i="1">
                                  <a:latin typeface="Cambria Math" panose="02040503050406030204" pitchFamily="18" charset="0"/>
                                  <a:cs typeface="Times New Roman" panose="02020603050405020304" pitchFamily="18" charset="0"/>
                                </a:rPr>
                                <m:t>1.</m:t>
                              </m:r>
                              <m:r>
                                <a:rPr lang="en-US" sz="2200" b="0" i="1" smtClean="0">
                                  <a:latin typeface="Cambria Math" panose="02040503050406030204" pitchFamily="18" charset="0"/>
                                  <a:cs typeface="Times New Roman" panose="02020603050405020304" pitchFamily="18" charset="0"/>
                                </a:rPr>
                                <m:t>96</m:t>
                              </m:r>
                            </m:e>
                            <m:sup>
                              <m:r>
                                <a:rPr lang="en-US" sz="2200" i="1">
                                  <a:latin typeface="Cambria Math" panose="02040503050406030204" pitchFamily="18" charset="0"/>
                                  <a:cs typeface="Times New Roman" panose="02020603050405020304" pitchFamily="18" charset="0"/>
                                </a:rPr>
                                <m:t>2</m:t>
                              </m:r>
                            </m:sup>
                          </m:sSup>
                          <m:r>
                            <a:rPr lang="en-US" sz="2200" i="1">
                              <a:latin typeface="Cambria Math" panose="02040503050406030204" pitchFamily="18" charset="0"/>
                              <a:cs typeface="Times New Roman" panose="02020603050405020304" pitchFamily="18" charset="0"/>
                            </a:rPr>
                            <m:t>(0.5)(1−0.5)</m:t>
                          </m:r>
                        </m:num>
                        <m:den>
                          <m:sSup>
                            <m:sSupPr>
                              <m:ctrlPr>
                                <a:rPr lang="en-US" sz="2200" i="1">
                                  <a:latin typeface="Cambria Math" panose="02040503050406030204" pitchFamily="18" charset="0"/>
                                  <a:cs typeface="Times New Roman" panose="02020603050405020304" pitchFamily="18" charset="0"/>
                                </a:rPr>
                              </m:ctrlPr>
                            </m:sSupPr>
                            <m:e>
                              <m:r>
                                <a:rPr lang="en-US" sz="2200" i="1">
                                  <a:latin typeface="Cambria Math" panose="02040503050406030204" pitchFamily="18" charset="0"/>
                                  <a:cs typeface="Times New Roman" panose="02020603050405020304" pitchFamily="18" charset="0"/>
                                </a:rPr>
                                <m:t>0.02</m:t>
                              </m:r>
                            </m:e>
                            <m:sup>
                              <m:r>
                                <a:rPr lang="en-US" sz="2200" i="1">
                                  <a:latin typeface="Cambria Math" panose="02040503050406030204" pitchFamily="18" charset="0"/>
                                  <a:cs typeface="Times New Roman" panose="02020603050405020304" pitchFamily="18" charset="0"/>
                                </a:rPr>
                                <m:t>2</m:t>
                              </m:r>
                            </m:sup>
                          </m:sSup>
                        </m:den>
                      </m:f>
                      <m:r>
                        <a:rPr lang="en-US" sz="2200" b="0" i="1" smtClean="0">
                          <a:latin typeface="Cambria Math" panose="02040503050406030204" pitchFamily="18" charset="0"/>
                          <a:cs typeface="Times New Roman" panose="02020603050405020304" pitchFamily="18" charset="0"/>
                        </a:rPr>
                        <m:t>=2401</m:t>
                      </m:r>
                    </m:oMath>
                  </m:oMathPara>
                </a14:m>
                <a:endParaRPr lang="en-US" sz="2200" i="1" dirty="0">
                  <a:latin typeface="Cambria Math" panose="02040503050406030204" pitchFamily="18" charset="0"/>
                  <a:cs typeface="Times New Roman" panose="02020603050405020304" pitchFamily="18" charset="0"/>
                </a:endParaRPr>
              </a:p>
              <a:p>
                <a:pPr marL="0" indent="0" algn="just">
                  <a:buNone/>
                </a:pPr>
                <a:endParaRPr lang="en-US" sz="2200" i="1" dirty="0">
                  <a:latin typeface="Cambria Math" panose="02040503050406030204" pitchFamily="18" charset="0"/>
                  <a:cs typeface="Times New Roman" panose="02020603050405020304" pitchFamily="18" charset="0"/>
                </a:endParaRPr>
              </a:p>
              <a:p>
                <a:pPr marL="0" indent="0" algn="just">
                  <a:buNone/>
                </a:pPr>
                <a:r>
                  <a:rPr lang="en-US" dirty="0">
                    <a:solidFill>
                      <a:schemeClr val="bg2">
                        <a:lumMod val="60000"/>
                        <a:lumOff val="40000"/>
                      </a:schemeClr>
                    </a:solidFill>
                    <a:latin typeface="Times New Roman" panose="02020603050405020304" pitchFamily="18" charset="0"/>
                    <a:cs typeface="Times New Roman" panose="02020603050405020304" pitchFamily="18" charset="0"/>
                  </a:rPr>
                  <a:t>Situation 3: </a:t>
                </a:r>
                <a:r>
                  <a:rPr lang="en-US" dirty="0">
                    <a:solidFill>
                      <a:srgbClr val="7030A0"/>
                    </a:solidFill>
                    <a:latin typeface="Times New Roman" panose="02020603050405020304" pitchFamily="18" charset="0"/>
                    <a:cs typeface="Times New Roman" panose="02020603050405020304" pitchFamily="18" charset="0"/>
                  </a:rPr>
                  <a:t>If it is known that p is at least 0.75</a:t>
                </a:r>
                <a:r>
                  <a:rPr lang="en-US" dirty="0">
                    <a:latin typeface="Times New Roman" panose="02020603050405020304" pitchFamily="18" charset="0"/>
                    <a:cs typeface="Times New Roman" panose="02020603050405020304" pitchFamily="18" charset="0"/>
                  </a:rPr>
                  <a:t>,</a:t>
                </a:r>
              </a:p>
              <a:p>
                <a:pPr marL="0" indent="0" algn="just">
                  <a:buNone/>
                </a:pPr>
                <a14:m>
                  <m:oMathPara xmlns:m="http://schemas.openxmlformats.org/officeDocument/2006/math">
                    <m:oMathParaPr>
                      <m:jc m:val="left"/>
                    </m:oMathParaPr>
                    <m:oMath xmlns:m="http://schemas.openxmlformats.org/officeDocument/2006/math">
                      <m:r>
                        <a:rPr lang="en-GB" sz="2200" i="1" smtClean="0">
                          <a:solidFill>
                            <a:schemeClr val="bg2">
                              <a:lumMod val="75000"/>
                            </a:schemeClr>
                          </a:solidFill>
                          <a:latin typeface="Cambria Math" panose="02040503050406030204" pitchFamily="18" charset="0"/>
                          <a:cs typeface="Times New Roman" panose="02020603050405020304" pitchFamily="18" charset="0"/>
                        </a:rPr>
                        <m:t>𝑛</m:t>
                      </m:r>
                      <m:r>
                        <a:rPr lang="en-GB" sz="2200" i="1" smtClean="0">
                          <a:solidFill>
                            <a:schemeClr val="bg2">
                              <a:lumMod val="75000"/>
                            </a:schemeClr>
                          </a:solidFill>
                          <a:latin typeface="Cambria Math" panose="02040503050406030204" pitchFamily="18" charset="0"/>
                          <a:cs typeface="Times New Roman" panose="02020603050405020304" pitchFamily="18" charset="0"/>
                        </a:rPr>
                        <m:t>= </m:t>
                      </m:r>
                      <m:f>
                        <m:fPr>
                          <m:ctrlPr>
                            <a:rPr lang="en-GB" sz="2200" i="1">
                              <a:solidFill>
                                <a:schemeClr val="bg2">
                                  <a:lumMod val="75000"/>
                                </a:schemeClr>
                              </a:solidFill>
                              <a:latin typeface="Cambria Math" panose="02040503050406030204" pitchFamily="18" charset="0"/>
                              <a:cs typeface="Times New Roman" panose="02020603050405020304" pitchFamily="18" charset="0"/>
                            </a:rPr>
                          </m:ctrlPr>
                        </m:fPr>
                        <m:num>
                          <m:sSup>
                            <m:sSupPr>
                              <m:ctrlPr>
                                <a:rPr lang="en-GB" sz="2200" i="1">
                                  <a:solidFill>
                                    <a:schemeClr val="bg2">
                                      <a:lumMod val="75000"/>
                                    </a:schemeClr>
                                  </a:solidFill>
                                  <a:latin typeface="Cambria Math" panose="02040503050406030204" pitchFamily="18" charset="0"/>
                                  <a:cs typeface="Times New Roman" panose="02020603050405020304" pitchFamily="18" charset="0"/>
                                </a:rPr>
                              </m:ctrlPr>
                            </m:sSupPr>
                            <m:e>
                              <m:d>
                                <m:dPr>
                                  <m:ctrlPr>
                                    <a:rPr lang="en-GB" sz="2200" i="1">
                                      <a:solidFill>
                                        <a:schemeClr val="bg2">
                                          <a:lumMod val="75000"/>
                                        </a:schemeClr>
                                      </a:solidFill>
                                      <a:latin typeface="Cambria Math" panose="02040503050406030204" pitchFamily="18" charset="0"/>
                                      <a:cs typeface="Times New Roman" panose="02020603050405020304" pitchFamily="18" charset="0"/>
                                    </a:rPr>
                                  </m:ctrlPr>
                                </m:dPr>
                                <m:e>
                                  <m:sSub>
                                    <m:sSubPr>
                                      <m:ctrlPr>
                                        <a:rPr lang="en-GB" sz="2200" i="1">
                                          <a:solidFill>
                                            <a:schemeClr val="bg2">
                                              <a:lumMod val="75000"/>
                                            </a:schemeClr>
                                          </a:solidFill>
                                          <a:latin typeface="Cambria Math" panose="02040503050406030204" pitchFamily="18" charset="0"/>
                                          <a:cs typeface="Times New Roman" panose="02020603050405020304" pitchFamily="18" charset="0"/>
                                        </a:rPr>
                                      </m:ctrlPr>
                                    </m:sSubPr>
                                    <m:e>
                                      <m:r>
                                        <a:rPr lang="en-GB" sz="2200"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sz="2200" i="1">
                                              <a:solidFill>
                                                <a:schemeClr val="bg2">
                                                  <a:lumMod val="75000"/>
                                                </a:schemeClr>
                                              </a:solidFill>
                                              <a:latin typeface="Cambria Math" panose="02040503050406030204" pitchFamily="18" charset="0"/>
                                              <a:cs typeface="Times New Roman" panose="02020603050405020304" pitchFamily="18" charset="0"/>
                                            </a:rPr>
                                          </m:ctrlPr>
                                        </m:fPr>
                                        <m:num>
                                          <m:r>
                                            <a:rPr lang="en-GB" sz="22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sz="2200" i="1">
                                              <a:solidFill>
                                                <a:schemeClr val="bg2">
                                                  <a:lumMod val="75000"/>
                                                </a:schemeClr>
                                              </a:solidFill>
                                              <a:latin typeface="Cambria Math" panose="02040503050406030204" pitchFamily="18" charset="0"/>
                                              <a:cs typeface="Times New Roman" panose="02020603050405020304" pitchFamily="18" charset="0"/>
                                            </a:rPr>
                                            <m:t>2</m:t>
                                          </m:r>
                                        </m:den>
                                      </m:f>
                                    </m:sub>
                                  </m:sSub>
                                </m:e>
                              </m:d>
                            </m:e>
                            <m:sup>
                              <m:r>
                                <a:rPr lang="en-GB" sz="2200" i="1">
                                  <a:solidFill>
                                    <a:schemeClr val="bg2">
                                      <a:lumMod val="75000"/>
                                    </a:schemeClr>
                                  </a:solidFill>
                                  <a:latin typeface="Cambria Math" panose="02040503050406030204" pitchFamily="18" charset="0"/>
                                  <a:cs typeface="Times New Roman" panose="02020603050405020304" pitchFamily="18" charset="0"/>
                                </a:rPr>
                                <m:t>2</m:t>
                              </m:r>
                            </m:sup>
                          </m:sSup>
                          <m:r>
                            <a:rPr lang="en-GB" sz="2200" i="1">
                              <a:solidFill>
                                <a:schemeClr val="bg2">
                                  <a:lumMod val="75000"/>
                                </a:schemeClr>
                              </a:solidFill>
                              <a:latin typeface="Cambria Math" panose="02040503050406030204" pitchFamily="18" charset="0"/>
                              <a:cs typeface="Times New Roman" panose="02020603050405020304" pitchFamily="18" charset="0"/>
                            </a:rPr>
                            <m:t>𝑝</m:t>
                          </m:r>
                          <m:r>
                            <a:rPr lang="en-GB" sz="2200" i="1">
                              <a:solidFill>
                                <a:schemeClr val="bg2">
                                  <a:lumMod val="75000"/>
                                </a:schemeClr>
                              </a:solidFill>
                              <a:latin typeface="Cambria Math" panose="02040503050406030204" pitchFamily="18" charset="0"/>
                              <a:cs typeface="Times New Roman" panose="02020603050405020304" pitchFamily="18" charset="0"/>
                            </a:rPr>
                            <m:t>(1−</m:t>
                          </m:r>
                          <m:r>
                            <a:rPr lang="en-GB" sz="2200" i="1">
                              <a:solidFill>
                                <a:schemeClr val="bg2">
                                  <a:lumMod val="75000"/>
                                </a:schemeClr>
                              </a:solidFill>
                              <a:latin typeface="Cambria Math" panose="02040503050406030204" pitchFamily="18" charset="0"/>
                              <a:cs typeface="Times New Roman" panose="02020603050405020304" pitchFamily="18" charset="0"/>
                            </a:rPr>
                            <m:t>𝑝</m:t>
                          </m:r>
                          <m:r>
                            <a:rPr lang="en-GB" sz="2200" i="1">
                              <a:solidFill>
                                <a:schemeClr val="bg2">
                                  <a:lumMod val="75000"/>
                                </a:schemeClr>
                              </a:solidFill>
                              <a:latin typeface="Cambria Math" panose="02040503050406030204" pitchFamily="18" charset="0"/>
                              <a:cs typeface="Times New Roman" panose="02020603050405020304" pitchFamily="18" charset="0"/>
                            </a:rPr>
                            <m:t>)</m:t>
                          </m:r>
                        </m:num>
                        <m:den>
                          <m:sSup>
                            <m:sSupPr>
                              <m:ctrlPr>
                                <a:rPr lang="en-GB" sz="2200" i="1">
                                  <a:solidFill>
                                    <a:schemeClr val="bg2">
                                      <a:lumMod val="75000"/>
                                    </a:schemeClr>
                                  </a:solidFill>
                                  <a:latin typeface="Cambria Math" panose="02040503050406030204" pitchFamily="18" charset="0"/>
                                  <a:cs typeface="Times New Roman" panose="02020603050405020304" pitchFamily="18" charset="0"/>
                                </a:rPr>
                              </m:ctrlPr>
                            </m:sSupPr>
                            <m:e>
                              <m:r>
                                <a:rPr lang="en-GB" sz="2200" i="1">
                                  <a:solidFill>
                                    <a:schemeClr val="bg2">
                                      <a:lumMod val="75000"/>
                                    </a:schemeClr>
                                  </a:solidFill>
                                  <a:latin typeface="Cambria Math" panose="02040503050406030204" pitchFamily="18" charset="0"/>
                                  <a:cs typeface="Times New Roman" panose="02020603050405020304" pitchFamily="18" charset="0"/>
                                </a:rPr>
                                <m:t>𝐸</m:t>
                              </m:r>
                            </m:e>
                            <m:sup>
                              <m:r>
                                <a:rPr lang="en-GB" sz="2200" i="1">
                                  <a:solidFill>
                                    <a:schemeClr val="bg2">
                                      <a:lumMod val="75000"/>
                                    </a:schemeClr>
                                  </a:solidFill>
                                  <a:latin typeface="Cambria Math" panose="02040503050406030204" pitchFamily="18" charset="0"/>
                                  <a:cs typeface="Times New Roman" panose="02020603050405020304" pitchFamily="18" charset="0"/>
                                </a:rPr>
                                <m:t>2</m:t>
                              </m:r>
                            </m:sup>
                          </m:sSup>
                        </m:den>
                      </m:f>
                      <m:r>
                        <a:rPr lang="en-US" sz="2200" i="1">
                          <a:latin typeface="Cambria Math" panose="02040503050406030204" pitchFamily="18" charset="0"/>
                          <a:cs typeface="Times New Roman" panose="02020603050405020304" pitchFamily="18" charset="0"/>
                        </a:rPr>
                        <m:t>=</m:t>
                      </m:r>
                      <m:f>
                        <m:fPr>
                          <m:ctrlPr>
                            <a:rPr lang="en-US" sz="2200" i="1">
                              <a:latin typeface="Cambria Math" panose="02040503050406030204" pitchFamily="18" charset="0"/>
                              <a:cs typeface="Times New Roman" panose="02020603050405020304" pitchFamily="18" charset="0"/>
                            </a:rPr>
                          </m:ctrlPr>
                        </m:fPr>
                        <m:num>
                          <m:sSup>
                            <m:sSupPr>
                              <m:ctrlPr>
                                <a:rPr lang="en-US" sz="2200" i="1">
                                  <a:latin typeface="Cambria Math" panose="02040503050406030204" pitchFamily="18" charset="0"/>
                                  <a:cs typeface="Times New Roman" panose="02020603050405020304" pitchFamily="18" charset="0"/>
                                </a:rPr>
                              </m:ctrlPr>
                            </m:sSupPr>
                            <m:e>
                              <m:r>
                                <a:rPr lang="en-US" sz="2200" i="1">
                                  <a:latin typeface="Cambria Math" panose="02040503050406030204" pitchFamily="18" charset="0"/>
                                  <a:cs typeface="Times New Roman" panose="02020603050405020304" pitchFamily="18" charset="0"/>
                                </a:rPr>
                                <m:t>1.645</m:t>
                              </m:r>
                            </m:e>
                            <m:sup>
                              <m:r>
                                <a:rPr lang="en-US" sz="2200" i="1">
                                  <a:latin typeface="Cambria Math" panose="02040503050406030204" pitchFamily="18" charset="0"/>
                                  <a:cs typeface="Times New Roman" panose="02020603050405020304" pitchFamily="18" charset="0"/>
                                </a:rPr>
                                <m:t>2</m:t>
                              </m:r>
                            </m:sup>
                          </m:sSup>
                          <m:r>
                            <a:rPr lang="en-US" sz="2200" i="1">
                              <a:latin typeface="Cambria Math" panose="02040503050406030204" pitchFamily="18" charset="0"/>
                              <a:cs typeface="Times New Roman" panose="02020603050405020304" pitchFamily="18" charset="0"/>
                            </a:rPr>
                            <m:t>(0.</m:t>
                          </m:r>
                          <m:r>
                            <a:rPr lang="en-US" sz="2200" b="0" i="1" smtClean="0">
                              <a:latin typeface="Cambria Math" panose="02040503050406030204" pitchFamily="18" charset="0"/>
                              <a:cs typeface="Times New Roman" panose="02020603050405020304" pitchFamily="18" charset="0"/>
                            </a:rPr>
                            <m:t>7</m:t>
                          </m:r>
                          <m:r>
                            <a:rPr lang="en-US" sz="2200" i="1">
                              <a:latin typeface="Cambria Math" panose="02040503050406030204" pitchFamily="18" charset="0"/>
                              <a:cs typeface="Times New Roman" panose="02020603050405020304" pitchFamily="18" charset="0"/>
                            </a:rPr>
                            <m:t>5)(1−0.</m:t>
                          </m:r>
                          <m:r>
                            <a:rPr lang="en-US" sz="2200" b="0" i="1" smtClean="0">
                              <a:latin typeface="Cambria Math" panose="02040503050406030204" pitchFamily="18" charset="0"/>
                              <a:cs typeface="Times New Roman" panose="02020603050405020304" pitchFamily="18" charset="0"/>
                            </a:rPr>
                            <m:t>2</m:t>
                          </m:r>
                          <m:r>
                            <a:rPr lang="en-US" sz="2200" i="1">
                              <a:latin typeface="Cambria Math" panose="02040503050406030204" pitchFamily="18" charset="0"/>
                              <a:cs typeface="Times New Roman" panose="02020603050405020304" pitchFamily="18" charset="0"/>
                            </a:rPr>
                            <m:t>5)</m:t>
                          </m:r>
                        </m:num>
                        <m:den>
                          <m:sSup>
                            <m:sSupPr>
                              <m:ctrlPr>
                                <a:rPr lang="en-US" sz="2200" i="1">
                                  <a:latin typeface="Cambria Math" panose="02040503050406030204" pitchFamily="18" charset="0"/>
                                  <a:cs typeface="Times New Roman" panose="02020603050405020304" pitchFamily="18" charset="0"/>
                                </a:rPr>
                              </m:ctrlPr>
                            </m:sSupPr>
                            <m:e>
                              <m:r>
                                <a:rPr lang="en-US" sz="2200" i="1">
                                  <a:latin typeface="Cambria Math" panose="02040503050406030204" pitchFamily="18" charset="0"/>
                                  <a:cs typeface="Times New Roman" panose="02020603050405020304" pitchFamily="18" charset="0"/>
                                </a:rPr>
                                <m:t>0.02</m:t>
                              </m:r>
                            </m:e>
                            <m:sup>
                              <m:r>
                                <a:rPr lang="en-US" sz="2200" i="1">
                                  <a:latin typeface="Cambria Math" panose="02040503050406030204" pitchFamily="18" charset="0"/>
                                  <a:cs typeface="Times New Roman" panose="02020603050405020304" pitchFamily="18" charset="0"/>
                                </a:rPr>
                                <m:t>2</m:t>
                              </m:r>
                            </m:sup>
                          </m:sSup>
                        </m:den>
                      </m:f>
                      <m:r>
                        <a:rPr lang="en-US" sz="2200" b="0" i="1" smtClean="0">
                          <a:latin typeface="Cambria Math" panose="02040503050406030204" pitchFamily="18" charset="0"/>
                          <a:cs typeface="Times New Roman" panose="02020603050405020304" pitchFamily="18" charset="0"/>
                        </a:rPr>
                        <m:t>=1800.75=1801</m:t>
                      </m:r>
                    </m:oMath>
                  </m:oMathPara>
                </a14:m>
                <a:endParaRPr lang="en-US" sz="2200" i="1" dirty="0">
                  <a:latin typeface="Cambria Math" panose="02040503050406030204" pitchFamily="18" charset="0"/>
                  <a:cs typeface="Times New Roman" panose="02020603050405020304" pitchFamily="18" charset="0"/>
                </a:endParaRPr>
              </a:p>
              <a:p>
                <a:pPr marL="0" indent="0" algn="just">
                  <a:buNone/>
                </a:pPr>
                <a:endParaRPr lang="en-US" sz="2200" i="1" dirty="0">
                  <a:latin typeface="Cambria Math" panose="020405030504060302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This means the more information we know, the lower sample size is needed to answer the same question.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5968" y="556053"/>
                <a:ext cx="8571470" cy="6017741"/>
              </a:xfrm>
              <a:blipFill rotWithShape="0">
                <a:blip r:embed="rId2"/>
                <a:stretch>
                  <a:fillRect l="-1778" t="-1418" r="-1849"/>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32D0D64E-01EF-45C0-A1B6-B897C06EB802}"/>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F940CA32-627A-400F-B1BE-C0EC859BB61C}"/>
              </a:ext>
            </a:extLst>
          </p:cNvPr>
          <p:cNvSpPr>
            <a:spLocks noGrp="1"/>
          </p:cNvSpPr>
          <p:nvPr>
            <p:ph type="dt" sz="half" idx="12"/>
          </p:nvPr>
        </p:nvSpPr>
        <p:spPr/>
        <p:txBody>
          <a:bodyPr/>
          <a:lstStyle/>
          <a:p>
            <a:fld id="{A50E20C5-2DBC-46FB-8A50-95A9A2B5F721}" type="datetime5">
              <a:rPr lang="en-NZ" altLang="en-US" smtClean="0"/>
              <a:t>16-May-23</a:t>
            </a:fld>
            <a:endParaRPr lang="en-US" altLang="en-US"/>
          </a:p>
        </p:txBody>
      </p:sp>
      <p:sp>
        <p:nvSpPr>
          <p:cNvPr id="7" name="Slide Number Placeholder 6">
            <a:extLst>
              <a:ext uri="{FF2B5EF4-FFF2-40B4-BE49-F238E27FC236}">
                <a16:creationId xmlns:a16="http://schemas.microsoft.com/office/drawing/2014/main" id="{39EC0FCA-5F63-44D8-8C84-F53099813072}"/>
              </a:ext>
            </a:extLst>
          </p:cNvPr>
          <p:cNvSpPr>
            <a:spLocks noGrp="1"/>
          </p:cNvSpPr>
          <p:nvPr>
            <p:ph type="sldNum" sz="quarter" idx="11"/>
          </p:nvPr>
        </p:nvSpPr>
        <p:spPr/>
        <p:txBody>
          <a:bodyPr/>
          <a:lstStyle/>
          <a:p>
            <a:fld id="{E6D38F6D-B68C-43EA-8D93-D9BC679B8240}" type="slidenum">
              <a:rPr lang="en-US" altLang="en-US" smtClean="0"/>
              <a:pPr/>
              <a:t>42</a:t>
            </a:fld>
            <a:endParaRPr lang="en-US" altLang="en-US"/>
          </a:p>
        </p:txBody>
      </p:sp>
    </p:spTree>
    <p:extLst>
      <p:ext uri="{BB962C8B-B14F-4D97-AF65-F5344CB8AC3E}">
        <p14:creationId xmlns:p14="http://schemas.microsoft.com/office/powerpoint/2010/main" val="2805026080"/>
      </p:ext>
    </p:extLst>
  </p:cSld>
  <p:clrMapOvr>
    <a:masterClrMapping/>
  </p:clrMapOvr>
  <p:transition spd="slow">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7711" y="545804"/>
            <a:ext cx="8229600" cy="3886200"/>
          </a:xfrm>
        </p:spPr>
        <p:txBody>
          <a:bodyPr/>
          <a:lstStyle/>
          <a:p>
            <a:pPr marL="0" indent="0" algn="just">
              <a:buNone/>
            </a:pPr>
            <a:r>
              <a:rPr lang="en-GB" sz="2800" dirty="0">
                <a:solidFill>
                  <a:srgbClr val="C00000"/>
                </a:solidFill>
                <a:effectLst>
                  <a:outerShdw blurRad="38100" dist="38100" dir="2700000" algn="tl">
                    <a:srgbClr val="000000">
                      <a:alpha val="43137"/>
                    </a:srgbClr>
                  </a:outerShdw>
                </a:effectLst>
                <a:latin typeface="Bookman Old Style" panose="02050604050505020204" pitchFamily="18" charset="0"/>
              </a:rPr>
              <a:t>Exercise:</a:t>
            </a:r>
          </a:p>
          <a:p>
            <a:pPr marL="0" indent="0" algn="just">
              <a:buNone/>
            </a:pPr>
            <a:r>
              <a:rPr lang="en-IN" sz="2400" dirty="0">
                <a:latin typeface="Bookman Old Style" panose="02050604050505020204" pitchFamily="18" charset="0"/>
              </a:rPr>
              <a:t>As this book was being written, former New York City mayor Rudolph Giuliani announced that he was a candidate for the presidency of the United States. If you were a campaign worker and needed to determine the percentage of people that recognized his name, how many people you should have surveyed to estimate that percentage? Assume that you wanted to be 90% confident that the sample percentage was in error by no more than two percentage points, and also assume that a recent survey indicated that Giuliani’s name is recognized by 20% of all adults (based on data from a Gallup poll).</a:t>
            </a:r>
            <a:endParaRPr lang="en-GB" sz="2400" dirty="0">
              <a:latin typeface="Bookman Old Style" panose="02050604050505020204" pitchFamily="18" charset="0"/>
            </a:endParaRPr>
          </a:p>
        </p:txBody>
      </p:sp>
      <p:sp>
        <p:nvSpPr>
          <p:cNvPr id="5" name="Footer Placeholder 4">
            <a:extLst>
              <a:ext uri="{FF2B5EF4-FFF2-40B4-BE49-F238E27FC236}">
                <a16:creationId xmlns:a16="http://schemas.microsoft.com/office/drawing/2014/main" id="{EF87A633-673D-4B31-A9A1-16697A052CC3}"/>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41D08BE2-670E-4C52-93B4-91E2980A6205}"/>
              </a:ext>
            </a:extLst>
          </p:cNvPr>
          <p:cNvSpPr>
            <a:spLocks noGrp="1"/>
          </p:cNvSpPr>
          <p:nvPr>
            <p:ph type="dt" sz="half" idx="12"/>
          </p:nvPr>
        </p:nvSpPr>
        <p:spPr/>
        <p:txBody>
          <a:bodyPr/>
          <a:lstStyle/>
          <a:p>
            <a:fld id="{90E7AB7D-683C-4F7B-AFB0-F2C1757EA864}" type="datetime5">
              <a:rPr lang="en-NZ" altLang="en-US" smtClean="0"/>
              <a:t>16-May-23</a:t>
            </a:fld>
            <a:endParaRPr lang="en-US" altLang="en-US"/>
          </a:p>
        </p:txBody>
      </p:sp>
      <p:sp>
        <p:nvSpPr>
          <p:cNvPr id="7" name="Slide Number Placeholder 6">
            <a:extLst>
              <a:ext uri="{FF2B5EF4-FFF2-40B4-BE49-F238E27FC236}">
                <a16:creationId xmlns:a16="http://schemas.microsoft.com/office/drawing/2014/main" id="{8B42B5A6-02D7-4832-B893-37659637BB0E}"/>
              </a:ext>
            </a:extLst>
          </p:cNvPr>
          <p:cNvSpPr>
            <a:spLocks noGrp="1"/>
          </p:cNvSpPr>
          <p:nvPr>
            <p:ph type="sldNum" sz="quarter" idx="11"/>
          </p:nvPr>
        </p:nvSpPr>
        <p:spPr/>
        <p:txBody>
          <a:bodyPr/>
          <a:lstStyle/>
          <a:p>
            <a:fld id="{E6D38F6D-B68C-43EA-8D93-D9BC679B8240}" type="slidenum">
              <a:rPr lang="en-US" altLang="en-US" smtClean="0"/>
              <a:pPr/>
              <a:t>43</a:t>
            </a:fld>
            <a:endParaRPr lang="en-US" altLang="en-US"/>
          </a:p>
        </p:txBody>
      </p:sp>
    </p:spTree>
    <p:extLst>
      <p:ext uri="{BB962C8B-B14F-4D97-AF65-F5344CB8AC3E}">
        <p14:creationId xmlns:p14="http://schemas.microsoft.com/office/powerpoint/2010/main" val="902554692"/>
      </p:ext>
    </p:extLst>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298" y="0"/>
            <a:ext cx="8229600" cy="1371600"/>
          </a:xfrm>
        </p:spPr>
        <p:txBody>
          <a:bodyPr/>
          <a:lstStyle/>
          <a:p>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Exercises</a:t>
            </a:r>
          </a:p>
        </p:txBody>
      </p:sp>
      <p:sp>
        <p:nvSpPr>
          <p:cNvPr id="3" name="Content Placeholder 2"/>
          <p:cNvSpPr>
            <a:spLocks noGrp="1"/>
          </p:cNvSpPr>
          <p:nvPr>
            <p:ph idx="1"/>
          </p:nvPr>
        </p:nvSpPr>
        <p:spPr>
          <a:xfrm>
            <a:off x="391298" y="1124465"/>
            <a:ext cx="8229600" cy="3886200"/>
          </a:xfrm>
        </p:spPr>
        <p:txBody>
          <a:bodyPr/>
          <a:lstStyle/>
          <a:p>
            <a:pPr marL="0" indent="0">
              <a:buNone/>
            </a:pPr>
            <a:r>
              <a:rPr lang="en-US" sz="3600" dirty="0">
                <a:latin typeface="Times New Roman" panose="02020603050405020304" pitchFamily="18" charset="0"/>
                <a:cs typeface="Times New Roman" panose="02020603050405020304" pitchFamily="18" charset="0"/>
              </a:rPr>
              <a:t>In your course tutorial exercises,</a:t>
            </a:r>
          </a:p>
          <a:p>
            <a:pPr lvl="2"/>
            <a:r>
              <a:rPr lang="en-US" sz="3600" dirty="0">
                <a:latin typeface="Times New Roman" panose="02020603050405020304" pitchFamily="18" charset="0"/>
                <a:cs typeface="Times New Roman" panose="02020603050405020304" pitchFamily="18" charset="0"/>
              </a:rPr>
              <a:t>Question 01</a:t>
            </a:r>
          </a:p>
          <a:p>
            <a:pPr lvl="2"/>
            <a:r>
              <a:rPr lang="en-US" sz="3600" dirty="0">
                <a:latin typeface="Times New Roman" panose="02020603050405020304" pitchFamily="18" charset="0"/>
                <a:cs typeface="Times New Roman" panose="02020603050405020304" pitchFamily="18" charset="0"/>
              </a:rPr>
              <a:t>Question 02</a:t>
            </a:r>
          </a:p>
          <a:p>
            <a:pPr lvl="2"/>
            <a:r>
              <a:rPr lang="en-US" sz="3600" dirty="0">
                <a:latin typeface="Times New Roman" panose="02020603050405020304" pitchFamily="18" charset="0"/>
                <a:cs typeface="Times New Roman" panose="02020603050405020304" pitchFamily="18" charset="0"/>
              </a:rPr>
              <a:t>Question 03</a:t>
            </a:r>
          </a:p>
          <a:p>
            <a:pPr lvl="2"/>
            <a:r>
              <a:rPr lang="en-US" sz="3600" dirty="0">
                <a:latin typeface="Times New Roman" panose="02020603050405020304" pitchFamily="18" charset="0"/>
                <a:cs typeface="Times New Roman" panose="02020603050405020304" pitchFamily="18" charset="0"/>
              </a:rPr>
              <a:t>Question 04</a:t>
            </a:r>
          </a:p>
          <a:p>
            <a:endParaRPr lang="en-US" sz="3600" dirty="0">
              <a:latin typeface="Times New Roman" panose="02020603050405020304" pitchFamily="18" charset="0"/>
              <a:cs typeface="Times New Roman" panose="02020603050405020304" pitchFamily="18" charset="0"/>
            </a:endParaRPr>
          </a:p>
          <a:p>
            <a:endParaRPr lang="en-US" sz="3600"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3ED96FCE-91E7-4A7E-8B4B-9BDD51518C5D}"/>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C1CF627E-E2D4-4239-B5B1-6A7CB828A628}"/>
              </a:ext>
            </a:extLst>
          </p:cNvPr>
          <p:cNvSpPr>
            <a:spLocks noGrp="1"/>
          </p:cNvSpPr>
          <p:nvPr>
            <p:ph type="dt" sz="half" idx="12"/>
          </p:nvPr>
        </p:nvSpPr>
        <p:spPr/>
        <p:txBody>
          <a:bodyPr/>
          <a:lstStyle/>
          <a:p>
            <a:fld id="{90FE8B16-C3F0-43B0-AFA1-9C714F1221E8}" type="datetime5">
              <a:rPr lang="en-NZ" altLang="en-US" smtClean="0"/>
              <a:t>16-May-23</a:t>
            </a:fld>
            <a:endParaRPr lang="en-US" altLang="en-US"/>
          </a:p>
        </p:txBody>
      </p:sp>
      <p:sp>
        <p:nvSpPr>
          <p:cNvPr id="8" name="Slide Number Placeholder 7">
            <a:extLst>
              <a:ext uri="{FF2B5EF4-FFF2-40B4-BE49-F238E27FC236}">
                <a16:creationId xmlns:a16="http://schemas.microsoft.com/office/drawing/2014/main" id="{018BAA91-36B2-46CC-A798-37BB3B160E86}"/>
              </a:ext>
            </a:extLst>
          </p:cNvPr>
          <p:cNvSpPr>
            <a:spLocks noGrp="1"/>
          </p:cNvSpPr>
          <p:nvPr>
            <p:ph type="sldNum" sz="quarter" idx="11"/>
          </p:nvPr>
        </p:nvSpPr>
        <p:spPr/>
        <p:txBody>
          <a:bodyPr/>
          <a:lstStyle/>
          <a:p>
            <a:fld id="{E6D38F6D-B68C-43EA-8D93-D9BC679B8240}" type="slidenum">
              <a:rPr lang="en-US" altLang="en-US" smtClean="0"/>
              <a:pPr/>
              <a:t>44</a:t>
            </a:fld>
            <a:endParaRPr lang="en-US" altLang="en-US"/>
          </a:p>
        </p:txBody>
      </p:sp>
    </p:spTree>
    <p:extLst>
      <p:ext uri="{BB962C8B-B14F-4D97-AF65-F5344CB8AC3E}">
        <p14:creationId xmlns:p14="http://schemas.microsoft.com/office/powerpoint/2010/main" val="1570766797"/>
      </p:ext>
    </p:extLst>
  </p:cSld>
  <p:clrMapOvr>
    <a:masterClrMapping/>
  </p:clrMapOvr>
  <p:transition spd="slow">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568411" y="2681416"/>
                <a:ext cx="8398476" cy="1371600"/>
              </a:xfrm>
            </p:spPr>
            <p:txBody>
              <a:bodyPr/>
              <a:lstStyle/>
              <a:p>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Inferences about Population Mean </a:t>
                </a:r>
                <a14:m>
                  <m:oMath xmlns:m="http://schemas.openxmlformats.org/officeDocument/2006/math">
                    <m:r>
                      <a:rPr lang="en-US" i="1" smtClean="0">
                        <a:solidFill>
                          <a:srgbClr val="C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Times New Roman" panose="02020603050405020304" pitchFamily="18" charset="0"/>
                      </a:rPr>
                      <m:t>𝜇</m:t>
                    </m:r>
                  </m:oMath>
                </a14:m>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568411" y="2681416"/>
                <a:ext cx="8398476" cy="1371600"/>
              </a:xfrm>
              <a:blipFill rotWithShape="0">
                <a:blip r:embed="rId2"/>
                <a:stretch>
                  <a:fillRect l="-3048" b="-2667"/>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7F5FB676-7051-42EF-8EF6-5EC8896CD787}"/>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A68E3665-FF98-4F31-B276-302937E37A7E}"/>
              </a:ext>
            </a:extLst>
          </p:cNvPr>
          <p:cNvSpPr>
            <a:spLocks noGrp="1"/>
          </p:cNvSpPr>
          <p:nvPr>
            <p:ph type="dt" sz="half" idx="12"/>
          </p:nvPr>
        </p:nvSpPr>
        <p:spPr/>
        <p:txBody>
          <a:bodyPr/>
          <a:lstStyle/>
          <a:p>
            <a:fld id="{447FB391-7A6E-4608-8FE1-493CB59326C2}" type="datetime5">
              <a:rPr lang="en-NZ" altLang="en-US" smtClean="0"/>
              <a:t>16-May-23</a:t>
            </a:fld>
            <a:endParaRPr lang="en-US" altLang="en-US"/>
          </a:p>
        </p:txBody>
      </p:sp>
      <p:sp>
        <p:nvSpPr>
          <p:cNvPr id="7" name="Slide Number Placeholder 6">
            <a:extLst>
              <a:ext uri="{FF2B5EF4-FFF2-40B4-BE49-F238E27FC236}">
                <a16:creationId xmlns:a16="http://schemas.microsoft.com/office/drawing/2014/main" id="{1265E4E5-2328-4214-BD50-FDD78AF88063}"/>
              </a:ext>
            </a:extLst>
          </p:cNvPr>
          <p:cNvSpPr>
            <a:spLocks noGrp="1"/>
          </p:cNvSpPr>
          <p:nvPr>
            <p:ph type="sldNum" sz="quarter" idx="11"/>
          </p:nvPr>
        </p:nvSpPr>
        <p:spPr/>
        <p:txBody>
          <a:bodyPr/>
          <a:lstStyle/>
          <a:p>
            <a:fld id="{E6D38F6D-B68C-43EA-8D93-D9BC679B8240}" type="slidenum">
              <a:rPr lang="en-US" altLang="en-US" smtClean="0"/>
              <a:pPr/>
              <a:t>45</a:t>
            </a:fld>
            <a:endParaRPr lang="en-US" altLang="en-US"/>
          </a:p>
        </p:txBody>
      </p:sp>
    </p:spTree>
    <p:extLst>
      <p:ext uri="{BB962C8B-B14F-4D97-AF65-F5344CB8AC3E}">
        <p14:creationId xmlns:p14="http://schemas.microsoft.com/office/powerpoint/2010/main" val="2948125725"/>
      </p:ext>
    </p:extLst>
  </p:cSld>
  <p:clrMapOvr>
    <a:masterClrMapping/>
  </p:clrMapOvr>
  <p:transition spd="slow">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5967" y="564292"/>
                <a:ext cx="8229600" cy="3886200"/>
              </a:xfrm>
            </p:spPr>
            <p:txBody>
              <a:bodyPr/>
              <a:lstStyle/>
              <a:p>
                <a:pPr marL="0" indent="0" algn="just">
                  <a:buNone/>
                </a:pPr>
                <a:r>
                  <a:rPr lang="en-US" dirty="0">
                    <a:latin typeface="Times New Roman" panose="02020603050405020304" pitchFamily="18" charset="0"/>
                    <a:cs typeface="Times New Roman" panose="02020603050405020304" pitchFamily="18" charset="0"/>
                  </a:rPr>
                  <a:t>The population mean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𝜇</m:t>
                    </m:r>
                  </m:oMath>
                </a14:m>
                <a:r>
                  <a:rPr lang="en-US" dirty="0">
                    <a:latin typeface="Times New Roman" panose="02020603050405020304" pitchFamily="18" charset="0"/>
                    <a:cs typeface="Times New Roman" panose="02020603050405020304" pitchFamily="18" charset="0"/>
                  </a:rPr>
                  <a:t> is estimated using the sample mean </a:t>
                </a:r>
                <a14:m>
                  <m:oMath xmlns:m="http://schemas.openxmlformats.org/officeDocument/2006/math">
                    <m:acc>
                      <m:accPr>
                        <m:chr m:val="̅"/>
                        <m:ctrlPr>
                          <a:rPr lang="en-US" i="1" smtClean="0">
                            <a:latin typeface="Cambria Math" panose="02040503050406030204" pitchFamily="18" charset="0"/>
                            <a:cs typeface="Times New Roman" panose="02020603050405020304" pitchFamily="18" charset="0"/>
                          </a:rPr>
                        </m:ctrlPr>
                      </m:accPr>
                      <m:e>
                        <m:r>
                          <a:rPr lang="en-US" b="0" i="1" smtClean="0">
                            <a:latin typeface="Cambria Math" panose="02040503050406030204" pitchFamily="18" charset="0"/>
                            <a:cs typeface="Times New Roman" panose="02020603050405020304" pitchFamily="18" charset="0"/>
                          </a:rPr>
                          <m:t>𝑋</m:t>
                        </m:r>
                      </m:e>
                    </m:acc>
                  </m:oMath>
                </a14:m>
                <a:r>
                  <a:rPr lang="en-US" dirty="0">
                    <a:latin typeface="Times New Roman" panose="02020603050405020304" pitchFamily="18" charset="0"/>
                    <a:cs typeface="Times New Roman" panose="02020603050405020304" pitchFamily="18" charset="0"/>
                  </a:rPr>
                  <a:t>. Assume that the population variance is </a:t>
                </a:r>
                <a14:m>
                  <m:oMath xmlns:m="http://schemas.openxmlformats.org/officeDocument/2006/math">
                    <m:sSup>
                      <m:sSupPr>
                        <m:ctrlPr>
                          <a:rPr lang="en-US" i="1" smtClean="0">
                            <a:latin typeface="Cambria Math" panose="02040503050406030204" pitchFamily="18" charset="0"/>
                            <a:cs typeface="Times New Roman" panose="02020603050405020304" pitchFamily="18" charset="0"/>
                          </a:rPr>
                        </m:ctrlPr>
                      </m:sSupPr>
                      <m:e>
                        <m:r>
                          <a:rPr lang="en-US" i="1" smtClean="0">
                            <a:latin typeface="Cambria Math" panose="02040503050406030204" pitchFamily="18" charset="0"/>
                            <a:ea typeface="Cambria Math" panose="02040503050406030204" pitchFamily="18" charset="0"/>
                            <a:cs typeface="Times New Roman" panose="02020603050405020304" pitchFamily="18" charset="0"/>
                          </a:rPr>
                          <m:t>𝜎</m:t>
                        </m:r>
                      </m:e>
                      <m:sup>
                        <m:r>
                          <a:rPr lang="en-US" b="0" i="1" smtClean="0">
                            <a:latin typeface="Cambria Math" panose="02040503050406030204" pitchFamily="18" charset="0"/>
                            <a:cs typeface="Times New Roman" panose="02020603050405020304" pitchFamily="18" charset="0"/>
                          </a:rPr>
                          <m:t>2</m:t>
                        </m:r>
                      </m:sup>
                    </m:sSup>
                  </m:oMath>
                </a14:m>
                <a:r>
                  <a:rPr lang="en-US" dirty="0">
                    <a:latin typeface="Times New Roman" panose="02020603050405020304" pitchFamily="18" charset="0"/>
                    <a:cs typeface="Times New Roman" panose="02020603050405020304" pitchFamily="18" charset="0"/>
                  </a:rPr>
                  <a:t>. </a:t>
                </a:r>
              </a:p>
              <a:p>
                <a:pPr marL="0" indent="0" algn="just">
                  <a:buNone/>
                </a:pPr>
                <a:r>
                  <a:rPr lang="en-US" dirty="0">
                    <a:latin typeface="Times New Roman" panose="02020603050405020304" pitchFamily="18" charset="0"/>
                    <a:cs typeface="Times New Roman" panose="02020603050405020304" pitchFamily="18" charset="0"/>
                  </a:rPr>
                  <a:t>When the population distribution is normal, </a:t>
                </a:r>
                <a:r>
                  <a:rPr lang="en-US" dirty="0">
                    <a:solidFill>
                      <a:srgbClr val="0000FF"/>
                    </a:solidFill>
                    <a:latin typeface="Times New Roman" panose="02020603050405020304" pitchFamily="18" charset="0"/>
                    <a:cs typeface="Times New Roman" panose="02020603050405020304" pitchFamily="18" charset="0"/>
                  </a:rPr>
                  <a:t>the sampling distribution of </a:t>
                </a:r>
                <a14:m>
                  <m:oMath xmlns:m="http://schemas.openxmlformats.org/officeDocument/2006/math">
                    <m:acc>
                      <m:accPr>
                        <m:chr m:val="̅"/>
                        <m:ctrlPr>
                          <a:rPr lang="en-US" i="1">
                            <a:solidFill>
                              <a:srgbClr val="0000FF"/>
                            </a:solidFill>
                            <a:latin typeface="Cambria Math" panose="02040503050406030204" pitchFamily="18" charset="0"/>
                            <a:cs typeface="Times New Roman" panose="02020603050405020304" pitchFamily="18" charset="0"/>
                          </a:rPr>
                        </m:ctrlPr>
                      </m:accPr>
                      <m:e>
                        <m:r>
                          <a:rPr lang="en-US" i="1">
                            <a:solidFill>
                              <a:srgbClr val="0000FF"/>
                            </a:solidFill>
                            <a:latin typeface="Cambria Math" panose="02040503050406030204" pitchFamily="18" charset="0"/>
                            <a:cs typeface="Times New Roman" panose="02020603050405020304" pitchFamily="18" charset="0"/>
                          </a:rPr>
                          <m:t>𝑋</m:t>
                        </m:r>
                      </m:e>
                    </m:acc>
                  </m:oMath>
                </a14:m>
                <a:r>
                  <a:rPr lang="en-US" dirty="0">
                    <a:solidFill>
                      <a:srgbClr val="0000FF"/>
                    </a:solidFill>
                    <a:latin typeface="Times New Roman" panose="02020603050405020304" pitchFamily="18" charset="0"/>
                    <a:cs typeface="Times New Roman" panose="02020603050405020304" pitchFamily="18" charset="0"/>
                  </a:rPr>
                  <a:t> is normal with mean </a:t>
                </a:r>
                <a14:m>
                  <m:oMath xmlns:m="http://schemas.openxmlformats.org/officeDocument/2006/math">
                    <m:r>
                      <m:rPr>
                        <m:sty m:val="p"/>
                      </m:rPr>
                      <a:rPr lang="en-US" b="0" i="0"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E</m:t>
                    </m:r>
                    <m:d>
                      <m:dPr>
                        <m:ctrlPr>
                          <a:rPr lang="en-US"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en-US" i="1">
                                <a:solidFill>
                                  <a:srgbClr val="0000FF"/>
                                </a:solidFill>
                                <a:latin typeface="Cambria Math" panose="02040503050406030204" pitchFamily="18" charset="0"/>
                                <a:cs typeface="Times New Roman" panose="02020603050405020304" pitchFamily="18" charset="0"/>
                              </a:rPr>
                            </m:ctrlPr>
                          </m:accPr>
                          <m:e>
                            <m:r>
                              <a:rPr lang="en-US" i="1">
                                <a:solidFill>
                                  <a:srgbClr val="0000FF"/>
                                </a:solidFill>
                                <a:latin typeface="Cambria Math" panose="02040503050406030204" pitchFamily="18" charset="0"/>
                                <a:cs typeface="Times New Roman" panose="02020603050405020304" pitchFamily="18" charset="0"/>
                              </a:rPr>
                              <m:t>𝑋</m:t>
                            </m:r>
                          </m:e>
                        </m:acc>
                      </m:e>
                    </m:d>
                    <m:r>
                      <a:rPr lang="en-US"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r>
                      <a:rPr lang="en-US"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𝜇</m:t>
                    </m:r>
                    <m:r>
                      <a:rPr lang="en-US" b="0" i="0"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dirty="0">
                    <a:solidFill>
                      <a:srgbClr val="0000FF"/>
                    </a:solidFill>
                    <a:latin typeface="Times New Roman" panose="02020603050405020304" pitchFamily="18" charset="0"/>
                    <a:cs typeface="Times New Roman" panose="02020603050405020304" pitchFamily="18" charset="0"/>
                  </a:rPr>
                  <a:t> and </a:t>
                </a:r>
                <a14:m>
                  <m:oMath xmlns:m="http://schemas.openxmlformats.org/officeDocument/2006/math">
                    <m:r>
                      <a:rPr lang="en-US" b="0" i="1" smtClean="0">
                        <a:solidFill>
                          <a:srgbClr val="0000FF"/>
                        </a:solidFill>
                        <a:latin typeface="Cambria Math" panose="02040503050406030204" pitchFamily="18" charset="0"/>
                        <a:cs typeface="Times New Roman" panose="02020603050405020304" pitchFamily="18" charset="0"/>
                      </a:rPr>
                      <m:t>𝑉𝑎𝑟</m:t>
                    </m:r>
                    <m:d>
                      <m:dPr>
                        <m:ctrlPr>
                          <a:rPr lang="en-US" b="0" i="1" smtClean="0">
                            <a:solidFill>
                              <a:srgbClr val="0000FF"/>
                            </a:solidFill>
                            <a:latin typeface="Cambria Math" panose="02040503050406030204" pitchFamily="18" charset="0"/>
                            <a:cs typeface="Times New Roman" panose="02020603050405020304" pitchFamily="18" charset="0"/>
                          </a:rPr>
                        </m:ctrlPr>
                      </m:dPr>
                      <m:e>
                        <m:acc>
                          <m:accPr>
                            <m:chr m:val="̅"/>
                            <m:ctrlPr>
                              <a:rPr lang="en-US" i="1">
                                <a:solidFill>
                                  <a:srgbClr val="0000FF"/>
                                </a:solidFill>
                                <a:latin typeface="Cambria Math" panose="02040503050406030204" pitchFamily="18" charset="0"/>
                                <a:cs typeface="Times New Roman" panose="02020603050405020304" pitchFamily="18" charset="0"/>
                              </a:rPr>
                            </m:ctrlPr>
                          </m:accPr>
                          <m:e>
                            <m:r>
                              <a:rPr lang="en-US" i="1">
                                <a:solidFill>
                                  <a:srgbClr val="0000FF"/>
                                </a:solidFill>
                                <a:latin typeface="Cambria Math" panose="02040503050406030204" pitchFamily="18" charset="0"/>
                                <a:cs typeface="Times New Roman" panose="02020603050405020304" pitchFamily="18" charset="0"/>
                              </a:rPr>
                              <m:t>𝑋</m:t>
                            </m:r>
                          </m:e>
                        </m:acc>
                      </m:e>
                    </m:d>
                    <m:r>
                      <a:rPr lang="en-US" b="0" i="1" smtClean="0">
                        <a:solidFill>
                          <a:srgbClr val="0000FF"/>
                        </a:solidFill>
                        <a:latin typeface="Cambria Math" panose="02040503050406030204" pitchFamily="18" charset="0"/>
                        <a:cs typeface="Times New Roman" panose="02020603050405020304" pitchFamily="18" charset="0"/>
                      </a:rPr>
                      <m:t>=</m:t>
                    </m:r>
                    <m:f>
                      <m:fPr>
                        <m:ctrlPr>
                          <a:rPr lang="en-US" b="0" i="1" smtClean="0">
                            <a:solidFill>
                              <a:srgbClr val="0000FF"/>
                            </a:solidFill>
                            <a:latin typeface="Cambria Math" panose="02040503050406030204" pitchFamily="18" charset="0"/>
                            <a:cs typeface="Times New Roman" panose="02020603050405020304" pitchFamily="18" charset="0"/>
                          </a:rPr>
                        </m:ctrlPr>
                      </m:fPr>
                      <m:num>
                        <m:sSup>
                          <m:sSupPr>
                            <m:ctrlPr>
                              <a:rPr lang="en-US" b="0" i="1" smtClean="0">
                                <a:solidFill>
                                  <a:srgbClr val="0000FF"/>
                                </a:solidFill>
                                <a:latin typeface="Cambria Math" panose="02040503050406030204" pitchFamily="18" charset="0"/>
                                <a:cs typeface="Times New Roman" panose="02020603050405020304" pitchFamily="18" charset="0"/>
                              </a:rPr>
                            </m:ctrlPr>
                          </m:sSupPr>
                          <m:e>
                            <m:r>
                              <a:rPr lang="en-US"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𝜎</m:t>
                            </m:r>
                          </m:e>
                          <m:sup>
                            <m:r>
                              <a:rPr lang="en-US" b="0" i="1" smtClean="0">
                                <a:solidFill>
                                  <a:srgbClr val="0000FF"/>
                                </a:solidFill>
                                <a:latin typeface="Cambria Math" panose="02040503050406030204" pitchFamily="18" charset="0"/>
                                <a:cs typeface="Times New Roman" panose="02020603050405020304" pitchFamily="18" charset="0"/>
                              </a:rPr>
                              <m:t>2</m:t>
                            </m:r>
                          </m:sup>
                        </m:sSup>
                      </m:num>
                      <m:den>
                        <m:r>
                          <a:rPr lang="en-US" b="0" i="1" smtClean="0">
                            <a:solidFill>
                              <a:srgbClr val="0000FF"/>
                            </a:solidFill>
                            <a:latin typeface="Cambria Math" panose="02040503050406030204" pitchFamily="18" charset="0"/>
                            <a:cs typeface="Times New Roman" panose="02020603050405020304" pitchFamily="18" charset="0"/>
                          </a:rPr>
                          <m:t>𝑛</m:t>
                        </m:r>
                      </m:den>
                    </m:f>
                  </m:oMath>
                </a14:m>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Then the confidence interval for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𝜇</m:t>
                    </m:r>
                  </m:oMath>
                </a14:m>
                <a:r>
                  <a:rPr lang="en-US" dirty="0">
                    <a:latin typeface="Times New Roman" panose="02020603050405020304" pitchFamily="18" charset="0"/>
                    <a:cs typeface="Times New Roman" panose="02020603050405020304" pitchFamily="18" charset="0"/>
                  </a:rPr>
                  <a:t> is computed as,</a:t>
                </a:r>
              </a:p>
              <a:p>
                <a:pPr marL="0" indent="0" algn="ctr">
                  <a:buNone/>
                </a:pPr>
                <a14:m>
                  <m:oMath xmlns:m="http://schemas.openxmlformats.org/officeDocument/2006/math">
                    <m:d>
                      <m:dPr>
                        <m:ctrlPr>
                          <a:rPr lang="en-US" i="1" smtClean="0">
                            <a:solidFill>
                              <a:schemeClr val="bg2">
                                <a:lumMod val="75000"/>
                              </a:schemeClr>
                            </a:solidFill>
                            <a:latin typeface="Cambria Math" panose="02040503050406030204" pitchFamily="18" charset="0"/>
                            <a:cs typeface="Times New Roman" panose="02020603050405020304" pitchFamily="18" charset="0"/>
                          </a:rPr>
                        </m:ctrlPr>
                      </m:dPr>
                      <m:e>
                        <m:acc>
                          <m:accPr>
                            <m:chr m:val="̅"/>
                            <m:ctrlPr>
                              <a:rPr lang="en-US" i="1">
                                <a:solidFill>
                                  <a:schemeClr val="bg2">
                                    <a:lumMod val="75000"/>
                                  </a:schemeClr>
                                </a:solidFill>
                                <a:latin typeface="Cambria Math" panose="02040503050406030204" pitchFamily="18" charset="0"/>
                                <a:cs typeface="Times New Roman" panose="02020603050405020304" pitchFamily="18" charset="0"/>
                              </a:rPr>
                            </m:ctrlPr>
                          </m:accPr>
                          <m:e>
                            <m:r>
                              <a:rPr lang="en-US" i="1">
                                <a:solidFill>
                                  <a:schemeClr val="bg2">
                                    <a:lumMod val="75000"/>
                                  </a:schemeClr>
                                </a:solidFill>
                                <a:latin typeface="Cambria Math" panose="02040503050406030204" pitchFamily="18" charset="0"/>
                                <a:cs typeface="Times New Roman" panose="02020603050405020304" pitchFamily="18" charset="0"/>
                              </a:rPr>
                              <m:t>𝑋</m:t>
                            </m:r>
                          </m:e>
                        </m:acc>
                        <m:r>
                          <a:rPr lang="en-US" b="0" i="1" smtClean="0">
                            <a:solidFill>
                              <a:schemeClr val="bg2">
                                <a:lumMod val="75000"/>
                              </a:schemeClr>
                            </a:solidFill>
                            <a:latin typeface="Cambria Math" panose="02040503050406030204" pitchFamily="18" charset="0"/>
                            <a:cs typeface="Times New Roman" panose="02020603050405020304" pitchFamily="18" charset="0"/>
                          </a:rPr>
                          <m:t>−</m:t>
                        </m:r>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r>
                          <a:rPr lang="en-US" b="0" i="1" smtClean="0">
                            <a:solidFill>
                              <a:schemeClr val="bg2">
                                <a:lumMod val="75000"/>
                              </a:schemeClr>
                            </a:solidFill>
                            <a:latin typeface="Cambria Math" panose="02040503050406030204" pitchFamily="18" charset="0"/>
                            <a:cs typeface="Times New Roman" panose="02020603050405020304" pitchFamily="18" charset="0"/>
                          </a:rPr>
                          <m:t>∗</m:t>
                        </m:r>
                        <m:f>
                          <m:fPr>
                            <m:ctrlPr>
                              <a:rPr lang="en-US" b="0" i="1" smtClean="0">
                                <a:solidFill>
                                  <a:schemeClr val="bg2">
                                    <a:lumMod val="75000"/>
                                  </a:schemeClr>
                                </a:solidFill>
                                <a:latin typeface="Cambria Math" panose="02040503050406030204" pitchFamily="18" charset="0"/>
                                <a:cs typeface="Times New Roman" panose="02020603050405020304" pitchFamily="18" charset="0"/>
                              </a:rPr>
                            </m:ctrlPr>
                          </m:fPr>
                          <m:num>
                            <m:r>
                              <a:rPr lang="en-US"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𝜎</m:t>
                            </m:r>
                          </m:num>
                          <m:den>
                            <m:rad>
                              <m:radPr>
                                <m:degHide m:val="on"/>
                                <m:ctrlPr>
                                  <a:rPr lang="en-US" b="0" i="1" smtClean="0">
                                    <a:solidFill>
                                      <a:schemeClr val="bg2">
                                        <a:lumMod val="75000"/>
                                      </a:schemeClr>
                                    </a:solidFill>
                                    <a:latin typeface="Cambria Math" panose="02040503050406030204" pitchFamily="18" charset="0"/>
                                    <a:cs typeface="Times New Roman" panose="02020603050405020304" pitchFamily="18" charset="0"/>
                                  </a:rPr>
                                </m:ctrlPr>
                              </m:radPr>
                              <m:deg/>
                              <m:e>
                                <m:r>
                                  <a:rPr lang="en-US" b="0" i="1" smtClean="0">
                                    <a:solidFill>
                                      <a:schemeClr val="bg2">
                                        <a:lumMod val="75000"/>
                                      </a:schemeClr>
                                    </a:solidFill>
                                    <a:latin typeface="Cambria Math" panose="02040503050406030204" pitchFamily="18" charset="0"/>
                                    <a:cs typeface="Times New Roman" panose="02020603050405020304" pitchFamily="18" charset="0"/>
                                  </a:rPr>
                                  <m:t>𝑛</m:t>
                                </m:r>
                              </m:e>
                            </m:rad>
                          </m:den>
                        </m:f>
                        <m:r>
                          <a:rPr lang="en-US" b="0" i="1" smtClean="0">
                            <a:solidFill>
                              <a:schemeClr val="bg2">
                                <a:lumMod val="75000"/>
                              </a:schemeClr>
                            </a:solidFill>
                            <a:latin typeface="Cambria Math" panose="02040503050406030204" pitchFamily="18" charset="0"/>
                            <a:cs typeface="Times New Roman" panose="02020603050405020304" pitchFamily="18" charset="0"/>
                          </a:rPr>
                          <m:t> ,</m:t>
                        </m:r>
                        <m:acc>
                          <m:accPr>
                            <m:chr m:val="̅"/>
                            <m:ctrlPr>
                              <a:rPr lang="en-US" i="1">
                                <a:solidFill>
                                  <a:schemeClr val="bg2">
                                    <a:lumMod val="75000"/>
                                  </a:schemeClr>
                                </a:solidFill>
                                <a:latin typeface="Cambria Math" panose="02040503050406030204" pitchFamily="18" charset="0"/>
                                <a:cs typeface="Times New Roman" panose="02020603050405020304" pitchFamily="18" charset="0"/>
                              </a:rPr>
                            </m:ctrlPr>
                          </m:accPr>
                          <m:e>
                            <m:r>
                              <a:rPr lang="en-US" i="1">
                                <a:solidFill>
                                  <a:schemeClr val="bg2">
                                    <a:lumMod val="75000"/>
                                  </a:schemeClr>
                                </a:solidFill>
                                <a:latin typeface="Cambria Math" panose="02040503050406030204" pitchFamily="18" charset="0"/>
                                <a:cs typeface="Times New Roman" panose="02020603050405020304" pitchFamily="18" charset="0"/>
                              </a:rPr>
                              <m:t>𝑋</m:t>
                            </m:r>
                          </m:e>
                        </m:acc>
                        <m:r>
                          <a:rPr lang="en-US" b="0" i="1" smtClean="0">
                            <a:solidFill>
                              <a:schemeClr val="bg2">
                                <a:lumMod val="75000"/>
                              </a:schemeClr>
                            </a:solidFill>
                            <a:latin typeface="Cambria Math" panose="02040503050406030204" pitchFamily="18" charset="0"/>
                            <a:cs typeface="Times New Roman" panose="02020603050405020304" pitchFamily="18" charset="0"/>
                          </a:rPr>
                          <m:t>+</m:t>
                        </m:r>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r>
                          <a:rPr lang="en-US" i="1">
                            <a:solidFill>
                              <a:schemeClr val="bg2">
                                <a:lumMod val="75000"/>
                              </a:schemeClr>
                            </a:solidFill>
                            <a:latin typeface="Cambria Math" panose="02040503050406030204" pitchFamily="18" charset="0"/>
                            <a:cs typeface="Times New Roman" panose="02020603050405020304" pitchFamily="18" charset="0"/>
                          </a:rPr>
                          <m:t>∗</m:t>
                        </m:r>
                        <m:f>
                          <m:fPr>
                            <m:ctrlPr>
                              <a:rPr lang="en-US" i="1">
                                <a:solidFill>
                                  <a:schemeClr val="bg2">
                                    <a:lumMod val="75000"/>
                                  </a:schemeClr>
                                </a:solidFill>
                                <a:latin typeface="Cambria Math" panose="02040503050406030204" pitchFamily="18" charset="0"/>
                                <a:cs typeface="Times New Roman" panose="02020603050405020304" pitchFamily="18" charset="0"/>
                              </a:rPr>
                            </m:ctrlPr>
                          </m:fPr>
                          <m:num>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𝜎</m:t>
                            </m:r>
                          </m:num>
                          <m:den>
                            <m:rad>
                              <m:radPr>
                                <m:degHide m:val="on"/>
                                <m:ctrlPr>
                                  <a:rPr lang="en-US" i="1">
                                    <a:solidFill>
                                      <a:schemeClr val="bg2">
                                        <a:lumMod val="75000"/>
                                      </a:schemeClr>
                                    </a:solidFill>
                                    <a:latin typeface="Cambria Math" panose="02040503050406030204" pitchFamily="18" charset="0"/>
                                    <a:cs typeface="Times New Roman" panose="02020603050405020304" pitchFamily="18" charset="0"/>
                                  </a:rPr>
                                </m:ctrlPr>
                              </m:radPr>
                              <m:deg/>
                              <m:e>
                                <m:r>
                                  <a:rPr lang="en-US" i="1">
                                    <a:solidFill>
                                      <a:schemeClr val="bg2">
                                        <a:lumMod val="75000"/>
                                      </a:schemeClr>
                                    </a:solidFill>
                                    <a:latin typeface="Cambria Math" panose="02040503050406030204" pitchFamily="18" charset="0"/>
                                    <a:cs typeface="Times New Roman" panose="02020603050405020304" pitchFamily="18" charset="0"/>
                                  </a:rPr>
                                  <m:t>𝑛</m:t>
                                </m:r>
                              </m:e>
                            </m:rad>
                          </m:den>
                        </m:f>
                      </m:e>
                    </m:d>
                  </m:oMath>
                </a14:m>
                <a:r>
                  <a:rPr lang="en-US" dirty="0">
                    <a:latin typeface="Times New Roman" panose="02020603050405020304" pitchFamily="18" charset="0"/>
                    <a:cs typeface="Times New Roman" panose="02020603050405020304" pitchFamily="18" charset="0"/>
                  </a:rPr>
                  <a:t> </a:t>
                </a:r>
              </a:p>
              <a:p>
                <a:pPr marL="0" indent="0" algn="just">
                  <a:buNone/>
                </a:pPr>
                <a:r>
                  <a:rPr lang="en-US" dirty="0">
                    <a:solidFill>
                      <a:srgbClr val="0000FF"/>
                    </a:solidFill>
                    <a:latin typeface="Times New Roman" panose="02020603050405020304" pitchFamily="18" charset="0"/>
                    <a:cs typeface="Times New Roman" panose="02020603050405020304" pitchFamily="18" charset="0"/>
                  </a:rPr>
                  <a:t>when</a:t>
                </a:r>
                <a14:m>
                  <m:oMath xmlns:m="http://schemas.openxmlformats.org/officeDocument/2006/math">
                    <m:r>
                      <a:rPr lang="en-US" b="0" i="0"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r>
                      <a:rPr lang="en-US"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𝜎</m:t>
                    </m:r>
                    <m:r>
                      <a:rPr lang="en-US"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dirty="0">
                    <a:solidFill>
                      <a:srgbClr val="0000FF"/>
                    </a:solidFill>
                    <a:latin typeface="Times New Roman" panose="02020603050405020304" pitchFamily="18" charset="0"/>
                    <a:cs typeface="Times New Roman" panose="02020603050405020304" pitchFamily="18" charset="0"/>
                  </a:rPr>
                  <a:t>is known </a:t>
                </a:r>
                <a:r>
                  <a:rPr lang="en-US" dirty="0">
                    <a:solidFill>
                      <a:srgbClr val="FF0000"/>
                    </a:solidFill>
                    <a:latin typeface="Times New Roman" panose="02020603050405020304" pitchFamily="18" charset="0"/>
                    <a:cs typeface="Times New Roman" panose="02020603050405020304" pitchFamily="18" charset="0"/>
                  </a:rPr>
                  <a:t>(Case 1)</a:t>
                </a:r>
              </a:p>
              <a:p>
                <a:pPr marL="0" indent="0" algn="just">
                  <a:buNone/>
                </a:pPr>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5967" y="564292"/>
                <a:ext cx="8229600" cy="3886200"/>
              </a:xfrm>
              <a:blipFill rotWithShape="0">
                <a:blip r:embed="rId2"/>
                <a:stretch>
                  <a:fillRect l="-1852" t="-2198" r="-1926" b="-58713"/>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EA581F44-F46C-4582-9F12-3B9510565AC5}"/>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1F8F856E-9678-482E-9033-EEA7D8FCC886}"/>
              </a:ext>
            </a:extLst>
          </p:cNvPr>
          <p:cNvSpPr>
            <a:spLocks noGrp="1"/>
          </p:cNvSpPr>
          <p:nvPr>
            <p:ph type="dt" sz="half" idx="12"/>
          </p:nvPr>
        </p:nvSpPr>
        <p:spPr/>
        <p:txBody>
          <a:bodyPr/>
          <a:lstStyle/>
          <a:p>
            <a:fld id="{DA2DCABD-39A9-4AED-AC00-77776F803394}" type="datetime5">
              <a:rPr lang="en-NZ" altLang="en-US" smtClean="0"/>
              <a:t>16-May-23</a:t>
            </a:fld>
            <a:endParaRPr lang="en-US" altLang="en-US"/>
          </a:p>
        </p:txBody>
      </p:sp>
      <p:sp>
        <p:nvSpPr>
          <p:cNvPr id="7" name="Slide Number Placeholder 6">
            <a:extLst>
              <a:ext uri="{FF2B5EF4-FFF2-40B4-BE49-F238E27FC236}">
                <a16:creationId xmlns:a16="http://schemas.microsoft.com/office/drawing/2014/main" id="{581163C4-06CC-41F9-B7E1-08ED02D3F2E5}"/>
              </a:ext>
            </a:extLst>
          </p:cNvPr>
          <p:cNvSpPr>
            <a:spLocks noGrp="1"/>
          </p:cNvSpPr>
          <p:nvPr>
            <p:ph type="sldNum" sz="quarter" idx="11"/>
          </p:nvPr>
        </p:nvSpPr>
        <p:spPr/>
        <p:txBody>
          <a:bodyPr/>
          <a:lstStyle/>
          <a:p>
            <a:fld id="{E6D38F6D-B68C-43EA-8D93-D9BC679B8240}" type="slidenum">
              <a:rPr lang="en-US" altLang="en-US" smtClean="0"/>
              <a:pPr/>
              <a:t>46</a:t>
            </a:fld>
            <a:endParaRPr lang="en-US" altLang="en-US"/>
          </a:p>
        </p:txBody>
      </p:sp>
    </p:spTree>
    <p:extLst>
      <p:ext uri="{BB962C8B-B14F-4D97-AF65-F5344CB8AC3E}">
        <p14:creationId xmlns:p14="http://schemas.microsoft.com/office/powerpoint/2010/main" val="3764955218"/>
      </p:ext>
    </p:extLst>
  </p:cSld>
  <p:clrMapOvr>
    <a:masterClrMapping/>
  </p:clrMapOvr>
  <p:transition spd="slow">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4205" y="556054"/>
                <a:ext cx="8229600" cy="3886200"/>
              </a:xfrm>
            </p:spPr>
            <p:txBody>
              <a:bodyPr/>
              <a:lstStyle/>
              <a:p>
                <a:pPr marL="0" indent="0">
                  <a:buNone/>
                </a:pPr>
                <a:r>
                  <a:rPr lang="en-US" dirty="0">
                    <a:solidFill>
                      <a:srgbClr val="C00000"/>
                    </a:solidFill>
                    <a:latin typeface="Times New Roman" panose="02020603050405020304" pitchFamily="18" charset="0"/>
                    <a:cs typeface="Times New Roman" panose="02020603050405020304" pitchFamily="18" charset="0"/>
                  </a:rPr>
                  <a:t>Example:</a:t>
                </a:r>
              </a:p>
              <a:p>
                <a:pPr marL="0" indent="0" algn="just">
                  <a:buNone/>
                </a:pPr>
                <a:r>
                  <a:rPr lang="en-IN" dirty="0">
                    <a:latin typeface="Times New Roman" panose="02020603050405020304" pitchFamily="18" charset="0"/>
                    <a:cs typeface="Times New Roman" panose="02020603050405020304" pitchFamily="18" charset="0"/>
                  </a:rPr>
                  <a:t>If </a:t>
                </a:r>
                <a14:m>
                  <m:oMath xmlns:m="http://schemas.openxmlformats.org/officeDocument/2006/math">
                    <m:r>
                      <a:rPr lang="en-IN" i="1" smtClean="0">
                        <a:latin typeface="Cambria Math" panose="02040503050406030204" pitchFamily="18" charset="0"/>
                        <a:ea typeface="Cambria Math" panose="02040503050406030204" pitchFamily="18" charset="0"/>
                        <a:cs typeface="Times New Roman" panose="02020603050405020304" pitchFamily="18" charset="0"/>
                      </a:rPr>
                      <m:t>𝜎</m:t>
                    </m:r>
                    <m:r>
                      <a:rPr lang="en-GB" b="0" i="1" smtClean="0">
                        <a:latin typeface="Cambria Math" panose="02040503050406030204" pitchFamily="18" charset="0"/>
                        <a:ea typeface="Cambria Math" panose="02040503050406030204" pitchFamily="18" charset="0"/>
                        <a:cs typeface="Times New Roman" panose="02020603050405020304" pitchFamily="18" charset="0"/>
                      </a:rPr>
                      <m:t>=3.0, </m:t>
                    </m:r>
                    <m:r>
                      <a:rPr lang="en-GB" b="0" i="1" smtClean="0">
                        <a:latin typeface="Cambria Math" panose="02040503050406030204" pitchFamily="18" charset="0"/>
                        <a:ea typeface="Cambria Math" panose="02040503050406030204" pitchFamily="18" charset="0"/>
                        <a:cs typeface="Times New Roman" panose="02020603050405020304" pitchFamily="18" charset="0"/>
                      </a:rPr>
                      <m:t>𝑛</m:t>
                    </m:r>
                    <m:r>
                      <a:rPr lang="en-GB" b="0" i="1" smtClean="0">
                        <a:latin typeface="Cambria Math" panose="02040503050406030204" pitchFamily="18" charset="0"/>
                        <a:ea typeface="Cambria Math" panose="02040503050406030204" pitchFamily="18" charset="0"/>
                        <a:cs typeface="Times New Roman" panose="02020603050405020304" pitchFamily="18" charset="0"/>
                      </a:rPr>
                      <m:t>=36 </m:t>
                    </m:r>
                    <m:r>
                      <a:rPr lang="en-GB" b="0" i="1" smtClean="0">
                        <a:latin typeface="Cambria Math" panose="02040503050406030204" pitchFamily="18" charset="0"/>
                        <a:ea typeface="Cambria Math" panose="02040503050406030204" pitchFamily="18" charset="0"/>
                        <a:cs typeface="Times New Roman" panose="02020603050405020304" pitchFamily="18" charset="0"/>
                      </a:rPr>
                      <m:t>𝑎𝑛𝑑</m:t>
                    </m:r>
                    <m:r>
                      <a:rPr lang="en-GB" b="0" i="1" smtClean="0">
                        <a:latin typeface="Cambria Math" panose="02040503050406030204" pitchFamily="18" charset="0"/>
                        <a:ea typeface="Cambria Math" panose="02040503050406030204" pitchFamily="18" charset="0"/>
                        <a:cs typeface="Times New Roman" panose="02020603050405020304" pitchFamily="18" charset="0"/>
                      </a:rPr>
                      <m:t> </m:t>
                    </m:r>
                    <m:acc>
                      <m:accPr>
                        <m:chr m:val="̅"/>
                        <m:ctrlPr>
                          <a:rPr lang="en-GB" b="0" i="1" smtClean="0">
                            <a:latin typeface="Cambria Math" panose="02040503050406030204" pitchFamily="18" charset="0"/>
                            <a:ea typeface="Cambria Math" panose="02040503050406030204" pitchFamily="18" charset="0"/>
                            <a:cs typeface="Times New Roman" panose="02020603050405020304" pitchFamily="18" charset="0"/>
                          </a:rPr>
                        </m:ctrlPr>
                      </m:accPr>
                      <m:e>
                        <m:r>
                          <a:rPr lang="en-GB" b="0" i="1" smtClean="0">
                            <a:latin typeface="Cambria Math" panose="02040503050406030204" pitchFamily="18" charset="0"/>
                            <a:ea typeface="Cambria Math" panose="02040503050406030204" pitchFamily="18" charset="0"/>
                            <a:cs typeface="Times New Roman" panose="02020603050405020304" pitchFamily="18" charset="0"/>
                          </a:rPr>
                          <m:t>𝑋</m:t>
                        </m:r>
                      </m:e>
                    </m:acc>
                    <m:r>
                      <a:rPr lang="en-GB" b="0" i="1" smtClean="0">
                        <a:latin typeface="Cambria Math" panose="02040503050406030204" pitchFamily="18" charset="0"/>
                        <a:ea typeface="Cambria Math" panose="02040503050406030204" pitchFamily="18" charset="0"/>
                        <a:cs typeface="Times New Roman" panose="02020603050405020304" pitchFamily="18" charset="0"/>
                      </a:rPr>
                      <m:t>=9.5</m:t>
                    </m:r>
                  </m:oMath>
                </a14:m>
                <a:r>
                  <a:rPr lang="en-IN" dirty="0">
                    <a:latin typeface="Times New Roman" panose="02020603050405020304" pitchFamily="18" charset="0"/>
                    <a:cs typeface="Times New Roman" panose="02020603050405020304" pitchFamily="18" charset="0"/>
                  </a:rPr>
                  <a:t> then </a:t>
                </a:r>
              </a:p>
              <a:p>
                <a:pPr algn="just"/>
                <a:r>
                  <a:rPr lang="en-IN" dirty="0">
                    <a:latin typeface="Times New Roman" panose="02020603050405020304" pitchFamily="18" charset="0"/>
                    <a:cs typeface="Times New Roman" panose="02020603050405020304" pitchFamily="18" charset="0"/>
                  </a:rPr>
                  <a:t>Find the 95% confidence interval for 𝜇 ?</a:t>
                </a:r>
              </a:p>
              <a:p>
                <a:pPr marL="0" indent="0" algn="just">
                  <a:buNone/>
                </a:pPr>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Find the 90% confidence interval for 𝜇 ?</a:t>
                </a:r>
                <a:endParaRPr lang="en-US" dirty="0">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4205" y="556054"/>
                <a:ext cx="8229600" cy="3886200"/>
              </a:xfrm>
              <a:blipFill rotWithShape="0">
                <a:blip r:embed="rId2"/>
                <a:stretch>
                  <a:fillRect l="-1926" t="-2194"/>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E674070A-96FD-4C15-B106-2D3E97D0C4A1}"/>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E0C5E825-3C2E-4AEF-B34C-26C385A11900}"/>
              </a:ext>
            </a:extLst>
          </p:cNvPr>
          <p:cNvSpPr>
            <a:spLocks noGrp="1"/>
          </p:cNvSpPr>
          <p:nvPr>
            <p:ph type="dt" sz="half" idx="12"/>
          </p:nvPr>
        </p:nvSpPr>
        <p:spPr/>
        <p:txBody>
          <a:bodyPr/>
          <a:lstStyle/>
          <a:p>
            <a:fld id="{243A5480-79C2-4701-8D0A-56834A07467A}" type="datetime5">
              <a:rPr lang="en-NZ" altLang="en-US" smtClean="0"/>
              <a:t>16-May-23</a:t>
            </a:fld>
            <a:endParaRPr lang="en-US" altLang="en-US"/>
          </a:p>
        </p:txBody>
      </p:sp>
      <p:sp>
        <p:nvSpPr>
          <p:cNvPr id="7" name="Slide Number Placeholder 6">
            <a:extLst>
              <a:ext uri="{FF2B5EF4-FFF2-40B4-BE49-F238E27FC236}">
                <a16:creationId xmlns:a16="http://schemas.microsoft.com/office/drawing/2014/main" id="{B0CAC57E-760C-4192-9A2F-F788E47E5878}"/>
              </a:ext>
            </a:extLst>
          </p:cNvPr>
          <p:cNvSpPr>
            <a:spLocks noGrp="1"/>
          </p:cNvSpPr>
          <p:nvPr>
            <p:ph type="sldNum" sz="quarter" idx="11"/>
          </p:nvPr>
        </p:nvSpPr>
        <p:spPr/>
        <p:txBody>
          <a:bodyPr/>
          <a:lstStyle/>
          <a:p>
            <a:fld id="{E6D38F6D-B68C-43EA-8D93-D9BC679B8240}" type="slidenum">
              <a:rPr lang="en-US" altLang="en-US" smtClean="0"/>
              <a:pPr/>
              <a:t>47</a:t>
            </a:fld>
            <a:endParaRPr lang="en-US" altLang="en-US"/>
          </a:p>
        </p:txBody>
      </p:sp>
    </p:spTree>
    <p:extLst>
      <p:ext uri="{BB962C8B-B14F-4D97-AF65-F5344CB8AC3E}">
        <p14:creationId xmlns:p14="http://schemas.microsoft.com/office/powerpoint/2010/main" val="3480040691"/>
      </p:ext>
    </p:extLst>
  </p:cSld>
  <p:clrMapOvr>
    <a:masterClrMapping/>
  </p:clrMapOvr>
  <p:transition spd="slow">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5967" y="556054"/>
                <a:ext cx="8229600" cy="3886200"/>
              </a:xfrm>
            </p:spPr>
            <p:txBody>
              <a:bodyPr/>
              <a:lstStyle/>
              <a:p>
                <a:pPr marL="0" indent="0" algn="just">
                  <a:buNone/>
                </a:pPr>
                <a:r>
                  <a:rPr lang="en-US" sz="3000" dirty="0">
                    <a:solidFill>
                      <a:srgbClr val="FF0000"/>
                    </a:solidFill>
                    <a:latin typeface="Times New Roman" panose="02020603050405020304" pitchFamily="18" charset="0"/>
                    <a:cs typeface="Times New Roman" panose="02020603050405020304" pitchFamily="18" charset="0"/>
                  </a:rPr>
                  <a:t>(Case 2)</a:t>
                </a:r>
                <a:r>
                  <a:rPr lang="en-US" sz="3000" dirty="0">
                    <a:latin typeface="Times New Roman" panose="02020603050405020304" pitchFamily="18" charset="0"/>
                    <a:cs typeface="Times New Roman" panose="02020603050405020304" pitchFamily="18" charset="0"/>
                  </a:rPr>
                  <a:t> For</a:t>
                </a:r>
                <a14:m>
                  <m:oMath xmlns:m="http://schemas.openxmlformats.org/officeDocument/2006/math">
                    <m:r>
                      <a:rPr lang="en-US" sz="3000" b="0" i="0" smtClean="0">
                        <a:latin typeface="Cambria Math" panose="02040503050406030204" pitchFamily="18" charset="0"/>
                        <a:ea typeface="Cambria Math" panose="02040503050406030204" pitchFamily="18" charset="0"/>
                        <a:cs typeface="Times New Roman" panose="02020603050405020304" pitchFamily="18" charset="0"/>
                      </a:rPr>
                      <m:t> </m:t>
                    </m:r>
                    <m:r>
                      <a:rPr lang="en-US" sz="300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𝜎</m:t>
                    </m:r>
                  </m:oMath>
                </a14:m>
                <a:r>
                  <a:rPr lang="en-US" sz="3000" dirty="0">
                    <a:solidFill>
                      <a:srgbClr val="0000FF"/>
                    </a:solidFill>
                    <a:latin typeface="Times New Roman" panose="02020603050405020304" pitchFamily="18" charset="0"/>
                    <a:cs typeface="Times New Roman" panose="02020603050405020304" pitchFamily="18" charset="0"/>
                  </a:rPr>
                  <a:t> unknown</a:t>
                </a:r>
                <a:r>
                  <a:rPr lang="en-US" sz="3000" dirty="0">
                    <a:latin typeface="Times New Roman" panose="02020603050405020304" pitchFamily="18" charset="0"/>
                    <a:cs typeface="Times New Roman" panose="02020603050405020304" pitchFamily="18" charset="0"/>
                  </a:rPr>
                  <a:t>, it is replaced by</a:t>
                </a:r>
              </a:p>
              <a:p>
                <a:pPr marL="0" indent="0" algn="just">
                  <a:buNone/>
                </a:pPr>
                <a14:m>
                  <m:oMathPara xmlns:m="http://schemas.openxmlformats.org/officeDocument/2006/math">
                    <m:oMathParaPr>
                      <m:jc m:val="centerGroup"/>
                    </m:oMathParaPr>
                    <m:oMath xmlns:m="http://schemas.openxmlformats.org/officeDocument/2006/math">
                      <m:r>
                        <a:rPr lang="en-US" sz="3000" b="0" i="1" smtClean="0">
                          <a:solidFill>
                            <a:schemeClr val="bg2">
                              <a:lumMod val="75000"/>
                            </a:schemeClr>
                          </a:solidFill>
                          <a:latin typeface="Cambria Math" panose="02040503050406030204" pitchFamily="18" charset="0"/>
                          <a:cs typeface="Times New Roman" panose="02020603050405020304" pitchFamily="18" charset="0"/>
                        </a:rPr>
                        <m:t>𝑠</m:t>
                      </m:r>
                      <m:r>
                        <a:rPr lang="en-US" sz="3000" b="0" i="1" smtClean="0">
                          <a:solidFill>
                            <a:schemeClr val="bg2">
                              <a:lumMod val="75000"/>
                            </a:schemeClr>
                          </a:solidFill>
                          <a:latin typeface="Cambria Math" panose="02040503050406030204" pitchFamily="18" charset="0"/>
                          <a:cs typeface="Times New Roman" panose="02020603050405020304" pitchFamily="18" charset="0"/>
                        </a:rPr>
                        <m:t>=</m:t>
                      </m:r>
                      <m:rad>
                        <m:radPr>
                          <m:degHide m:val="on"/>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radPr>
                        <m:deg/>
                        <m:e>
                          <m:f>
                            <m:fPr>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fPr>
                            <m:num>
                              <m:nary>
                                <m:naryPr>
                                  <m:chr m:val="∑"/>
                                  <m:subHide m:val="on"/>
                                  <m:supHide m:val="on"/>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naryPr>
                                <m:sub/>
                                <m:sup/>
                                <m:e>
                                  <m:sSup>
                                    <m:sSupPr>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sSupPr>
                                    <m:e>
                                      <m:d>
                                        <m:dPr>
                                          <m:ctrlPr>
                                            <a:rPr lang="en-US" sz="3000" i="1">
                                              <a:solidFill>
                                                <a:schemeClr val="bg2">
                                                  <a:lumMod val="75000"/>
                                                </a:schemeClr>
                                              </a:solidFill>
                                              <a:latin typeface="Cambria Math" panose="02040503050406030204" pitchFamily="18" charset="0"/>
                                              <a:cs typeface="Times New Roman" panose="02020603050405020304" pitchFamily="18" charset="0"/>
                                            </a:rPr>
                                          </m:ctrlPr>
                                        </m:dPr>
                                        <m:e>
                                          <m:r>
                                            <a:rPr lang="en-US" sz="3000" b="0" i="1" smtClean="0">
                                              <a:solidFill>
                                                <a:schemeClr val="bg2">
                                                  <a:lumMod val="75000"/>
                                                </a:schemeClr>
                                              </a:solidFill>
                                              <a:latin typeface="Cambria Math" panose="02040503050406030204" pitchFamily="18" charset="0"/>
                                              <a:cs typeface="Times New Roman" panose="02020603050405020304" pitchFamily="18" charset="0"/>
                                            </a:rPr>
                                            <m:t>𝑋</m:t>
                                          </m:r>
                                          <m:r>
                                            <a:rPr lang="en-US" sz="3000" b="0" i="1" smtClean="0">
                                              <a:solidFill>
                                                <a:schemeClr val="bg2">
                                                  <a:lumMod val="75000"/>
                                                </a:schemeClr>
                                              </a:solidFill>
                                              <a:latin typeface="Cambria Math" panose="02040503050406030204" pitchFamily="18" charset="0"/>
                                              <a:cs typeface="Times New Roman" panose="02020603050405020304" pitchFamily="18" charset="0"/>
                                            </a:rPr>
                                            <m:t>−</m:t>
                                          </m:r>
                                          <m:acc>
                                            <m:accPr>
                                              <m:chr m:val="̅"/>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accPr>
                                            <m:e>
                                              <m:r>
                                                <a:rPr lang="en-US" sz="3000" b="0" i="1" smtClean="0">
                                                  <a:solidFill>
                                                    <a:schemeClr val="bg2">
                                                      <a:lumMod val="75000"/>
                                                    </a:schemeClr>
                                                  </a:solidFill>
                                                  <a:latin typeface="Cambria Math" panose="02040503050406030204" pitchFamily="18" charset="0"/>
                                                  <a:cs typeface="Times New Roman" panose="02020603050405020304" pitchFamily="18" charset="0"/>
                                                </a:rPr>
                                                <m:t>𝑋</m:t>
                                              </m:r>
                                            </m:e>
                                          </m:acc>
                                        </m:e>
                                      </m:d>
                                    </m:e>
                                    <m:sup>
                                      <m:r>
                                        <a:rPr lang="en-US" sz="3000" b="0" i="1" smtClean="0">
                                          <a:solidFill>
                                            <a:schemeClr val="bg2">
                                              <a:lumMod val="75000"/>
                                            </a:schemeClr>
                                          </a:solidFill>
                                          <a:latin typeface="Cambria Math" panose="02040503050406030204" pitchFamily="18" charset="0"/>
                                          <a:cs typeface="Times New Roman" panose="02020603050405020304" pitchFamily="18" charset="0"/>
                                        </a:rPr>
                                        <m:t>2</m:t>
                                      </m:r>
                                    </m:sup>
                                  </m:sSup>
                                </m:e>
                              </m:nary>
                            </m:num>
                            <m:den>
                              <m:r>
                                <a:rPr lang="en-US" sz="3000" b="0" i="1" smtClean="0">
                                  <a:solidFill>
                                    <a:schemeClr val="bg2">
                                      <a:lumMod val="75000"/>
                                    </a:schemeClr>
                                  </a:solidFill>
                                  <a:latin typeface="Cambria Math" panose="02040503050406030204" pitchFamily="18" charset="0"/>
                                  <a:cs typeface="Times New Roman" panose="02020603050405020304" pitchFamily="18" charset="0"/>
                                </a:rPr>
                                <m:t>𝑛</m:t>
                              </m:r>
                              <m:r>
                                <a:rPr lang="en-US" sz="3000" b="0" i="1" smtClean="0">
                                  <a:solidFill>
                                    <a:schemeClr val="bg2">
                                      <a:lumMod val="75000"/>
                                    </a:schemeClr>
                                  </a:solidFill>
                                  <a:latin typeface="Cambria Math" panose="02040503050406030204" pitchFamily="18" charset="0"/>
                                  <a:cs typeface="Times New Roman" panose="02020603050405020304" pitchFamily="18" charset="0"/>
                                </a:rPr>
                                <m:t>−1</m:t>
                              </m:r>
                            </m:den>
                          </m:f>
                          <m:r>
                            <a:rPr lang="en-US" sz="3000" b="0" i="1" smtClean="0">
                              <a:solidFill>
                                <a:schemeClr val="bg2">
                                  <a:lumMod val="75000"/>
                                </a:schemeClr>
                              </a:solidFill>
                              <a:latin typeface="Cambria Math" panose="02040503050406030204" pitchFamily="18" charset="0"/>
                              <a:cs typeface="Times New Roman" panose="02020603050405020304" pitchFamily="18" charset="0"/>
                            </a:rPr>
                            <m:t> </m:t>
                          </m:r>
                        </m:e>
                      </m:rad>
                      <m:r>
                        <a:rPr lang="en-US" sz="3000" b="0" i="1" smtClean="0">
                          <a:solidFill>
                            <a:schemeClr val="bg2">
                              <a:lumMod val="75000"/>
                            </a:schemeClr>
                          </a:solidFill>
                          <a:latin typeface="Cambria Math" panose="02040503050406030204" pitchFamily="18" charset="0"/>
                          <a:cs typeface="Times New Roman" panose="02020603050405020304" pitchFamily="18" charset="0"/>
                        </a:rPr>
                        <m:t> = </m:t>
                      </m:r>
                      <m:rad>
                        <m:radPr>
                          <m:degHide m:val="on"/>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radPr>
                        <m:deg/>
                        <m:e>
                          <m:f>
                            <m:fPr>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fPr>
                            <m:num>
                              <m:r>
                                <a:rPr lang="en-US" sz="3000" b="0" i="1" smtClean="0">
                                  <a:solidFill>
                                    <a:schemeClr val="bg2">
                                      <a:lumMod val="75000"/>
                                    </a:schemeClr>
                                  </a:solidFill>
                                  <a:latin typeface="Cambria Math" panose="02040503050406030204" pitchFamily="18" charset="0"/>
                                  <a:cs typeface="Times New Roman" panose="02020603050405020304" pitchFamily="18" charset="0"/>
                                </a:rPr>
                                <m:t>𝑛</m:t>
                              </m:r>
                              <m:nary>
                                <m:naryPr>
                                  <m:chr m:val="∑"/>
                                  <m:subHide m:val="on"/>
                                  <m:supHide m:val="on"/>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naryPr>
                                <m:sub/>
                                <m:sup/>
                                <m:e>
                                  <m:sSup>
                                    <m:sSupPr>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sSupPr>
                                    <m:e>
                                      <m:r>
                                        <a:rPr lang="en-US" sz="3000" b="0" i="1" smtClean="0">
                                          <a:solidFill>
                                            <a:schemeClr val="bg2">
                                              <a:lumMod val="75000"/>
                                            </a:schemeClr>
                                          </a:solidFill>
                                          <a:latin typeface="Cambria Math" panose="02040503050406030204" pitchFamily="18" charset="0"/>
                                          <a:cs typeface="Times New Roman" panose="02020603050405020304" pitchFamily="18" charset="0"/>
                                        </a:rPr>
                                        <m:t>𝑋</m:t>
                                      </m:r>
                                    </m:e>
                                    <m:sup>
                                      <m:r>
                                        <a:rPr lang="en-US" sz="3000" b="0" i="1" smtClean="0">
                                          <a:solidFill>
                                            <a:schemeClr val="bg2">
                                              <a:lumMod val="75000"/>
                                            </a:schemeClr>
                                          </a:solidFill>
                                          <a:latin typeface="Cambria Math" panose="02040503050406030204" pitchFamily="18" charset="0"/>
                                          <a:cs typeface="Times New Roman" panose="02020603050405020304" pitchFamily="18" charset="0"/>
                                        </a:rPr>
                                        <m:t>2</m:t>
                                      </m:r>
                                    </m:sup>
                                  </m:sSup>
                                  <m:r>
                                    <a:rPr lang="en-US" sz="3000" b="0" i="1" smtClean="0">
                                      <a:solidFill>
                                        <a:schemeClr val="bg2">
                                          <a:lumMod val="75000"/>
                                        </a:schemeClr>
                                      </a:solidFill>
                                      <a:latin typeface="Cambria Math" panose="02040503050406030204" pitchFamily="18" charset="0"/>
                                      <a:cs typeface="Times New Roman" panose="02020603050405020304" pitchFamily="18" charset="0"/>
                                    </a:rPr>
                                    <m:t> − </m:t>
                                  </m:r>
                                  <m:sSup>
                                    <m:sSupPr>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sSupPr>
                                    <m:e>
                                      <m:d>
                                        <m:dPr>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dPr>
                                        <m:e>
                                          <m:nary>
                                            <m:naryPr>
                                              <m:chr m:val="∑"/>
                                              <m:subHide m:val="on"/>
                                              <m:supHide m:val="on"/>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naryPr>
                                            <m:sub/>
                                            <m:sup/>
                                            <m:e>
                                              <m:r>
                                                <a:rPr lang="en-US" sz="3000" b="0" i="1" smtClean="0">
                                                  <a:solidFill>
                                                    <a:schemeClr val="bg2">
                                                      <a:lumMod val="75000"/>
                                                    </a:schemeClr>
                                                  </a:solidFill>
                                                  <a:latin typeface="Cambria Math" panose="02040503050406030204" pitchFamily="18" charset="0"/>
                                                  <a:cs typeface="Times New Roman" panose="02020603050405020304" pitchFamily="18" charset="0"/>
                                                </a:rPr>
                                                <m:t>𝑋</m:t>
                                              </m:r>
                                            </m:e>
                                          </m:nary>
                                        </m:e>
                                      </m:d>
                                    </m:e>
                                    <m:sup>
                                      <m:r>
                                        <a:rPr lang="en-US" sz="3000" b="0" i="1" smtClean="0">
                                          <a:solidFill>
                                            <a:schemeClr val="bg2">
                                              <a:lumMod val="75000"/>
                                            </a:schemeClr>
                                          </a:solidFill>
                                          <a:latin typeface="Cambria Math" panose="02040503050406030204" pitchFamily="18" charset="0"/>
                                          <a:cs typeface="Times New Roman" panose="02020603050405020304" pitchFamily="18" charset="0"/>
                                        </a:rPr>
                                        <m:t>2</m:t>
                                      </m:r>
                                    </m:sup>
                                  </m:sSup>
                                </m:e>
                              </m:nary>
                            </m:num>
                            <m:den>
                              <m:r>
                                <a:rPr lang="en-GB" sz="3000" b="0" i="1" smtClean="0">
                                  <a:solidFill>
                                    <a:schemeClr val="bg2">
                                      <a:lumMod val="75000"/>
                                    </a:schemeClr>
                                  </a:solidFill>
                                  <a:latin typeface="Cambria Math" panose="02040503050406030204" pitchFamily="18" charset="0"/>
                                  <a:cs typeface="Times New Roman" panose="02020603050405020304" pitchFamily="18" charset="0"/>
                                </a:rPr>
                                <m:t>𝑛</m:t>
                              </m:r>
                              <m:r>
                                <a:rPr lang="en-GB" sz="3000" b="0" i="1" smtClean="0">
                                  <a:solidFill>
                                    <a:schemeClr val="bg2">
                                      <a:lumMod val="75000"/>
                                    </a:schemeClr>
                                  </a:solidFill>
                                  <a:latin typeface="Cambria Math" panose="02040503050406030204" pitchFamily="18" charset="0"/>
                                  <a:cs typeface="Times New Roman" panose="02020603050405020304" pitchFamily="18" charset="0"/>
                                </a:rPr>
                                <m:t>(</m:t>
                              </m:r>
                              <m:r>
                                <a:rPr lang="en-US" sz="3000" b="0" i="1" smtClean="0">
                                  <a:solidFill>
                                    <a:schemeClr val="bg2">
                                      <a:lumMod val="75000"/>
                                    </a:schemeClr>
                                  </a:solidFill>
                                  <a:latin typeface="Cambria Math" panose="02040503050406030204" pitchFamily="18" charset="0"/>
                                  <a:cs typeface="Times New Roman" panose="02020603050405020304" pitchFamily="18" charset="0"/>
                                </a:rPr>
                                <m:t>𝑛</m:t>
                              </m:r>
                              <m:r>
                                <a:rPr lang="en-US" sz="3000" b="0" i="1" smtClean="0">
                                  <a:solidFill>
                                    <a:schemeClr val="bg2">
                                      <a:lumMod val="75000"/>
                                    </a:schemeClr>
                                  </a:solidFill>
                                  <a:latin typeface="Cambria Math" panose="02040503050406030204" pitchFamily="18" charset="0"/>
                                  <a:cs typeface="Times New Roman" panose="02020603050405020304" pitchFamily="18" charset="0"/>
                                </a:rPr>
                                <m:t>−1)</m:t>
                              </m:r>
                            </m:den>
                          </m:f>
                        </m:e>
                      </m:rad>
                    </m:oMath>
                  </m:oMathPara>
                </a14:m>
                <a:endParaRPr lang="en-US" sz="3000" dirty="0">
                  <a:latin typeface="Times New Roman" panose="02020603050405020304" pitchFamily="18" charset="0"/>
                  <a:cs typeface="Times New Roman" panose="02020603050405020304" pitchFamily="18" charset="0"/>
                </a:endParaRPr>
              </a:p>
              <a:p>
                <a:pPr marL="0" indent="0" algn="just">
                  <a:buNone/>
                </a:pPr>
                <a:r>
                  <a:rPr lang="en-US" sz="3000" dirty="0">
                    <a:latin typeface="Times New Roman" panose="02020603050405020304" pitchFamily="18" charset="0"/>
                    <a:cs typeface="Times New Roman" panose="02020603050405020304" pitchFamily="18" charset="0"/>
                  </a:rPr>
                  <a:t>(the sample standard deviation) and the </a:t>
                </a:r>
                <a14:m>
                  <m:oMath xmlns:m="http://schemas.openxmlformats.org/officeDocument/2006/math">
                    <m:d>
                      <m:dPr>
                        <m:ctrlPr>
                          <a:rPr lang="en-US" sz="3000" i="1" smtClean="0">
                            <a:latin typeface="Cambria Math" panose="02040503050406030204" pitchFamily="18" charset="0"/>
                            <a:cs typeface="Times New Roman" panose="02020603050405020304" pitchFamily="18" charset="0"/>
                          </a:rPr>
                        </m:ctrlPr>
                      </m:dPr>
                      <m:e>
                        <m:r>
                          <a:rPr lang="en-US" sz="3000" b="0" i="1" smtClean="0">
                            <a:latin typeface="Cambria Math" panose="02040503050406030204" pitchFamily="18" charset="0"/>
                            <a:cs typeface="Times New Roman" panose="02020603050405020304" pitchFamily="18" charset="0"/>
                          </a:rPr>
                          <m:t>1−</m:t>
                        </m:r>
                        <m:r>
                          <a:rPr lang="en-US" sz="3000" b="0" i="1" smtClean="0">
                            <a:latin typeface="Cambria Math" panose="02040503050406030204" pitchFamily="18" charset="0"/>
                            <a:ea typeface="Cambria Math" panose="02040503050406030204" pitchFamily="18" charset="0"/>
                            <a:cs typeface="Times New Roman" panose="02020603050405020304" pitchFamily="18" charset="0"/>
                          </a:rPr>
                          <m:t>𝛼</m:t>
                        </m:r>
                      </m:e>
                    </m:d>
                    <m:r>
                      <a:rPr lang="en-US" sz="3000" b="0" i="1" smtClean="0">
                        <a:latin typeface="Cambria Math" panose="02040503050406030204" pitchFamily="18" charset="0"/>
                        <a:cs typeface="Times New Roman" panose="02020603050405020304" pitchFamily="18" charset="0"/>
                      </a:rPr>
                      <m:t>∗100 %</m:t>
                    </m:r>
                  </m:oMath>
                </a14:m>
                <a:r>
                  <a:rPr lang="en-US" sz="3000" dirty="0">
                    <a:latin typeface="Times New Roman" panose="02020603050405020304" pitchFamily="18" charset="0"/>
                    <a:cs typeface="Times New Roman" panose="02020603050405020304" pitchFamily="18" charset="0"/>
                  </a:rPr>
                  <a:t>confidence interval for </a:t>
                </a:r>
                <a14:m>
                  <m:oMath xmlns:m="http://schemas.openxmlformats.org/officeDocument/2006/math">
                    <m:r>
                      <a:rPr lang="en-US" sz="3000" i="1" smtClean="0">
                        <a:latin typeface="Cambria Math" panose="02040503050406030204" pitchFamily="18" charset="0"/>
                        <a:ea typeface="Cambria Math" panose="02040503050406030204" pitchFamily="18" charset="0"/>
                        <a:cs typeface="Times New Roman" panose="02020603050405020304" pitchFamily="18" charset="0"/>
                      </a:rPr>
                      <m:t>𝜇</m:t>
                    </m:r>
                  </m:oMath>
                </a14:m>
                <a:r>
                  <a:rPr lang="en-US" sz="3000" dirty="0">
                    <a:latin typeface="Times New Roman" panose="02020603050405020304" pitchFamily="18" charset="0"/>
                    <a:cs typeface="Times New Roman" panose="02020603050405020304" pitchFamily="18" charset="0"/>
                  </a:rPr>
                  <a:t> is computed as,</a:t>
                </a:r>
              </a:p>
              <a:p>
                <a:pPr marL="0" indent="0" algn="ctr">
                  <a:buNone/>
                </a:pPr>
                <a14:m>
                  <m:oMath xmlns:m="http://schemas.openxmlformats.org/officeDocument/2006/math">
                    <m:d>
                      <m:dPr>
                        <m:ctrlPr>
                          <a:rPr lang="en-US" sz="3000" i="1" smtClean="0">
                            <a:solidFill>
                              <a:schemeClr val="bg2">
                                <a:lumMod val="75000"/>
                              </a:schemeClr>
                            </a:solidFill>
                            <a:latin typeface="Cambria Math" panose="02040503050406030204" pitchFamily="18" charset="0"/>
                            <a:cs typeface="Times New Roman" panose="02020603050405020304" pitchFamily="18" charset="0"/>
                          </a:rPr>
                        </m:ctrlPr>
                      </m:dPr>
                      <m:e>
                        <m:acc>
                          <m:accPr>
                            <m:chr m:val="̅"/>
                            <m:ctrlPr>
                              <a:rPr lang="en-US" sz="3000" i="1">
                                <a:solidFill>
                                  <a:schemeClr val="bg2">
                                    <a:lumMod val="75000"/>
                                  </a:schemeClr>
                                </a:solidFill>
                                <a:latin typeface="Cambria Math" panose="02040503050406030204" pitchFamily="18" charset="0"/>
                                <a:cs typeface="Times New Roman" panose="02020603050405020304" pitchFamily="18" charset="0"/>
                              </a:rPr>
                            </m:ctrlPr>
                          </m:accPr>
                          <m:e>
                            <m:r>
                              <a:rPr lang="en-US" sz="3000" i="1">
                                <a:solidFill>
                                  <a:schemeClr val="bg2">
                                    <a:lumMod val="75000"/>
                                  </a:schemeClr>
                                </a:solidFill>
                                <a:latin typeface="Cambria Math" panose="02040503050406030204" pitchFamily="18" charset="0"/>
                                <a:cs typeface="Times New Roman" panose="02020603050405020304" pitchFamily="18" charset="0"/>
                              </a:rPr>
                              <m:t>𝑋</m:t>
                            </m:r>
                          </m:e>
                        </m:acc>
                        <m:r>
                          <a:rPr lang="en-US" sz="3000" i="1">
                            <a:solidFill>
                              <a:schemeClr val="bg2">
                                <a:lumMod val="75000"/>
                              </a:schemeClr>
                            </a:solidFill>
                            <a:latin typeface="Cambria Math" panose="02040503050406030204" pitchFamily="18" charset="0"/>
                            <a:cs typeface="Times New Roman" panose="02020603050405020304" pitchFamily="18" charset="0"/>
                          </a:rPr>
                          <m:t>−</m:t>
                        </m:r>
                        <m:sSub>
                          <m:sSubPr>
                            <m:ctrlPr>
                              <a:rPr lang="en-GB" sz="3000" i="1">
                                <a:solidFill>
                                  <a:schemeClr val="bg2">
                                    <a:lumMod val="75000"/>
                                  </a:schemeClr>
                                </a:solidFill>
                                <a:latin typeface="Cambria Math" panose="02040503050406030204" pitchFamily="18" charset="0"/>
                                <a:cs typeface="Times New Roman" panose="02020603050405020304" pitchFamily="18" charset="0"/>
                              </a:rPr>
                            </m:ctrlPr>
                          </m:sSubPr>
                          <m:e>
                            <m:r>
                              <a:rPr lang="en-US" sz="3000" b="0" i="1" smtClean="0">
                                <a:solidFill>
                                  <a:schemeClr val="bg2">
                                    <a:lumMod val="75000"/>
                                  </a:schemeClr>
                                </a:solidFill>
                                <a:latin typeface="Cambria Math" panose="02040503050406030204" pitchFamily="18" charset="0"/>
                                <a:cs typeface="Times New Roman" panose="02020603050405020304" pitchFamily="18" charset="0"/>
                              </a:rPr>
                              <m:t>𝑡</m:t>
                            </m:r>
                          </m:e>
                          <m:sub>
                            <m:f>
                              <m:fPr>
                                <m:type m:val="skw"/>
                                <m:ctrlPr>
                                  <a:rPr lang="en-GB" sz="3000" i="1">
                                    <a:solidFill>
                                      <a:schemeClr val="bg2">
                                        <a:lumMod val="75000"/>
                                      </a:schemeClr>
                                    </a:solidFill>
                                    <a:latin typeface="Cambria Math" panose="02040503050406030204" pitchFamily="18" charset="0"/>
                                    <a:cs typeface="Times New Roman" panose="02020603050405020304" pitchFamily="18" charset="0"/>
                                  </a:rPr>
                                </m:ctrlPr>
                              </m:fPr>
                              <m:num>
                                <m:r>
                                  <a:rPr lang="en-GB" sz="30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sz="3000" i="1">
                                    <a:solidFill>
                                      <a:schemeClr val="bg2">
                                        <a:lumMod val="75000"/>
                                      </a:schemeClr>
                                    </a:solidFill>
                                    <a:latin typeface="Cambria Math" panose="02040503050406030204" pitchFamily="18" charset="0"/>
                                    <a:cs typeface="Times New Roman" panose="02020603050405020304" pitchFamily="18" charset="0"/>
                                  </a:rPr>
                                  <m:t>2</m:t>
                                </m:r>
                              </m:den>
                            </m:f>
                          </m:sub>
                        </m:sSub>
                        <m:r>
                          <a:rPr lang="en-US" sz="3000" i="1">
                            <a:solidFill>
                              <a:schemeClr val="bg2">
                                <a:lumMod val="75000"/>
                              </a:schemeClr>
                            </a:solidFill>
                            <a:latin typeface="Cambria Math" panose="02040503050406030204" pitchFamily="18" charset="0"/>
                            <a:cs typeface="Times New Roman" panose="02020603050405020304" pitchFamily="18" charset="0"/>
                          </a:rPr>
                          <m:t>∗</m:t>
                        </m:r>
                        <m:f>
                          <m:fPr>
                            <m:ctrlPr>
                              <a:rPr lang="en-US" sz="3000" i="1">
                                <a:solidFill>
                                  <a:schemeClr val="bg2">
                                    <a:lumMod val="75000"/>
                                  </a:schemeClr>
                                </a:solidFill>
                                <a:latin typeface="Cambria Math" panose="02040503050406030204" pitchFamily="18" charset="0"/>
                                <a:cs typeface="Times New Roman" panose="02020603050405020304" pitchFamily="18" charset="0"/>
                              </a:rPr>
                            </m:ctrlPr>
                          </m:fPr>
                          <m:num>
                            <m:r>
                              <a:rPr lang="en-GB" sz="3000"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𝑠</m:t>
                            </m:r>
                          </m:num>
                          <m:den>
                            <m:rad>
                              <m:radPr>
                                <m:degHide m:val="on"/>
                                <m:ctrlPr>
                                  <a:rPr lang="en-US" sz="3000" i="1">
                                    <a:solidFill>
                                      <a:schemeClr val="bg2">
                                        <a:lumMod val="75000"/>
                                      </a:schemeClr>
                                    </a:solidFill>
                                    <a:latin typeface="Cambria Math" panose="02040503050406030204" pitchFamily="18" charset="0"/>
                                    <a:cs typeface="Times New Roman" panose="02020603050405020304" pitchFamily="18" charset="0"/>
                                  </a:rPr>
                                </m:ctrlPr>
                              </m:radPr>
                              <m:deg/>
                              <m:e>
                                <m:r>
                                  <a:rPr lang="en-US" sz="3000" i="1">
                                    <a:solidFill>
                                      <a:schemeClr val="bg2">
                                        <a:lumMod val="75000"/>
                                      </a:schemeClr>
                                    </a:solidFill>
                                    <a:latin typeface="Cambria Math" panose="02040503050406030204" pitchFamily="18" charset="0"/>
                                    <a:cs typeface="Times New Roman" panose="02020603050405020304" pitchFamily="18" charset="0"/>
                                  </a:rPr>
                                  <m:t>𝑛</m:t>
                                </m:r>
                              </m:e>
                            </m:rad>
                          </m:den>
                        </m:f>
                        <m:r>
                          <a:rPr lang="en-US" sz="3000" i="1">
                            <a:solidFill>
                              <a:schemeClr val="bg2">
                                <a:lumMod val="75000"/>
                              </a:schemeClr>
                            </a:solidFill>
                            <a:latin typeface="Cambria Math" panose="02040503050406030204" pitchFamily="18" charset="0"/>
                            <a:cs typeface="Times New Roman" panose="02020603050405020304" pitchFamily="18" charset="0"/>
                          </a:rPr>
                          <m:t> ,</m:t>
                        </m:r>
                        <m:acc>
                          <m:accPr>
                            <m:chr m:val="̅"/>
                            <m:ctrlPr>
                              <a:rPr lang="en-US" sz="3000" i="1">
                                <a:solidFill>
                                  <a:schemeClr val="bg2">
                                    <a:lumMod val="75000"/>
                                  </a:schemeClr>
                                </a:solidFill>
                                <a:latin typeface="Cambria Math" panose="02040503050406030204" pitchFamily="18" charset="0"/>
                                <a:cs typeface="Times New Roman" panose="02020603050405020304" pitchFamily="18" charset="0"/>
                              </a:rPr>
                            </m:ctrlPr>
                          </m:accPr>
                          <m:e>
                            <m:r>
                              <a:rPr lang="en-US" sz="3000" i="1">
                                <a:solidFill>
                                  <a:schemeClr val="bg2">
                                    <a:lumMod val="75000"/>
                                  </a:schemeClr>
                                </a:solidFill>
                                <a:latin typeface="Cambria Math" panose="02040503050406030204" pitchFamily="18" charset="0"/>
                                <a:cs typeface="Times New Roman" panose="02020603050405020304" pitchFamily="18" charset="0"/>
                              </a:rPr>
                              <m:t>𝑋</m:t>
                            </m:r>
                          </m:e>
                        </m:acc>
                        <m:r>
                          <a:rPr lang="en-US" sz="3000" i="1">
                            <a:solidFill>
                              <a:schemeClr val="bg2">
                                <a:lumMod val="75000"/>
                              </a:schemeClr>
                            </a:solidFill>
                            <a:latin typeface="Cambria Math" panose="02040503050406030204" pitchFamily="18" charset="0"/>
                            <a:cs typeface="Times New Roman" panose="02020603050405020304" pitchFamily="18" charset="0"/>
                          </a:rPr>
                          <m:t>+</m:t>
                        </m:r>
                        <m:sSub>
                          <m:sSubPr>
                            <m:ctrlPr>
                              <a:rPr lang="en-GB" sz="3000" i="1">
                                <a:solidFill>
                                  <a:schemeClr val="bg2">
                                    <a:lumMod val="75000"/>
                                  </a:schemeClr>
                                </a:solidFill>
                                <a:latin typeface="Cambria Math" panose="02040503050406030204" pitchFamily="18" charset="0"/>
                                <a:cs typeface="Times New Roman" panose="02020603050405020304" pitchFamily="18" charset="0"/>
                              </a:rPr>
                            </m:ctrlPr>
                          </m:sSubPr>
                          <m:e>
                            <m:r>
                              <a:rPr lang="en-US" sz="3000" b="0" i="1" smtClean="0">
                                <a:solidFill>
                                  <a:schemeClr val="bg2">
                                    <a:lumMod val="75000"/>
                                  </a:schemeClr>
                                </a:solidFill>
                                <a:latin typeface="Cambria Math" panose="02040503050406030204" pitchFamily="18" charset="0"/>
                                <a:cs typeface="Times New Roman" panose="02020603050405020304" pitchFamily="18" charset="0"/>
                              </a:rPr>
                              <m:t>𝑡</m:t>
                            </m:r>
                          </m:e>
                          <m:sub>
                            <m:f>
                              <m:fPr>
                                <m:type m:val="skw"/>
                                <m:ctrlPr>
                                  <a:rPr lang="en-GB" sz="3000" i="1">
                                    <a:solidFill>
                                      <a:schemeClr val="bg2">
                                        <a:lumMod val="75000"/>
                                      </a:schemeClr>
                                    </a:solidFill>
                                    <a:latin typeface="Cambria Math" panose="02040503050406030204" pitchFamily="18" charset="0"/>
                                    <a:cs typeface="Times New Roman" panose="02020603050405020304" pitchFamily="18" charset="0"/>
                                  </a:rPr>
                                </m:ctrlPr>
                              </m:fPr>
                              <m:num>
                                <m:r>
                                  <a:rPr lang="en-GB" sz="30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sz="3000" i="1">
                                    <a:solidFill>
                                      <a:schemeClr val="bg2">
                                        <a:lumMod val="75000"/>
                                      </a:schemeClr>
                                    </a:solidFill>
                                    <a:latin typeface="Cambria Math" panose="02040503050406030204" pitchFamily="18" charset="0"/>
                                    <a:cs typeface="Times New Roman" panose="02020603050405020304" pitchFamily="18" charset="0"/>
                                  </a:rPr>
                                  <m:t>2</m:t>
                                </m:r>
                              </m:den>
                            </m:f>
                          </m:sub>
                        </m:sSub>
                        <m:r>
                          <a:rPr lang="en-US" sz="3000" i="1">
                            <a:solidFill>
                              <a:schemeClr val="bg2">
                                <a:lumMod val="75000"/>
                              </a:schemeClr>
                            </a:solidFill>
                            <a:latin typeface="Cambria Math" panose="02040503050406030204" pitchFamily="18" charset="0"/>
                            <a:cs typeface="Times New Roman" panose="02020603050405020304" pitchFamily="18" charset="0"/>
                          </a:rPr>
                          <m:t>∗</m:t>
                        </m:r>
                        <m:f>
                          <m:fPr>
                            <m:ctrlPr>
                              <a:rPr lang="en-US" sz="3000" i="1">
                                <a:solidFill>
                                  <a:schemeClr val="bg2">
                                    <a:lumMod val="75000"/>
                                  </a:schemeClr>
                                </a:solidFill>
                                <a:latin typeface="Cambria Math" panose="02040503050406030204" pitchFamily="18" charset="0"/>
                                <a:cs typeface="Times New Roman" panose="02020603050405020304" pitchFamily="18" charset="0"/>
                              </a:rPr>
                            </m:ctrlPr>
                          </m:fPr>
                          <m:num>
                            <m:r>
                              <a:rPr lang="en-GB" sz="3000"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𝑠</m:t>
                            </m:r>
                          </m:num>
                          <m:den>
                            <m:rad>
                              <m:radPr>
                                <m:degHide m:val="on"/>
                                <m:ctrlPr>
                                  <a:rPr lang="en-US" sz="3000" i="1">
                                    <a:solidFill>
                                      <a:schemeClr val="bg2">
                                        <a:lumMod val="75000"/>
                                      </a:schemeClr>
                                    </a:solidFill>
                                    <a:latin typeface="Cambria Math" panose="02040503050406030204" pitchFamily="18" charset="0"/>
                                    <a:cs typeface="Times New Roman" panose="02020603050405020304" pitchFamily="18" charset="0"/>
                                  </a:rPr>
                                </m:ctrlPr>
                              </m:radPr>
                              <m:deg/>
                              <m:e>
                                <m:r>
                                  <a:rPr lang="en-US" sz="3000" i="1">
                                    <a:solidFill>
                                      <a:schemeClr val="bg2">
                                        <a:lumMod val="75000"/>
                                      </a:schemeClr>
                                    </a:solidFill>
                                    <a:latin typeface="Cambria Math" panose="02040503050406030204" pitchFamily="18" charset="0"/>
                                    <a:cs typeface="Times New Roman" panose="02020603050405020304" pitchFamily="18" charset="0"/>
                                  </a:rPr>
                                  <m:t>𝑛</m:t>
                                </m:r>
                              </m:e>
                            </m:rad>
                          </m:den>
                        </m:f>
                      </m:e>
                    </m:d>
                  </m:oMath>
                </a14:m>
                <a:r>
                  <a:rPr lang="en-US" sz="3000" dirty="0">
                    <a:latin typeface="Times New Roman" panose="02020603050405020304" pitchFamily="18" charset="0"/>
                    <a:cs typeface="Times New Roman" panose="02020603050405020304" pitchFamily="18" charset="0"/>
                  </a:rPr>
                  <a:t> </a:t>
                </a:r>
              </a:p>
              <a:p>
                <a:pPr marL="0" indent="0" algn="just">
                  <a:buNone/>
                </a:pPr>
                <a:r>
                  <a:rPr lang="en-US" sz="3000"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GB" sz="3000" i="1">
                            <a:latin typeface="Cambria Math" panose="02040503050406030204" pitchFamily="18" charset="0"/>
                            <a:cs typeface="Times New Roman" panose="02020603050405020304" pitchFamily="18" charset="0"/>
                          </a:rPr>
                        </m:ctrlPr>
                      </m:sSubPr>
                      <m:e>
                        <m:r>
                          <a:rPr lang="en-US" sz="3000" i="1">
                            <a:latin typeface="Cambria Math" panose="02040503050406030204" pitchFamily="18" charset="0"/>
                            <a:cs typeface="Times New Roman" panose="02020603050405020304" pitchFamily="18" charset="0"/>
                          </a:rPr>
                          <m:t>𝑡</m:t>
                        </m:r>
                      </m:e>
                      <m:sub>
                        <m:f>
                          <m:fPr>
                            <m:type m:val="skw"/>
                            <m:ctrlPr>
                              <a:rPr lang="en-GB" sz="3000" i="1">
                                <a:latin typeface="Cambria Math" panose="02040503050406030204" pitchFamily="18" charset="0"/>
                                <a:cs typeface="Times New Roman" panose="02020603050405020304" pitchFamily="18" charset="0"/>
                              </a:rPr>
                            </m:ctrlPr>
                          </m:fPr>
                          <m:num>
                            <m:r>
                              <a:rPr lang="en-GB" sz="3000" i="1">
                                <a:latin typeface="Cambria Math" panose="02040503050406030204" pitchFamily="18" charset="0"/>
                                <a:ea typeface="Cambria Math" panose="02040503050406030204" pitchFamily="18" charset="0"/>
                                <a:cs typeface="Times New Roman" panose="02020603050405020304" pitchFamily="18" charset="0"/>
                              </a:rPr>
                              <m:t>𝛼</m:t>
                            </m:r>
                          </m:num>
                          <m:den>
                            <m:r>
                              <a:rPr lang="en-GB" sz="3000" i="1">
                                <a:latin typeface="Cambria Math" panose="02040503050406030204" pitchFamily="18" charset="0"/>
                                <a:cs typeface="Times New Roman" panose="02020603050405020304" pitchFamily="18" charset="0"/>
                              </a:rPr>
                              <m:t>2</m:t>
                            </m:r>
                          </m:den>
                        </m:f>
                      </m:sub>
                    </m:sSub>
                  </m:oMath>
                </a14:m>
                <a:r>
                  <a:rPr lang="en-US" sz="3000" dirty="0">
                    <a:latin typeface="Times New Roman" panose="02020603050405020304" pitchFamily="18" charset="0"/>
                    <a:cs typeface="Times New Roman" panose="02020603050405020304" pitchFamily="18" charset="0"/>
                  </a:rPr>
                  <a:t>is the upper tail value for the t distribution for the degrees of freedom </a:t>
                </a:r>
                <a14:m>
                  <m:oMath xmlns:m="http://schemas.openxmlformats.org/officeDocument/2006/math">
                    <m:r>
                      <a:rPr lang="en-US" sz="3000" b="0" i="1" smtClean="0">
                        <a:latin typeface="Cambria Math" panose="02040503050406030204" pitchFamily="18" charset="0"/>
                        <a:cs typeface="Times New Roman" panose="02020603050405020304" pitchFamily="18" charset="0"/>
                      </a:rPr>
                      <m:t>𝑛</m:t>
                    </m:r>
                    <m:r>
                      <a:rPr lang="en-US" sz="3000" b="0" i="1" smtClean="0">
                        <a:latin typeface="Cambria Math" panose="02040503050406030204" pitchFamily="18" charset="0"/>
                        <a:cs typeface="Times New Roman" panose="02020603050405020304" pitchFamily="18" charset="0"/>
                      </a:rPr>
                      <m:t>−1</m:t>
                    </m:r>
                  </m:oMath>
                </a14:m>
                <a:r>
                  <a:rPr lang="en-US" sz="3000" dirty="0">
                    <a:latin typeface="Times New Roman" panose="02020603050405020304" pitchFamily="18" charset="0"/>
                    <a:cs typeface="Times New Roman" panose="02020603050405020304" pitchFamily="18" charset="0"/>
                  </a:rPr>
                  <a:t> ,so that the right side area of </a:t>
                </a:r>
                <a14:m>
                  <m:oMath xmlns:m="http://schemas.openxmlformats.org/officeDocument/2006/math">
                    <m:sSub>
                      <m:sSubPr>
                        <m:ctrlPr>
                          <a:rPr lang="en-GB" sz="3000" i="1">
                            <a:latin typeface="Cambria Math" panose="02040503050406030204" pitchFamily="18" charset="0"/>
                            <a:cs typeface="Times New Roman" panose="02020603050405020304" pitchFamily="18" charset="0"/>
                          </a:rPr>
                        </m:ctrlPr>
                      </m:sSubPr>
                      <m:e>
                        <m:r>
                          <a:rPr lang="en-US" sz="3000" i="1">
                            <a:latin typeface="Cambria Math" panose="02040503050406030204" pitchFamily="18" charset="0"/>
                            <a:cs typeface="Times New Roman" panose="02020603050405020304" pitchFamily="18" charset="0"/>
                          </a:rPr>
                          <m:t>𝑡</m:t>
                        </m:r>
                      </m:e>
                      <m:sub>
                        <m:f>
                          <m:fPr>
                            <m:type m:val="skw"/>
                            <m:ctrlPr>
                              <a:rPr lang="en-GB" sz="3000" i="1">
                                <a:latin typeface="Cambria Math" panose="02040503050406030204" pitchFamily="18" charset="0"/>
                                <a:cs typeface="Times New Roman" panose="02020603050405020304" pitchFamily="18" charset="0"/>
                              </a:rPr>
                            </m:ctrlPr>
                          </m:fPr>
                          <m:num>
                            <m:r>
                              <a:rPr lang="en-GB" sz="3000" i="1">
                                <a:latin typeface="Cambria Math" panose="02040503050406030204" pitchFamily="18" charset="0"/>
                                <a:ea typeface="Cambria Math" panose="02040503050406030204" pitchFamily="18" charset="0"/>
                                <a:cs typeface="Times New Roman" panose="02020603050405020304" pitchFamily="18" charset="0"/>
                              </a:rPr>
                              <m:t>𝛼</m:t>
                            </m:r>
                          </m:num>
                          <m:den>
                            <m:r>
                              <a:rPr lang="en-GB" sz="3000" i="1">
                                <a:latin typeface="Cambria Math" panose="02040503050406030204" pitchFamily="18" charset="0"/>
                                <a:cs typeface="Times New Roman" panose="02020603050405020304" pitchFamily="18" charset="0"/>
                              </a:rPr>
                              <m:t>2</m:t>
                            </m:r>
                          </m:den>
                        </m:f>
                      </m:sub>
                    </m:sSub>
                  </m:oMath>
                </a14:m>
                <a:r>
                  <a:rPr lang="en-US" sz="3000" dirty="0">
                    <a:latin typeface="Times New Roman" panose="02020603050405020304" pitchFamily="18" charset="0"/>
                    <a:cs typeface="Times New Roman" panose="02020603050405020304" pitchFamily="18" charset="0"/>
                  </a:rPr>
                  <a:t>is</a:t>
                </a:r>
                <a14:m>
                  <m:oMath xmlns:m="http://schemas.openxmlformats.org/officeDocument/2006/math">
                    <m:f>
                      <m:fPr>
                        <m:type m:val="skw"/>
                        <m:ctrlPr>
                          <a:rPr lang="en-GB" sz="3000" i="1">
                            <a:latin typeface="Cambria Math" panose="02040503050406030204" pitchFamily="18" charset="0"/>
                            <a:cs typeface="Times New Roman" panose="02020603050405020304" pitchFamily="18" charset="0"/>
                          </a:rPr>
                        </m:ctrlPr>
                      </m:fPr>
                      <m:num>
                        <m:r>
                          <a:rPr lang="en-US" sz="3000" b="0" i="1" smtClean="0">
                            <a:latin typeface="Cambria Math" panose="02040503050406030204" pitchFamily="18" charset="0"/>
                            <a:cs typeface="Times New Roman" panose="02020603050405020304" pitchFamily="18" charset="0"/>
                          </a:rPr>
                          <m:t> </m:t>
                        </m:r>
                        <m:r>
                          <a:rPr lang="en-GB" sz="3000" i="1">
                            <a:latin typeface="Cambria Math" panose="02040503050406030204" pitchFamily="18" charset="0"/>
                            <a:ea typeface="Cambria Math" panose="02040503050406030204" pitchFamily="18" charset="0"/>
                            <a:cs typeface="Times New Roman" panose="02020603050405020304" pitchFamily="18" charset="0"/>
                          </a:rPr>
                          <m:t>𝛼</m:t>
                        </m:r>
                      </m:num>
                      <m:den>
                        <m:r>
                          <a:rPr lang="en-GB" sz="3000" i="1">
                            <a:latin typeface="Cambria Math" panose="02040503050406030204" pitchFamily="18" charset="0"/>
                            <a:cs typeface="Times New Roman" panose="02020603050405020304" pitchFamily="18" charset="0"/>
                          </a:rPr>
                          <m:t>2</m:t>
                        </m:r>
                      </m:den>
                    </m:f>
                  </m:oMath>
                </a14:m>
                <a:r>
                  <a:rPr lang="en-US" sz="3000" dirty="0">
                    <a:latin typeface="Times New Roman" panose="02020603050405020304" pitchFamily="18" charset="0"/>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5967" y="556054"/>
                <a:ext cx="8229600" cy="3886200"/>
              </a:xfrm>
              <a:blipFill rotWithShape="0">
                <a:blip r:embed="rId2"/>
                <a:stretch>
                  <a:fillRect l="-1704" t="-2038" r="-1778" b="-42163"/>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04FE5F79-9614-45D5-ABA0-B28E5F9305BE}"/>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5B23C5B6-1D90-449B-8256-D6CCC4E835AC}"/>
              </a:ext>
            </a:extLst>
          </p:cNvPr>
          <p:cNvSpPr>
            <a:spLocks noGrp="1"/>
          </p:cNvSpPr>
          <p:nvPr>
            <p:ph type="dt" sz="half" idx="12"/>
          </p:nvPr>
        </p:nvSpPr>
        <p:spPr/>
        <p:txBody>
          <a:bodyPr/>
          <a:lstStyle/>
          <a:p>
            <a:fld id="{26584FD0-2D62-4237-BCDB-22CEAC7F46D8}" type="datetime5">
              <a:rPr lang="en-NZ" altLang="en-US" smtClean="0"/>
              <a:t>16-May-23</a:t>
            </a:fld>
            <a:endParaRPr lang="en-US" altLang="en-US"/>
          </a:p>
        </p:txBody>
      </p:sp>
      <p:sp>
        <p:nvSpPr>
          <p:cNvPr id="7" name="Slide Number Placeholder 6">
            <a:extLst>
              <a:ext uri="{FF2B5EF4-FFF2-40B4-BE49-F238E27FC236}">
                <a16:creationId xmlns:a16="http://schemas.microsoft.com/office/drawing/2014/main" id="{1035C23D-E28D-46F5-825A-1AE7290E124F}"/>
              </a:ext>
            </a:extLst>
          </p:cNvPr>
          <p:cNvSpPr>
            <a:spLocks noGrp="1"/>
          </p:cNvSpPr>
          <p:nvPr>
            <p:ph type="sldNum" sz="quarter" idx="11"/>
          </p:nvPr>
        </p:nvSpPr>
        <p:spPr/>
        <p:txBody>
          <a:bodyPr/>
          <a:lstStyle/>
          <a:p>
            <a:fld id="{E6D38F6D-B68C-43EA-8D93-D9BC679B8240}" type="slidenum">
              <a:rPr lang="en-US" altLang="en-US" smtClean="0"/>
              <a:pPr/>
              <a:t>48</a:t>
            </a:fld>
            <a:endParaRPr lang="en-US" altLang="en-US"/>
          </a:p>
        </p:txBody>
      </p:sp>
    </p:spTree>
    <p:extLst>
      <p:ext uri="{BB962C8B-B14F-4D97-AF65-F5344CB8AC3E}">
        <p14:creationId xmlns:p14="http://schemas.microsoft.com/office/powerpoint/2010/main" val="578133352"/>
      </p:ext>
    </p:extLst>
  </p:cSld>
  <p:clrMapOvr>
    <a:masterClrMapping/>
  </p:clrMapOvr>
  <p:transition spd="slow">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0681" y="547816"/>
                <a:ext cx="8229600" cy="3886200"/>
              </a:xfrm>
            </p:spPr>
            <p:txBody>
              <a:bodyPr/>
              <a:lstStyle/>
              <a:p>
                <a:pPr marL="0" indent="0" algn="just">
                  <a:buNone/>
                </a:pPr>
                <a:r>
                  <a:rPr lang="en-US" dirty="0">
                    <a:latin typeface="Times New Roman" panose="02020603050405020304" pitchFamily="18" charset="0"/>
                    <a:cs typeface="Times New Roman" panose="02020603050405020304" pitchFamily="18" charset="0"/>
                  </a:rPr>
                  <a:t>Note that </a:t>
                </a:r>
                <a:r>
                  <a:rPr lang="en-US" dirty="0">
                    <a:solidFill>
                      <a:srgbClr val="0000FF"/>
                    </a:solidFill>
                    <a:latin typeface="Times New Roman" panose="02020603050405020304" pitchFamily="18" charset="0"/>
                    <a:cs typeface="Times New Roman" panose="02020603050405020304" pitchFamily="18" charset="0"/>
                  </a:rPr>
                  <a:t>when the population distribution is normal</a:t>
                </a:r>
                <a:r>
                  <a:rPr lang="en-US" dirty="0">
                    <a:latin typeface="Times New Roman" panose="02020603050405020304" pitchFamily="18" charset="0"/>
                    <a:cs typeface="Times New Roman" panose="02020603050405020304" pitchFamily="18" charset="0"/>
                  </a:rPr>
                  <a:t>,             </a:t>
                </a:r>
              </a:p>
              <a:p>
                <a:pPr marL="0" indent="0" algn="just">
                  <a:buNone/>
                </a:pPr>
                <a:r>
                  <a:rPr lang="en-US" b="0" dirty="0">
                    <a:solidFill>
                      <a:schemeClr val="bg2">
                        <a:lumMod val="75000"/>
                      </a:schemeClr>
                    </a:solidFill>
                    <a:latin typeface="Times New Roman" panose="02020603050405020304" pitchFamily="18" charset="0"/>
                    <a:cs typeface="Times New Roman" panose="02020603050405020304" pitchFamily="18" charset="0"/>
                  </a:rPr>
                  <a:t>                  </a:t>
                </a:r>
                <a14:m>
                  <m:oMath xmlns:m="http://schemas.openxmlformats.org/officeDocument/2006/math">
                    <m:r>
                      <a:rPr lang="en-US" b="0" i="1" smtClean="0">
                        <a:solidFill>
                          <a:schemeClr val="bg2">
                            <a:lumMod val="75000"/>
                          </a:schemeClr>
                        </a:solidFill>
                        <a:latin typeface="Cambria Math" panose="02040503050406030204" pitchFamily="18" charset="0"/>
                        <a:cs typeface="Times New Roman" panose="02020603050405020304" pitchFamily="18" charset="0"/>
                      </a:rPr>
                      <m:t>𝑇</m:t>
                    </m:r>
                    <m:r>
                      <a:rPr lang="en-GB" i="1">
                        <a:solidFill>
                          <a:schemeClr val="bg2">
                            <a:lumMod val="75000"/>
                          </a:schemeClr>
                        </a:solidFill>
                        <a:latin typeface="Cambria Math" panose="02040503050406030204" pitchFamily="18" charset="0"/>
                        <a:cs typeface="Times New Roman" panose="02020603050405020304" pitchFamily="18" charset="0"/>
                      </a:rPr>
                      <m:t>=</m:t>
                    </m:r>
                    <m:f>
                      <m:fPr>
                        <m:ctrlPr>
                          <a:rPr lang="en-GB" i="1">
                            <a:solidFill>
                              <a:schemeClr val="bg2">
                                <a:lumMod val="75000"/>
                              </a:schemeClr>
                            </a:solidFill>
                            <a:latin typeface="Cambria Math" panose="02040503050406030204" pitchFamily="18" charset="0"/>
                            <a:cs typeface="Times New Roman" panose="02020603050405020304" pitchFamily="18" charset="0"/>
                          </a:rPr>
                        </m:ctrlPr>
                      </m:fPr>
                      <m:num>
                        <m:acc>
                          <m:accPr>
                            <m:chr m:val="̅"/>
                            <m:ctrlPr>
                              <a:rPr lang="en-US" i="1">
                                <a:solidFill>
                                  <a:schemeClr val="bg2">
                                    <a:lumMod val="75000"/>
                                  </a:schemeClr>
                                </a:solidFill>
                                <a:latin typeface="Cambria Math" panose="02040503050406030204" pitchFamily="18" charset="0"/>
                                <a:cs typeface="Times New Roman" panose="02020603050405020304" pitchFamily="18" charset="0"/>
                              </a:rPr>
                            </m:ctrlPr>
                          </m:accPr>
                          <m:e>
                            <m:r>
                              <a:rPr lang="en-US" i="1">
                                <a:solidFill>
                                  <a:schemeClr val="bg2">
                                    <a:lumMod val="75000"/>
                                  </a:schemeClr>
                                </a:solidFill>
                                <a:latin typeface="Cambria Math" panose="02040503050406030204" pitchFamily="18" charset="0"/>
                                <a:cs typeface="Times New Roman" panose="02020603050405020304" pitchFamily="18" charset="0"/>
                              </a:rPr>
                              <m:t>𝑋</m:t>
                            </m:r>
                          </m:e>
                        </m:acc>
                        <m:r>
                          <a:rPr lang="en-GB" i="1">
                            <a:solidFill>
                              <a:schemeClr val="bg2">
                                <a:lumMod val="75000"/>
                              </a:schemeClr>
                            </a:solidFill>
                            <a:latin typeface="Cambria Math" panose="02040503050406030204" pitchFamily="18" charset="0"/>
                            <a:cs typeface="Times New Roman" panose="02020603050405020304" pitchFamily="18" charset="0"/>
                          </a:rPr>
                          <m:t>−</m:t>
                        </m:r>
                        <m:r>
                          <a:rPr lang="en-GB"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𝜇</m:t>
                        </m:r>
                      </m:num>
                      <m:den>
                        <m:r>
                          <a:rPr lang="en-US" b="0" i="1" smtClean="0">
                            <a:solidFill>
                              <a:schemeClr val="bg2">
                                <a:lumMod val="75000"/>
                              </a:schemeClr>
                            </a:solidFill>
                            <a:latin typeface="Cambria Math" panose="02040503050406030204" pitchFamily="18" charset="0"/>
                            <a:cs typeface="Times New Roman" panose="02020603050405020304" pitchFamily="18" charset="0"/>
                          </a:rPr>
                          <m:t>(</m:t>
                        </m:r>
                        <m:f>
                          <m:fPr>
                            <m:type m:val="skw"/>
                            <m:ctrlPr>
                              <a:rPr lang="en-GB" i="1" smtClean="0">
                                <a:solidFill>
                                  <a:schemeClr val="bg2">
                                    <a:lumMod val="75000"/>
                                  </a:schemeClr>
                                </a:solidFill>
                                <a:latin typeface="Cambria Math" panose="02040503050406030204" pitchFamily="18" charset="0"/>
                                <a:cs typeface="Times New Roman" panose="02020603050405020304" pitchFamily="18" charset="0"/>
                              </a:rPr>
                            </m:ctrlPr>
                          </m:fPr>
                          <m:num>
                            <m:r>
                              <a:rPr lang="en-US" b="0" i="1" smtClean="0">
                                <a:solidFill>
                                  <a:schemeClr val="bg2">
                                    <a:lumMod val="75000"/>
                                  </a:schemeClr>
                                </a:solidFill>
                                <a:latin typeface="Cambria Math" panose="02040503050406030204" pitchFamily="18" charset="0"/>
                                <a:cs typeface="Times New Roman" panose="02020603050405020304" pitchFamily="18" charset="0"/>
                              </a:rPr>
                              <m:t>𝑆</m:t>
                            </m:r>
                          </m:num>
                          <m:den>
                            <m:rad>
                              <m:radPr>
                                <m:degHide m:val="on"/>
                                <m:ctrlPr>
                                  <a:rPr lang="en-GB" i="1">
                                    <a:solidFill>
                                      <a:schemeClr val="bg2">
                                        <a:lumMod val="75000"/>
                                      </a:schemeClr>
                                    </a:solidFill>
                                    <a:latin typeface="Cambria Math" panose="02040503050406030204" pitchFamily="18" charset="0"/>
                                    <a:cs typeface="Times New Roman" panose="02020603050405020304" pitchFamily="18" charset="0"/>
                                  </a:rPr>
                                </m:ctrlPr>
                              </m:radPr>
                              <m:deg/>
                              <m:e>
                                <m:r>
                                  <a:rPr lang="en-US" i="1">
                                    <a:solidFill>
                                      <a:schemeClr val="bg2">
                                        <a:lumMod val="75000"/>
                                      </a:schemeClr>
                                    </a:solidFill>
                                    <a:latin typeface="Cambria Math" panose="02040503050406030204" pitchFamily="18" charset="0"/>
                                  </a:rPr>
                                  <m:t>𝑛</m:t>
                                </m:r>
                              </m:e>
                            </m:rad>
                          </m:den>
                        </m:f>
                        <m:r>
                          <a:rPr lang="en-US" b="0" i="1" smtClean="0">
                            <a:solidFill>
                              <a:schemeClr val="bg2">
                                <a:lumMod val="75000"/>
                              </a:schemeClr>
                            </a:solidFill>
                            <a:latin typeface="Cambria Math" panose="02040503050406030204" pitchFamily="18" charset="0"/>
                            <a:cs typeface="Times New Roman" panose="02020603050405020304" pitchFamily="18" charset="0"/>
                          </a:rPr>
                          <m:t>)</m:t>
                        </m:r>
                      </m:den>
                    </m:f>
                    <m:r>
                      <a:rPr lang="en-US" b="0" i="1">
                        <a:latin typeface="Cambria Math" panose="02040503050406030204" pitchFamily="18" charset="0"/>
                      </a:rPr>
                      <m:t> </m:t>
                    </m:r>
                  </m:oMath>
                </a14:m>
                <a:r>
                  <a:rPr lang="en-US" dirty="0">
                    <a:latin typeface="Times New Roman" panose="02020603050405020304" pitchFamily="18" charset="0"/>
                    <a:cs typeface="Times New Roman" panose="02020603050405020304" pitchFamily="18" charset="0"/>
                  </a:rPr>
                  <a:t> </a:t>
                </a:r>
              </a:p>
              <a:p>
                <a:pPr marL="0" indent="0" algn="just">
                  <a:buNone/>
                </a:pPr>
                <a:r>
                  <a:rPr lang="en-US" dirty="0">
                    <a:latin typeface="Times New Roman" panose="02020603050405020304" pitchFamily="18" charset="0"/>
                    <a:cs typeface="Times New Roman" panose="02020603050405020304" pitchFamily="18" charset="0"/>
                  </a:rPr>
                  <a:t>has t-distribution with </a:t>
                </a:r>
                <a14:m>
                  <m:oMath xmlns:m="http://schemas.openxmlformats.org/officeDocument/2006/math">
                    <m:r>
                      <a:rPr lang="en-US" i="1" dirty="0" smtClean="0">
                        <a:latin typeface="Cambria Math" panose="02040503050406030204" pitchFamily="18" charset="0"/>
                        <a:cs typeface="Times New Roman" panose="02020603050405020304" pitchFamily="18" charset="0"/>
                      </a:rPr>
                      <m:t>(</m:t>
                    </m:r>
                    <m:r>
                      <a:rPr lang="en-US" i="1" dirty="0" smtClean="0">
                        <a:latin typeface="Cambria Math" panose="02040503050406030204" pitchFamily="18" charset="0"/>
                        <a:cs typeface="Times New Roman" panose="02020603050405020304" pitchFamily="18" charset="0"/>
                      </a:rPr>
                      <m:t>𝑛</m:t>
                    </m:r>
                    <m:r>
                      <a:rPr lang="en-US" i="1" dirty="0" smtClean="0">
                        <a:latin typeface="Cambria Math" panose="02040503050406030204" pitchFamily="18" charset="0"/>
                        <a:cs typeface="Times New Roman" panose="02020603050405020304" pitchFamily="18" charset="0"/>
                      </a:rPr>
                      <m:t>−1) </m:t>
                    </m:r>
                  </m:oMath>
                </a14:m>
                <a:r>
                  <a:rPr lang="en-US" dirty="0">
                    <a:latin typeface="Times New Roman" panose="02020603050405020304" pitchFamily="18" charset="0"/>
                    <a:cs typeface="Times New Roman" panose="02020603050405020304" pitchFamily="18" charset="0"/>
                  </a:rPr>
                  <a:t>degrees of freedom (a parameter for the t-distribution).</a:t>
                </a:r>
              </a:p>
              <a:p>
                <a:pPr marL="0" indent="0" algn="just">
                  <a:buNone/>
                </a:pPr>
                <a:r>
                  <a:rPr lang="en-US" dirty="0">
                    <a:latin typeface="Times New Roman" panose="02020603050405020304" pitchFamily="18" charset="0"/>
                    <a:cs typeface="Times New Roman" panose="02020603050405020304" pitchFamily="18" charset="0"/>
                  </a:rPr>
                  <a:t>The t-distribution is also symmetric about zero but tails are heavier than the standard normal distribution. The percentile values are given in the Appendix II as Table 3: t-Distribution Percentiles.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0681" y="547816"/>
                <a:ext cx="8229600" cy="3886200"/>
              </a:xfrm>
              <a:blipFill rotWithShape="0">
                <a:blip r:embed="rId2"/>
                <a:stretch>
                  <a:fillRect l="-1852" t="-2198" r="-1926" b="-53689"/>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E7ACA3ED-4317-49E1-A8F9-FB71D087B5FD}"/>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2C1B4FC3-47A3-4F4F-89AD-9B83BC55CFF0}"/>
              </a:ext>
            </a:extLst>
          </p:cNvPr>
          <p:cNvSpPr>
            <a:spLocks noGrp="1"/>
          </p:cNvSpPr>
          <p:nvPr>
            <p:ph type="dt" sz="half" idx="12"/>
          </p:nvPr>
        </p:nvSpPr>
        <p:spPr/>
        <p:txBody>
          <a:bodyPr/>
          <a:lstStyle/>
          <a:p>
            <a:fld id="{7D944A89-361F-4EBA-87FF-2F5F47882BC2}" type="datetime5">
              <a:rPr lang="en-NZ" altLang="en-US" smtClean="0"/>
              <a:t>16-May-23</a:t>
            </a:fld>
            <a:endParaRPr lang="en-US" altLang="en-US"/>
          </a:p>
        </p:txBody>
      </p:sp>
      <p:sp>
        <p:nvSpPr>
          <p:cNvPr id="7" name="Slide Number Placeholder 6">
            <a:extLst>
              <a:ext uri="{FF2B5EF4-FFF2-40B4-BE49-F238E27FC236}">
                <a16:creationId xmlns:a16="http://schemas.microsoft.com/office/drawing/2014/main" id="{2BB5E779-F098-4FEC-A4DA-51412A917FB5}"/>
              </a:ext>
            </a:extLst>
          </p:cNvPr>
          <p:cNvSpPr>
            <a:spLocks noGrp="1"/>
          </p:cNvSpPr>
          <p:nvPr>
            <p:ph type="sldNum" sz="quarter" idx="11"/>
          </p:nvPr>
        </p:nvSpPr>
        <p:spPr/>
        <p:txBody>
          <a:bodyPr/>
          <a:lstStyle/>
          <a:p>
            <a:fld id="{E6D38F6D-B68C-43EA-8D93-D9BC679B8240}" type="slidenum">
              <a:rPr lang="en-US" altLang="en-US" smtClean="0"/>
              <a:pPr/>
              <a:t>49</a:t>
            </a:fld>
            <a:endParaRPr lang="en-US" altLang="en-US"/>
          </a:p>
        </p:txBody>
      </p:sp>
    </p:spTree>
    <p:extLst>
      <p:ext uri="{BB962C8B-B14F-4D97-AF65-F5344CB8AC3E}">
        <p14:creationId xmlns:p14="http://schemas.microsoft.com/office/powerpoint/2010/main" val="669182433"/>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EBD1A-2249-4BE8-B069-1EBBC0FFEAC3}"/>
              </a:ext>
            </a:extLst>
          </p:cNvPr>
          <p:cNvSpPr>
            <a:spLocks noGrp="1"/>
          </p:cNvSpPr>
          <p:nvPr>
            <p:ph type="title"/>
          </p:nvPr>
        </p:nvSpPr>
        <p:spPr>
          <a:xfrm>
            <a:off x="457200" y="457200"/>
            <a:ext cx="8229600" cy="740979"/>
          </a:xfrm>
        </p:spPr>
        <p:txBody>
          <a:bodyPr/>
          <a:lstStyle/>
          <a:p>
            <a:r>
              <a:rPr lang="en-US" dirty="0">
                <a:solidFill>
                  <a:srgbClr val="C00000"/>
                </a:solidFill>
                <a:effectLst>
                  <a:outerShdw blurRad="38100" dist="38100" dir="2700000" algn="tl">
                    <a:srgbClr val="000000">
                      <a:alpha val="43137"/>
                    </a:srgbClr>
                  </a:outerShdw>
                </a:effectLst>
                <a:latin typeface="Book Antiqua" panose="02040602050305030304" pitchFamily="18" charset="0"/>
                <a:cs typeface="Times New Roman" panose="02020603050405020304" pitchFamily="18" charset="0"/>
              </a:rPr>
              <a:t>Notations(symbols):</a:t>
            </a:r>
          </a:p>
        </p:txBody>
      </p: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DF066034-9E97-4162-8520-CEEA5B69BF20}"/>
                  </a:ext>
                </a:extLst>
              </p:cNvPr>
              <p:cNvSpPr/>
              <p:nvPr/>
            </p:nvSpPr>
            <p:spPr bwMode="auto">
              <a:xfrm>
                <a:off x="641131" y="1508233"/>
                <a:ext cx="3678621" cy="4426935"/>
              </a:xfrm>
              <a:prstGeom prst="ellipse">
                <a:avLst/>
              </a:prstGeom>
              <a:solidFill>
                <a:schemeClr val="accent2">
                  <a:lumMod val="20000"/>
                  <a:lumOff val="80000"/>
                </a:schemeClr>
              </a:solidFill>
              <a:ln>
                <a:solidFill>
                  <a:srgbClr val="000099"/>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endParaRPr lang="en-US" sz="1600" dirty="0">
                  <a:solidFill>
                    <a:schemeClr val="tx1"/>
                  </a:solidFill>
                  <a:latin typeface="Times New Roman" panose="02020603050405020304" pitchFamily="18" charset="0"/>
                  <a:cs typeface="Times New Roman" panose="02020603050405020304" pitchFamily="18" charset="0"/>
                </a:endParaRPr>
              </a:p>
              <a:p>
                <a:r>
                  <a:rPr lang="en-US" sz="1600" dirty="0">
                    <a:solidFill>
                      <a:schemeClr val="tx1"/>
                    </a:solidFill>
                    <a:latin typeface="Times New Roman" panose="02020603050405020304" pitchFamily="18" charset="0"/>
                    <a:cs typeface="Times New Roman" panose="02020603050405020304" pitchFamily="18" charset="0"/>
                  </a:rPr>
                  <a:t>Population Proportion </a:t>
                </a:r>
                <a14:m>
                  <m:oMath xmlns:m="http://schemas.openxmlformats.org/officeDocument/2006/math">
                    <m:r>
                      <a:rPr lang="en-US" b="1"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𝒑</m:t>
                    </m:r>
                  </m:oMath>
                </a14:m>
                <a:endParaRPr kumimoji="0" 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endParaRPr kumimoji="0" 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r>
                  <a:rPr kumimoji="0" 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Population Mean </a:t>
                </a:r>
                <a14:m>
                  <m:oMath xmlns:m="http://schemas.openxmlformats.org/officeDocument/2006/math">
                    <m:r>
                      <a:rPr kumimoji="0" lang="en-US" b="1"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𝝁</m:t>
                    </m:r>
                  </m:oMath>
                </a14:m>
                <a:endParaRPr kumimoji="0" 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endParaRPr lang="en-US" sz="1600" dirty="0">
                  <a:solidFill>
                    <a:schemeClr val="tx1"/>
                  </a:solidFill>
                  <a:latin typeface="Times New Roman" panose="02020603050405020304" pitchFamily="18" charset="0"/>
                  <a:cs typeface="Times New Roman" panose="02020603050405020304" pitchFamily="18" charset="0"/>
                </a:endParaRPr>
              </a:p>
              <a:p>
                <a:r>
                  <a:rPr lang="en-US" sz="1600" dirty="0">
                    <a:solidFill>
                      <a:schemeClr val="tx1"/>
                    </a:solidFill>
                    <a:latin typeface="Times New Roman" panose="02020603050405020304" pitchFamily="18" charset="0"/>
                    <a:cs typeface="Times New Roman" panose="02020603050405020304" pitchFamily="18" charset="0"/>
                  </a:rPr>
                  <a:t>Population Variance </a:t>
                </a:r>
                <a14:m>
                  <m:oMath xmlns:m="http://schemas.openxmlformats.org/officeDocument/2006/math">
                    <m:sSup>
                      <m:sSupPr>
                        <m:ctrlPr>
                          <a:rPr lang="en-US" b="1" i="1" smtClean="0">
                            <a:solidFill>
                              <a:schemeClr val="tx1"/>
                            </a:solidFill>
                            <a:latin typeface="Cambria Math" panose="02040503050406030204" pitchFamily="18" charset="0"/>
                            <a:cs typeface="Times New Roman" panose="02020603050405020304" pitchFamily="18" charset="0"/>
                          </a:rPr>
                        </m:ctrlPr>
                      </m:sSupPr>
                      <m:e>
                        <m:r>
                          <a:rPr lang="en-US" b="1"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e>
                      <m:sup>
                        <m:r>
                          <a:rPr lang="en-US" b="1" i="1" smtClean="0">
                            <a:solidFill>
                              <a:schemeClr val="tx1"/>
                            </a:solidFill>
                            <a:latin typeface="Cambria Math" panose="02040503050406030204" pitchFamily="18" charset="0"/>
                            <a:cs typeface="Times New Roman" panose="02020603050405020304" pitchFamily="18" charset="0"/>
                          </a:rPr>
                          <m:t>𝟐</m:t>
                        </m:r>
                      </m:sup>
                    </m:sSup>
                  </m:oMath>
                </a14:m>
                <a:endParaRPr lang="en-US" b="1" dirty="0">
                  <a:solidFill>
                    <a:schemeClr val="tx1"/>
                  </a:solidFill>
                  <a:latin typeface="Times New Roman" panose="02020603050405020304" pitchFamily="18" charset="0"/>
                  <a:cs typeface="Times New Roman" panose="02020603050405020304" pitchFamily="18" charset="0"/>
                </a:endParaRPr>
              </a:p>
              <a:p>
                <a:endParaRPr lang="en-US" sz="1600" dirty="0">
                  <a:solidFill>
                    <a:schemeClr val="tx1"/>
                  </a:solidFill>
                  <a:latin typeface="Times New Roman" panose="02020603050405020304" pitchFamily="18" charset="0"/>
                  <a:cs typeface="Times New Roman" panose="02020603050405020304" pitchFamily="18" charset="0"/>
                </a:endParaRPr>
              </a:p>
              <a:p>
                <a:r>
                  <a:rPr lang="en-US" sz="1600" dirty="0">
                    <a:solidFill>
                      <a:schemeClr val="tx1"/>
                    </a:solidFill>
                    <a:latin typeface="Times New Roman" panose="02020603050405020304" pitchFamily="18" charset="0"/>
                    <a:cs typeface="Times New Roman" panose="02020603050405020304" pitchFamily="18" charset="0"/>
                  </a:rPr>
                  <a:t>Population St.deviation   </a:t>
                </a:r>
                <a14:m>
                  <m:oMath xmlns:m="http://schemas.openxmlformats.org/officeDocument/2006/math">
                    <m:r>
                      <a:rPr lang="en-US" b="1"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oMath>
                </a14:m>
                <a:endParaRPr lang="en-US" b="1" dirty="0">
                  <a:solidFill>
                    <a:schemeClr val="tx1"/>
                  </a:solidFill>
                  <a:latin typeface="Times New Roman" panose="02020603050405020304" pitchFamily="18" charset="0"/>
                  <a:cs typeface="Times New Roman" panose="02020603050405020304" pitchFamily="18" charset="0"/>
                </a:endParaRPr>
              </a:p>
              <a:p>
                <a:endParaRPr lang="en-US" sz="1600" dirty="0">
                  <a:solidFill>
                    <a:schemeClr val="tx1"/>
                  </a:solidFill>
                  <a:latin typeface="Times New Roman" panose="02020603050405020304" pitchFamily="18" charset="0"/>
                  <a:cs typeface="Times New Roman" panose="02020603050405020304" pitchFamily="18" charset="0"/>
                </a:endParaRPr>
              </a:p>
              <a:p>
                <a:r>
                  <a:rPr lang="en-US" sz="1600" dirty="0">
                    <a:solidFill>
                      <a:schemeClr val="tx1"/>
                    </a:solidFill>
                    <a:latin typeface="Times New Roman" panose="02020603050405020304" pitchFamily="18" charset="0"/>
                    <a:cs typeface="Times New Roman" panose="02020603050405020304" pitchFamily="18" charset="0"/>
                  </a:rPr>
                  <a:t>Population Size  </a:t>
                </a:r>
                <a14:m>
                  <m:oMath xmlns:m="http://schemas.openxmlformats.org/officeDocument/2006/math">
                    <m:r>
                      <a:rPr lang="en-US" b="1" i="1" smtClean="0">
                        <a:solidFill>
                          <a:schemeClr val="tx1"/>
                        </a:solidFill>
                        <a:latin typeface="Cambria Math" panose="02040503050406030204" pitchFamily="18" charset="0"/>
                        <a:cs typeface="Times New Roman" panose="02020603050405020304" pitchFamily="18" charset="0"/>
                      </a:rPr>
                      <m:t>𝑵</m:t>
                    </m:r>
                  </m:oMath>
                </a14:m>
                <a:endParaRPr lang="en-US" b="1" dirty="0">
                  <a:solidFill>
                    <a:schemeClr val="tx1"/>
                  </a:solidFill>
                  <a:latin typeface="Times New Roman" panose="02020603050405020304" pitchFamily="18" charset="0"/>
                  <a:cs typeface="Times New Roman" panose="02020603050405020304" pitchFamily="18" charset="0"/>
                </a:endParaRPr>
              </a:p>
              <a:p>
                <a:endParaRPr lang="en-US" dirty="0">
                  <a:solidFill>
                    <a:schemeClr val="tx1"/>
                  </a:solidFill>
                  <a:latin typeface="Arial" panose="020B0604020202020204" pitchFamily="34"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7" name="Oval 6">
                <a:extLst>
                  <a:ext uri="{FF2B5EF4-FFF2-40B4-BE49-F238E27FC236}">
                    <a16:creationId xmlns:a16="http://schemas.microsoft.com/office/drawing/2014/main" id="{DF066034-9E97-4162-8520-CEEA5B69BF20}"/>
                  </a:ext>
                </a:extLst>
              </p:cNvPr>
              <p:cNvSpPr>
                <a:spLocks noRot="1" noChangeAspect="1" noMove="1" noResize="1" noEditPoints="1" noAdjustHandles="1" noChangeArrowheads="1" noChangeShapeType="1" noTextEdit="1"/>
              </p:cNvSpPr>
              <p:nvPr/>
            </p:nvSpPr>
            <p:spPr bwMode="auto">
              <a:xfrm>
                <a:off x="641131" y="1508233"/>
                <a:ext cx="3678621" cy="4426935"/>
              </a:xfrm>
              <a:prstGeom prst="ellipse">
                <a:avLst/>
              </a:prstGeom>
              <a:blipFill>
                <a:blip r:embed="rId2"/>
                <a:stretch>
                  <a:fillRect/>
                </a:stretch>
              </a:blipFill>
              <a:ln>
                <a:solidFill>
                  <a:srgbClr val="000099"/>
                </a:solidFill>
                <a:headEnd type="none" w="med" len="med"/>
                <a:tailEnd type="none" w="med" len="med"/>
              </a:ln>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5DC91F18-7B8E-45C8-B949-93FA9EBA7E9A}"/>
                  </a:ext>
                </a:extLst>
              </p:cNvPr>
              <p:cNvSpPr/>
              <p:nvPr/>
            </p:nvSpPr>
            <p:spPr bwMode="auto">
              <a:xfrm>
                <a:off x="5686097" y="1995131"/>
                <a:ext cx="2648608" cy="3453141"/>
              </a:xfrm>
              <a:prstGeom prst="ellipse">
                <a:avLst/>
              </a:prstGeom>
              <a:solidFill>
                <a:schemeClr val="accent2">
                  <a:lumMod val="20000"/>
                  <a:lumOff val="80000"/>
                </a:schemeClr>
              </a:solidFill>
              <a:ln>
                <a:solidFill>
                  <a:srgbClr val="000099"/>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endParaRPr 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latin typeface="Times New Roman" panose="02020603050405020304" pitchFamily="18" charset="0"/>
                    <a:cs typeface="Times New Roman" panose="02020603050405020304" pitchFamily="18" charset="0"/>
                  </a:rPr>
                  <a:t>Sample Proportion </a:t>
                </a:r>
                <a14:m>
                  <m:oMath xmlns:m="http://schemas.openxmlformats.org/officeDocument/2006/math">
                    <m:acc>
                      <m:accPr>
                        <m:chr m:val="̂"/>
                        <m:ctrlPr>
                          <a:rPr lang="en-US" b="1" i="1" smtClean="0">
                            <a:solidFill>
                              <a:schemeClr val="tx1"/>
                            </a:solidFill>
                            <a:latin typeface="Cambria Math" panose="02040503050406030204" pitchFamily="18" charset="0"/>
                            <a:cs typeface="Times New Roman" panose="02020603050405020304" pitchFamily="18" charset="0"/>
                          </a:rPr>
                        </m:ctrlPr>
                      </m:accPr>
                      <m:e>
                        <m:r>
                          <a:rPr lang="en-US" b="1" i="1" smtClean="0">
                            <a:solidFill>
                              <a:schemeClr val="tx1"/>
                            </a:solidFill>
                            <a:latin typeface="Cambria Math" panose="02040503050406030204" pitchFamily="18" charset="0"/>
                            <a:cs typeface="Times New Roman" panose="02020603050405020304" pitchFamily="18" charset="0"/>
                          </a:rPr>
                          <m:t>𝒑</m:t>
                        </m:r>
                      </m:e>
                    </m:acc>
                  </m:oMath>
                </a14:m>
                <a:endParaRPr lang="en-US" b="1" dirty="0">
                  <a:solidFill>
                    <a:schemeClr val="tx1"/>
                  </a:solidFill>
                  <a:latin typeface="Times New Roman" panose="02020603050405020304" pitchFamily="18" charset="0"/>
                  <a:cs typeface="Times New Roman" panose="02020603050405020304" pitchFamily="18" charset="0"/>
                </a:endParaRPr>
              </a:p>
              <a:p>
                <a:endParaRPr 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latin typeface="Times New Roman" panose="02020603050405020304" pitchFamily="18" charset="0"/>
                    <a:cs typeface="Times New Roman" panose="02020603050405020304" pitchFamily="18" charset="0"/>
                  </a:rPr>
                  <a:t>Sample Mean   </a:t>
                </a:r>
                <a14:m>
                  <m:oMath xmlns:m="http://schemas.openxmlformats.org/officeDocument/2006/math">
                    <m:acc>
                      <m:accPr>
                        <m:chr m:val="̅"/>
                        <m:ctrlPr>
                          <a:rPr lang="en-US" sz="1600" b="1" i="1" smtClean="0">
                            <a:solidFill>
                              <a:schemeClr val="tx1"/>
                            </a:solidFill>
                            <a:latin typeface="Cambria Math" panose="02040503050406030204" pitchFamily="18" charset="0"/>
                            <a:cs typeface="Times New Roman" panose="02020603050405020304" pitchFamily="18" charset="0"/>
                          </a:rPr>
                        </m:ctrlPr>
                      </m:accPr>
                      <m:e>
                        <m:r>
                          <a:rPr lang="en-US" sz="1600" b="1" i="1" smtClean="0">
                            <a:solidFill>
                              <a:schemeClr val="tx1"/>
                            </a:solidFill>
                            <a:latin typeface="Cambria Math" panose="02040503050406030204" pitchFamily="18" charset="0"/>
                            <a:cs typeface="Times New Roman" panose="02020603050405020304" pitchFamily="18" charset="0"/>
                          </a:rPr>
                          <m:t>𝑿</m:t>
                        </m:r>
                      </m:e>
                    </m:acc>
                  </m:oMath>
                </a14:m>
                <a:endParaRPr lang="en-US" sz="1600" b="1" dirty="0">
                  <a:solidFill>
                    <a:schemeClr val="tx1"/>
                  </a:solidFill>
                  <a:latin typeface="Times New Roman" panose="02020603050405020304" pitchFamily="18" charset="0"/>
                  <a:cs typeface="Times New Roman" panose="02020603050405020304" pitchFamily="18" charset="0"/>
                </a:endParaRPr>
              </a:p>
              <a:p>
                <a:endParaRPr 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latin typeface="Times New Roman" panose="02020603050405020304" pitchFamily="18" charset="0"/>
                    <a:cs typeface="Times New Roman" panose="02020603050405020304" pitchFamily="18" charset="0"/>
                  </a:rPr>
                  <a:t>Sample  Variance   </a:t>
                </a:r>
                <a14:m>
                  <m:oMath xmlns:m="http://schemas.openxmlformats.org/officeDocument/2006/math">
                    <m:sSup>
                      <m:sSupPr>
                        <m:ctrlPr>
                          <a:rPr lang="en-US" b="1" i="1" smtClean="0">
                            <a:solidFill>
                              <a:schemeClr val="tx1"/>
                            </a:solidFill>
                            <a:latin typeface="Cambria Math" panose="02040503050406030204" pitchFamily="18" charset="0"/>
                            <a:cs typeface="Times New Roman" panose="02020603050405020304" pitchFamily="18" charset="0"/>
                          </a:rPr>
                        </m:ctrlPr>
                      </m:sSupPr>
                      <m:e>
                        <m:r>
                          <a:rPr lang="en-US" b="1" i="1" smtClean="0">
                            <a:solidFill>
                              <a:schemeClr val="tx1"/>
                            </a:solidFill>
                            <a:latin typeface="Cambria Math" panose="02040503050406030204" pitchFamily="18" charset="0"/>
                            <a:cs typeface="Times New Roman" panose="02020603050405020304" pitchFamily="18" charset="0"/>
                          </a:rPr>
                          <m:t>𝑺</m:t>
                        </m:r>
                      </m:e>
                      <m:sup>
                        <m:r>
                          <a:rPr lang="en-US" b="1" i="1" smtClean="0">
                            <a:solidFill>
                              <a:schemeClr val="tx1"/>
                            </a:solidFill>
                            <a:latin typeface="Cambria Math" panose="02040503050406030204" pitchFamily="18" charset="0"/>
                            <a:cs typeface="Times New Roman" panose="02020603050405020304" pitchFamily="18" charset="0"/>
                          </a:rPr>
                          <m:t>𝟐</m:t>
                        </m:r>
                      </m:sup>
                    </m:sSup>
                  </m:oMath>
                </a14:m>
                <a:endParaRPr lang="en-US" b="1" dirty="0">
                  <a:solidFill>
                    <a:schemeClr val="tx1"/>
                  </a:solidFill>
                  <a:latin typeface="Times New Roman" panose="02020603050405020304" pitchFamily="18" charset="0"/>
                  <a:cs typeface="Times New Roman" panose="02020603050405020304" pitchFamily="18" charset="0"/>
                </a:endParaRPr>
              </a:p>
              <a:p>
                <a:endParaRPr 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latin typeface="Times New Roman" panose="02020603050405020304" pitchFamily="18" charset="0"/>
                    <a:cs typeface="Times New Roman" panose="02020603050405020304" pitchFamily="18" charset="0"/>
                  </a:rPr>
                  <a:t>Sample St.deviation  </a:t>
                </a:r>
                <a14:m>
                  <m:oMath xmlns:m="http://schemas.openxmlformats.org/officeDocument/2006/math">
                    <m:r>
                      <a:rPr lang="en-US" sz="1600" b="1" i="1" smtClean="0">
                        <a:solidFill>
                          <a:schemeClr val="tx1"/>
                        </a:solidFill>
                        <a:latin typeface="Cambria Math" panose="02040503050406030204" pitchFamily="18" charset="0"/>
                        <a:cs typeface="Times New Roman" panose="02020603050405020304" pitchFamily="18" charset="0"/>
                      </a:rPr>
                      <m:t>𝑺</m:t>
                    </m:r>
                  </m:oMath>
                </a14:m>
                <a:endParaRPr lang="en-US" sz="1600" b="1" dirty="0">
                  <a:solidFill>
                    <a:schemeClr val="tx1"/>
                  </a:solidFill>
                  <a:latin typeface="Times New Roman" panose="02020603050405020304" pitchFamily="18" charset="0"/>
                  <a:cs typeface="Times New Roman" panose="02020603050405020304" pitchFamily="18" charset="0"/>
                </a:endParaRPr>
              </a:p>
              <a:p>
                <a:endParaRPr 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latin typeface="Times New Roman" panose="02020603050405020304" pitchFamily="18" charset="0"/>
                    <a:cs typeface="Times New Roman" panose="02020603050405020304" pitchFamily="18" charset="0"/>
                  </a:rPr>
                  <a:t>Sample Size  </a:t>
                </a:r>
                <a14:m>
                  <m:oMath xmlns:m="http://schemas.openxmlformats.org/officeDocument/2006/math">
                    <m:r>
                      <a:rPr lang="en-US" b="1" i="1" smtClean="0">
                        <a:solidFill>
                          <a:schemeClr val="tx1"/>
                        </a:solidFill>
                        <a:latin typeface="Cambria Math" panose="02040503050406030204" pitchFamily="18" charset="0"/>
                        <a:cs typeface="Times New Roman" panose="02020603050405020304" pitchFamily="18" charset="0"/>
                      </a:rPr>
                      <m:t>𝒏</m:t>
                    </m:r>
                  </m:oMath>
                </a14:m>
                <a:endParaRPr lang="en-US" b="1" dirty="0">
                  <a:solidFill>
                    <a:schemeClr val="tx1"/>
                  </a:solidFill>
                  <a:latin typeface="Times New Roman" panose="02020603050405020304" pitchFamily="18" charset="0"/>
                  <a:cs typeface="Times New Roman" panose="02020603050405020304" pitchFamily="18"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8" name="Oval 7">
                <a:extLst>
                  <a:ext uri="{FF2B5EF4-FFF2-40B4-BE49-F238E27FC236}">
                    <a16:creationId xmlns:a16="http://schemas.microsoft.com/office/drawing/2014/main" id="{5DC91F18-7B8E-45C8-B949-93FA9EBA7E9A}"/>
                  </a:ext>
                </a:extLst>
              </p:cNvPr>
              <p:cNvSpPr>
                <a:spLocks noRot="1" noChangeAspect="1" noMove="1" noResize="1" noEditPoints="1" noAdjustHandles="1" noChangeArrowheads="1" noChangeShapeType="1" noTextEdit="1"/>
              </p:cNvSpPr>
              <p:nvPr/>
            </p:nvSpPr>
            <p:spPr bwMode="auto">
              <a:xfrm>
                <a:off x="5686097" y="1995131"/>
                <a:ext cx="2648608" cy="3453141"/>
              </a:xfrm>
              <a:prstGeom prst="ellipse">
                <a:avLst/>
              </a:prstGeom>
              <a:blipFill>
                <a:blip r:embed="rId3"/>
                <a:stretch>
                  <a:fillRect/>
                </a:stretch>
              </a:blipFill>
              <a:ln>
                <a:solidFill>
                  <a:srgbClr val="000099"/>
                </a:solidFill>
                <a:headEnd type="none" w="med" len="med"/>
                <a:tailEnd type="none" w="med" len="med"/>
              </a:ln>
              <a:extLst/>
            </p:spPr>
            <p:txBody>
              <a:bodyPr/>
              <a:lstStyle/>
              <a:p>
                <a:r>
                  <a:rPr lang="en-US">
                    <a:noFill/>
                  </a:rPr>
                  <a:t> </a:t>
                </a:r>
              </a:p>
            </p:txBody>
          </p:sp>
        </mc:Fallback>
      </mc:AlternateContent>
      <p:sp>
        <p:nvSpPr>
          <p:cNvPr id="9" name="TextBox 8">
            <a:extLst>
              <a:ext uri="{FF2B5EF4-FFF2-40B4-BE49-F238E27FC236}">
                <a16:creationId xmlns:a16="http://schemas.microsoft.com/office/drawing/2014/main" id="{3A051ABB-2004-4F09-8148-6975D2C2226D}"/>
              </a:ext>
            </a:extLst>
          </p:cNvPr>
          <p:cNvSpPr txBox="1"/>
          <p:nvPr/>
        </p:nvSpPr>
        <p:spPr>
          <a:xfrm>
            <a:off x="1851791" y="5165101"/>
            <a:ext cx="1257300" cy="369332"/>
          </a:xfrm>
          <a:prstGeom prst="rect">
            <a:avLst/>
          </a:prstGeom>
          <a:noFill/>
        </p:spPr>
        <p:txBody>
          <a:bodyPr wrap="square" rtlCol="0">
            <a:spAutoFit/>
          </a:bodyPr>
          <a:lstStyle/>
          <a:p>
            <a:r>
              <a:rPr lang="en-US" b="1" dirty="0">
                <a:solidFill>
                  <a:schemeClr val="accent1">
                    <a:lumMod val="50000"/>
                  </a:schemeClr>
                </a:solidFill>
                <a:latin typeface="Times New Roman" panose="02020603050405020304" pitchFamily="18" charset="0"/>
                <a:cs typeface="Times New Roman" panose="02020603050405020304" pitchFamily="18" charset="0"/>
              </a:rPr>
              <a:t>Population</a:t>
            </a:r>
          </a:p>
        </p:txBody>
      </p:sp>
      <p:sp>
        <p:nvSpPr>
          <p:cNvPr id="10" name="TextBox 9">
            <a:extLst>
              <a:ext uri="{FF2B5EF4-FFF2-40B4-BE49-F238E27FC236}">
                <a16:creationId xmlns:a16="http://schemas.microsoft.com/office/drawing/2014/main" id="{6192B4BF-D48C-41E7-B042-6E18757DF4C9}"/>
              </a:ext>
            </a:extLst>
          </p:cNvPr>
          <p:cNvSpPr txBox="1"/>
          <p:nvPr/>
        </p:nvSpPr>
        <p:spPr>
          <a:xfrm>
            <a:off x="6555172" y="4963936"/>
            <a:ext cx="910458" cy="369332"/>
          </a:xfrm>
          <a:prstGeom prst="rect">
            <a:avLst/>
          </a:prstGeom>
          <a:noFill/>
        </p:spPr>
        <p:txBody>
          <a:bodyPr wrap="square" rtlCol="0">
            <a:spAutoFit/>
          </a:bodyPr>
          <a:lstStyle/>
          <a:p>
            <a:r>
              <a:rPr lang="en-US" b="1" dirty="0">
                <a:solidFill>
                  <a:schemeClr val="accent1">
                    <a:lumMod val="50000"/>
                  </a:schemeClr>
                </a:solidFill>
                <a:latin typeface="Times New Roman" panose="02020603050405020304" pitchFamily="18" charset="0"/>
                <a:cs typeface="Times New Roman" panose="02020603050405020304" pitchFamily="18" charset="0"/>
              </a:rPr>
              <a:t>Sample</a:t>
            </a:r>
          </a:p>
        </p:txBody>
      </p:sp>
      <p:sp>
        <p:nvSpPr>
          <p:cNvPr id="11" name="Arrow: Right 10">
            <a:extLst>
              <a:ext uri="{FF2B5EF4-FFF2-40B4-BE49-F238E27FC236}">
                <a16:creationId xmlns:a16="http://schemas.microsoft.com/office/drawing/2014/main" id="{D6E7E999-DAC7-4CDF-BAA8-AF1BC8DF1553}"/>
              </a:ext>
            </a:extLst>
          </p:cNvPr>
          <p:cNvSpPr/>
          <p:nvPr/>
        </p:nvSpPr>
        <p:spPr bwMode="auto">
          <a:xfrm>
            <a:off x="4572000" y="3631325"/>
            <a:ext cx="851338" cy="457200"/>
          </a:xfrm>
          <a:prstGeom prst="rightArrow">
            <a:avLst/>
          </a:prstGeom>
          <a:solidFill>
            <a:schemeClr val="accent2">
              <a:lumMod val="20000"/>
              <a:lumOff val="80000"/>
            </a:schemeClr>
          </a:solidFill>
          <a:ln w="12700" cap="flat" cmpd="sng" algn="ctr">
            <a:solidFill>
              <a:srgbClr val="00009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2E5ED909-ADAB-4384-86E7-86CDCE3D2928}"/>
              </a:ext>
            </a:extLst>
          </p:cNvPr>
          <p:cNvSpPr>
            <a:spLocks noGrp="1"/>
          </p:cNvSpPr>
          <p:nvPr>
            <p:ph type="ftr" sz="quarter" idx="10"/>
          </p:nvPr>
        </p:nvSpPr>
        <p:spPr/>
        <p:txBody>
          <a:bodyPr/>
          <a:lstStyle/>
          <a:p>
            <a:r>
              <a:rPr lang="en-US" altLang="en-US"/>
              <a:t>MC3020-2023</a:t>
            </a:r>
          </a:p>
        </p:txBody>
      </p:sp>
      <p:sp>
        <p:nvSpPr>
          <p:cNvPr id="4" name="Date Placeholder 3">
            <a:extLst>
              <a:ext uri="{FF2B5EF4-FFF2-40B4-BE49-F238E27FC236}">
                <a16:creationId xmlns:a16="http://schemas.microsoft.com/office/drawing/2014/main" id="{349793B9-6530-490B-A099-FEE6FAAED95C}"/>
              </a:ext>
            </a:extLst>
          </p:cNvPr>
          <p:cNvSpPr>
            <a:spLocks noGrp="1"/>
          </p:cNvSpPr>
          <p:nvPr>
            <p:ph type="dt" sz="half" idx="12"/>
          </p:nvPr>
        </p:nvSpPr>
        <p:spPr/>
        <p:txBody>
          <a:bodyPr/>
          <a:lstStyle/>
          <a:p>
            <a:fld id="{923F9486-C496-4F88-B77A-A4ECC47B0E2A}" type="datetime5">
              <a:rPr lang="en-NZ" altLang="en-US" smtClean="0"/>
              <a:t>16-May-23</a:t>
            </a:fld>
            <a:endParaRPr lang="en-US" altLang="en-US"/>
          </a:p>
        </p:txBody>
      </p:sp>
      <p:sp>
        <p:nvSpPr>
          <p:cNvPr id="12" name="Slide Number Placeholder 11">
            <a:extLst>
              <a:ext uri="{FF2B5EF4-FFF2-40B4-BE49-F238E27FC236}">
                <a16:creationId xmlns:a16="http://schemas.microsoft.com/office/drawing/2014/main" id="{8BC6BEC0-DA6A-402E-A350-CAC0AEDF30E9}"/>
              </a:ext>
            </a:extLst>
          </p:cNvPr>
          <p:cNvSpPr>
            <a:spLocks noGrp="1"/>
          </p:cNvSpPr>
          <p:nvPr>
            <p:ph type="sldNum" sz="quarter" idx="11"/>
          </p:nvPr>
        </p:nvSpPr>
        <p:spPr/>
        <p:txBody>
          <a:bodyPr/>
          <a:lstStyle/>
          <a:p>
            <a:fld id="{E6D38F6D-B68C-43EA-8D93-D9BC679B8240}" type="slidenum">
              <a:rPr lang="en-US" altLang="en-US" smtClean="0"/>
              <a:pPr/>
              <a:t>5</a:t>
            </a:fld>
            <a:endParaRPr lang="en-US" altLang="en-US"/>
          </a:p>
        </p:txBody>
      </p:sp>
    </p:spTree>
    <p:extLst>
      <p:ext uri="{BB962C8B-B14F-4D97-AF65-F5344CB8AC3E}">
        <p14:creationId xmlns:p14="http://schemas.microsoft.com/office/powerpoint/2010/main" val="2879030718"/>
      </p:ext>
    </p:extLst>
  </p:cSld>
  <p:clrMapOvr>
    <a:masterClrMapping/>
  </p:clrMapOvr>
  <p:transition spd="slow">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1357059" y="456666"/>
            <a:ext cx="5999329" cy="6082307"/>
          </a:xfrm>
          <a:prstGeom prst="rect">
            <a:avLst/>
          </a:prstGeom>
          <a:ln>
            <a:noFill/>
          </a:ln>
          <a:effectLst>
            <a:softEdge rad="112500"/>
          </a:effectLst>
        </p:spPr>
      </p:pic>
      <p:sp>
        <p:nvSpPr>
          <p:cNvPr id="5" name="Footer Placeholder 4">
            <a:extLst>
              <a:ext uri="{FF2B5EF4-FFF2-40B4-BE49-F238E27FC236}">
                <a16:creationId xmlns:a16="http://schemas.microsoft.com/office/drawing/2014/main" id="{E740A55E-A7C6-4A61-AD7A-DDCE640D2E4F}"/>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529FB009-CDCB-4A53-B71F-27A87FA46AE6}"/>
              </a:ext>
            </a:extLst>
          </p:cNvPr>
          <p:cNvSpPr>
            <a:spLocks noGrp="1"/>
          </p:cNvSpPr>
          <p:nvPr>
            <p:ph type="dt" sz="half" idx="12"/>
          </p:nvPr>
        </p:nvSpPr>
        <p:spPr/>
        <p:txBody>
          <a:bodyPr/>
          <a:lstStyle/>
          <a:p>
            <a:fld id="{CB3BB26A-5ED4-478A-A909-7F71E4132F62}" type="datetime5">
              <a:rPr lang="en-NZ" altLang="en-US" smtClean="0"/>
              <a:t>16-May-23</a:t>
            </a:fld>
            <a:endParaRPr lang="en-US" altLang="en-US"/>
          </a:p>
        </p:txBody>
      </p:sp>
      <p:sp>
        <p:nvSpPr>
          <p:cNvPr id="7" name="Slide Number Placeholder 6">
            <a:extLst>
              <a:ext uri="{FF2B5EF4-FFF2-40B4-BE49-F238E27FC236}">
                <a16:creationId xmlns:a16="http://schemas.microsoft.com/office/drawing/2014/main" id="{E8D59803-11AA-4C21-9E91-678C6C7C3078}"/>
              </a:ext>
            </a:extLst>
          </p:cNvPr>
          <p:cNvSpPr>
            <a:spLocks noGrp="1"/>
          </p:cNvSpPr>
          <p:nvPr>
            <p:ph type="sldNum" sz="quarter" idx="11"/>
          </p:nvPr>
        </p:nvSpPr>
        <p:spPr/>
        <p:txBody>
          <a:bodyPr/>
          <a:lstStyle/>
          <a:p>
            <a:fld id="{E6D38F6D-B68C-43EA-8D93-D9BC679B8240}" type="slidenum">
              <a:rPr lang="en-US" altLang="en-US" smtClean="0"/>
              <a:pPr/>
              <a:t>50</a:t>
            </a:fld>
            <a:endParaRPr lang="en-US" altLang="en-US"/>
          </a:p>
        </p:txBody>
      </p:sp>
    </p:spTree>
    <p:extLst>
      <p:ext uri="{BB962C8B-B14F-4D97-AF65-F5344CB8AC3E}">
        <p14:creationId xmlns:p14="http://schemas.microsoft.com/office/powerpoint/2010/main" val="3589803131"/>
      </p:ext>
    </p:extLst>
  </p:cSld>
  <p:clrMapOvr>
    <a:masterClrMapping/>
  </p:clrMapOvr>
  <p:transition spd="slow">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ath.usask.ca/%7Elaverty/t.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572308" y="426832"/>
            <a:ext cx="5604851" cy="56048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81512" y="5150840"/>
            <a:ext cx="7600426" cy="1384995"/>
          </a:xfrm>
          <a:prstGeom prst="rect">
            <a:avLst/>
          </a:prstGeom>
          <a:noFill/>
        </p:spPr>
        <p:txBody>
          <a:bodyPr wrap="square" rtlCol="0">
            <a:spAutoFit/>
          </a:bodyPr>
          <a:lstStyle/>
          <a:p>
            <a:pPr algn="just"/>
            <a:r>
              <a:rPr lang="en-US" sz="2800" dirty="0">
                <a:latin typeface="Times New Roman" panose="02020603050405020304" pitchFamily="18" charset="0"/>
                <a:cs typeface="Times New Roman" panose="02020603050405020304" pitchFamily="18" charset="0"/>
              </a:rPr>
              <a:t>Red line indicated as standard normal distribution and other line t distribution changing versus degrees of freedom.</a:t>
            </a:r>
          </a:p>
        </p:txBody>
      </p:sp>
      <p:sp>
        <p:nvSpPr>
          <p:cNvPr id="5" name="Footer Placeholder 4">
            <a:extLst>
              <a:ext uri="{FF2B5EF4-FFF2-40B4-BE49-F238E27FC236}">
                <a16:creationId xmlns:a16="http://schemas.microsoft.com/office/drawing/2014/main" id="{8020A1BB-0701-4524-A508-5D6FD577D5FC}"/>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FC4ABB5E-2AF3-45E7-B65E-87B13479FDC0}"/>
              </a:ext>
            </a:extLst>
          </p:cNvPr>
          <p:cNvSpPr>
            <a:spLocks noGrp="1"/>
          </p:cNvSpPr>
          <p:nvPr>
            <p:ph type="dt" sz="half" idx="12"/>
          </p:nvPr>
        </p:nvSpPr>
        <p:spPr/>
        <p:txBody>
          <a:bodyPr/>
          <a:lstStyle/>
          <a:p>
            <a:fld id="{5106FA57-31A7-42B2-8FC2-56D862AB83AB}" type="datetime5">
              <a:rPr lang="en-NZ" altLang="en-US" smtClean="0"/>
              <a:t>16-May-23</a:t>
            </a:fld>
            <a:endParaRPr lang="en-US" altLang="en-US"/>
          </a:p>
        </p:txBody>
      </p:sp>
      <p:sp>
        <p:nvSpPr>
          <p:cNvPr id="7" name="Slide Number Placeholder 6">
            <a:extLst>
              <a:ext uri="{FF2B5EF4-FFF2-40B4-BE49-F238E27FC236}">
                <a16:creationId xmlns:a16="http://schemas.microsoft.com/office/drawing/2014/main" id="{3CD647BD-5B8D-4B42-B7C0-0F81D681489E}"/>
              </a:ext>
            </a:extLst>
          </p:cNvPr>
          <p:cNvSpPr>
            <a:spLocks noGrp="1"/>
          </p:cNvSpPr>
          <p:nvPr>
            <p:ph type="sldNum" sz="quarter" idx="11"/>
          </p:nvPr>
        </p:nvSpPr>
        <p:spPr/>
        <p:txBody>
          <a:bodyPr/>
          <a:lstStyle/>
          <a:p>
            <a:fld id="{E6D38F6D-B68C-43EA-8D93-D9BC679B8240}" type="slidenum">
              <a:rPr lang="en-US" altLang="en-US" smtClean="0"/>
              <a:pPr/>
              <a:t>51</a:t>
            </a:fld>
            <a:endParaRPr lang="en-US" altLang="en-US"/>
          </a:p>
        </p:txBody>
      </p:sp>
    </p:spTree>
    <p:extLst>
      <p:ext uri="{BB962C8B-B14F-4D97-AF65-F5344CB8AC3E}">
        <p14:creationId xmlns:p14="http://schemas.microsoft.com/office/powerpoint/2010/main" val="2419979784"/>
      </p:ext>
    </p:extLst>
  </p:cSld>
  <p:clrMapOvr>
    <a:masterClrMapping/>
  </p:clrMapOvr>
  <p:transition spd="slow">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9175" y="548909"/>
                <a:ext cx="8229600" cy="3886200"/>
              </a:xfrm>
            </p:spPr>
            <p:txBody>
              <a:bodyPr/>
              <a:lstStyle/>
              <a:p>
                <a:pPr marL="0" indent="0" algn="just">
                  <a:buNone/>
                </a:pPr>
                <a:r>
                  <a:rPr lang="en-US" dirty="0">
                    <a:latin typeface="Times New Roman" panose="02020603050405020304" pitchFamily="18" charset="0"/>
                    <a:cs typeface="Times New Roman" panose="02020603050405020304" pitchFamily="18" charset="0"/>
                  </a:rPr>
                  <a:t>When the population distribution is </a:t>
                </a:r>
                <a:r>
                  <a:rPr lang="en-US" dirty="0">
                    <a:solidFill>
                      <a:schemeClr val="bg2">
                        <a:lumMod val="60000"/>
                        <a:lumOff val="40000"/>
                      </a:schemeClr>
                    </a:solidFill>
                    <a:latin typeface="Times New Roman" panose="02020603050405020304" pitchFamily="18" charset="0"/>
                    <a:cs typeface="Times New Roman" panose="02020603050405020304" pitchFamily="18" charset="0"/>
                  </a:rPr>
                  <a:t>not normal</a:t>
                </a:r>
                <a:r>
                  <a:rPr lang="en-US" dirty="0">
                    <a:latin typeface="Times New Roman" panose="02020603050405020304" pitchFamily="18" charset="0"/>
                    <a:cs typeface="Times New Roman" panose="02020603050405020304" pitchFamily="18" charset="0"/>
                  </a:rPr>
                  <a:t>, for </a:t>
                </a:r>
                <a:r>
                  <a:rPr lang="en-US" u="sng" dirty="0">
                    <a:latin typeface="Times New Roman" panose="02020603050405020304" pitchFamily="18" charset="0"/>
                    <a:cs typeface="Times New Roman" panose="02020603050405020304" pitchFamily="18" charset="0"/>
                  </a:rPr>
                  <a:t>large </a:t>
                </a:r>
                <a14:m>
                  <m:oMath xmlns:m="http://schemas.openxmlformats.org/officeDocument/2006/math">
                    <m:r>
                      <a:rPr lang="en-US" b="0" i="1" u="sng" smtClean="0">
                        <a:latin typeface="Cambria Math" panose="02040503050406030204" pitchFamily="18" charset="0"/>
                        <a:cs typeface="Times New Roman" panose="02020603050405020304" pitchFamily="18" charset="0"/>
                      </a:rPr>
                      <m:t>𝑛</m:t>
                    </m:r>
                  </m:oMath>
                </a14:m>
                <a:r>
                  <a:rPr lang="en-US" dirty="0">
                    <a:latin typeface="Times New Roman" panose="02020603050405020304" pitchFamily="18" charset="0"/>
                    <a:cs typeface="Times New Roman" panose="02020603050405020304" pitchFamily="18" charset="0"/>
                  </a:rPr>
                  <a:t>, the </a:t>
                </a:r>
                <a:r>
                  <a:rPr lang="en-US" dirty="0">
                    <a:solidFill>
                      <a:schemeClr val="bg2">
                        <a:lumMod val="60000"/>
                        <a:lumOff val="40000"/>
                      </a:schemeClr>
                    </a:solidFill>
                    <a:latin typeface="Times New Roman" panose="02020603050405020304" pitchFamily="18" charset="0"/>
                    <a:cs typeface="Times New Roman" panose="02020603050405020304" pitchFamily="18" charset="0"/>
                  </a:rPr>
                  <a:t>central limit theorem</a:t>
                </a:r>
                <a:r>
                  <a:rPr lang="en-US" dirty="0">
                    <a:latin typeface="Times New Roman" panose="02020603050405020304" pitchFamily="18" charset="0"/>
                    <a:cs typeface="Times New Roman" panose="02020603050405020304" pitchFamily="18" charset="0"/>
                  </a:rPr>
                  <a:t> is applicable, the confidence interval for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𝜇</m:t>
                    </m:r>
                  </m:oMath>
                </a14:m>
                <a:r>
                  <a:rPr lang="en-US" dirty="0">
                    <a:latin typeface="Times New Roman" panose="02020603050405020304" pitchFamily="18" charset="0"/>
                    <a:cs typeface="Times New Roman" panose="02020603050405020304" pitchFamily="18" charset="0"/>
                  </a:rPr>
                  <a:t> is computed as,</a:t>
                </a:r>
              </a:p>
              <a:p>
                <a:pPr marL="0" indent="0" algn="just">
                  <a:buNone/>
                </a:pPr>
                <a14:m>
                  <m:oMath xmlns:m="http://schemas.openxmlformats.org/officeDocument/2006/math">
                    <m:d>
                      <m:dPr>
                        <m:ctrlPr>
                          <a:rPr lang="en-US" i="1">
                            <a:solidFill>
                              <a:schemeClr val="bg2">
                                <a:lumMod val="75000"/>
                              </a:schemeClr>
                            </a:solidFill>
                            <a:latin typeface="Cambria Math" panose="02040503050406030204" pitchFamily="18" charset="0"/>
                            <a:cs typeface="Times New Roman" panose="02020603050405020304" pitchFamily="18" charset="0"/>
                          </a:rPr>
                        </m:ctrlPr>
                      </m:dPr>
                      <m:e>
                        <m:acc>
                          <m:accPr>
                            <m:chr m:val="̅"/>
                            <m:ctrlPr>
                              <a:rPr lang="en-US" i="1">
                                <a:solidFill>
                                  <a:schemeClr val="bg2">
                                    <a:lumMod val="75000"/>
                                  </a:schemeClr>
                                </a:solidFill>
                                <a:latin typeface="Cambria Math" panose="02040503050406030204" pitchFamily="18" charset="0"/>
                                <a:cs typeface="Times New Roman" panose="02020603050405020304" pitchFamily="18" charset="0"/>
                              </a:rPr>
                            </m:ctrlPr>
                          </m:accPr>
                          <m:e>
                            <m:r>
                              <a:rPr lang="en-US" i="1">
                                <a:solidFill>
                                  <a:schemeClr val="bg2">
                                    <a:lumMod val="75000"/>
                                  </a:schemeClr>
                                </a:solidFill>
                                <a:latin typeface="Cambria Math" panose="02040503050406030204" pitchFamily="18" charset="0"/>
                                <a:cs typeface="Times New Roman" panose="02020603050405020304" pitchFamily="18" charset="0"/>
                              </a:rPr>
                              <m:t>𝑋</m:t>
                            </m:r>
                          </m:e>
                        </m:acc>
                        <m:r>
                          <a:rPr lang="en-US" i="1">
                            <a:solidFill>
                              <a:schemeClr val="bg2">
                                <a:lumMod val="75000"/>
                              </a:schemeClr>
                            </a:solidFill>
                            <a:latin typeface="Cambria Math" panose="02040503050406030204" pitchFamily="18" charset="0"/>
                            <a:cs typeface="Times New Roman" panose="02020603050405020304" pitchFamily="18" charset="0"/>
                          </a:rPr>
                          <m:t>−</m:t>
                        </m:r>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r>
                          <a:rPr lang="en-US" i="1">
                            <a:solidFill>
                              <a:schemeClr val="bg2">
                                <a:lumMod val="75000"/>
                              </a:schemeClr>
                            </a:solidFill>
                            <a:latin typeface="Cambria Math" panose="02040503050406030204" pitchFamily="18" charset="0"/>
                            <a:cs typeface="Times New Roman" panose="02020603050405020304" pitchFamily="18" charset="0"/>
                          </a:rPr>
                          <m:t>∗</m:t>
                        </m:r>
                        <m:f>
                          <m:fPr>
                            <m:ctrlPr>
                              <a:rPr lang="en-US" i="1">
                                <a:solidFill>
                                  <a:schemeClr val="bg2">
                                    <a:lumMod val="75000"/>
                                  </a:schemeClr>
                                </a:solidFill>
                                <a:latin typeface="Cambria Math" panose="02040503050406030204" pitchFamily="18" charset="0"/>
                                <a:cs typeface="Times New Roman" panose="02020603050405020304" pitchFamily="18" charset="0"/>
                              </a:rPr>
                            </m:ctrlPr>
                          </m:fPr>
                          <m:num>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𝜎</m:t>
                            </m:r>
                          </m:num>
                          <m:den>
                            <m:rad>
                              <m:radPr>
                                <m:degHide m:val="on"/>
                                <m:ctrlPr>
                                  <a:rPr lang="en-US" i="1">
                                    <a:solidFill>
                                      <a:schemeClr val="bg2">
                                        <a:lumMod val="75000"/>
                                      </a:schemeClr>
                                    </a:solidFill>
                                    <a:latin typeface="Cambria Math" panose="02040503050406030204" pitchFamily="18" charset="0"/>
                                    <a:cs typeface="Times New Roman" panose="02020603050405020304" pitchFamily="18" charset="0"/>
                                  </a:rPr>
                                </m:ctrlPr>
                              </m:radPr>
                              <m:deg/>
                              <m:e>
                                <m:r>
                                  <a:rPr lang="en-US" i="1">
                                    <a:solidFill>
                                      <a:schemeClr val="bg2">
                                        <a:lumMod val="75000"/>
                                      </a:schemeClr>
                                    </a:solidFill>
                                    <a:latin typeface="Cambria Math" panose="02040503050406030204" pitchFamily="18" charset="0"/>
                                    <a:cs typeface="Times New Roman" panose="02020603050405020304" pitchFamily="18" charset="0"/>
                                  </a:rPr>
                                  <m:t>𝑛</m:t>
                                </m:r>
                              </m:e>
                            </m:rad>
                          </m:den>
                        </m:f>
                        <m:r>
                          <a:rPr lang="en-US" i="1">
                            <a:solidFill>
                              <a:schemeClr val="bg2">
                                <a:lumMod val="75000"/>
                              </a:schemeClr>
                            </a:solidFill>
                            <a:latin typeface="Cambria Math" panose="02040503050406030204" pitchFamily="18" charset="0"/>
                            <a:cs typeface="Times New Roman" panose="02020603050405020304" pitchFamily="18" charset="0"/>
                          </a:rPr>
                          <m:t> ,</m:t>
                        </m:r>
                        <m:acc>
                          <m:accPr>
                            <m:chr m:val="̅"/>
                            <m:ctrlPr>
                              <a:rPr lang="en-US" i="1">
                                <a:solidFill>
                                  <a:schemeClr val="bg2">
                                    <a:lumMod val="75000"/>
                                  </a:schemeClr>
                                </a:solidFill>
                                <a:latin typeface="Cambria Math" panose="02040503050406030204" pitchFamily="18" charset="0"/>
                                <a:cs typeface="Times New Roman" panose="02020603050405020304" pitchFamily="18" charset="0"/>
                              </a:rPr>
                            </m:ctrlPr>
                          </m:accPr>
                          <m:e>
                            <m:r>
                              <a:rPr lang="en-US" i="1">
                                <a:solidFill>
                                  <a:schemeClr val="bg2">
                                    <a:lumMod val="75000"/>
                                  </a:schemeClr>
                                </a:solidFill>
                                <a:latin typeface="Cambria Math" panose="02040503050406030204" pitchFamily="18" charset="0"/>
                                <a:cs typeface="Times New Roman" panose="02020603050405020304" pitchFamily="18" charset="0"/>
                              </a:rPr>
                              <m:t>𝑋</m:t>
                            </m:r>
                          </m:e>
                        </m:acc>
                        <m:r>
                          <a:rPr lang="en-US" i="1">
                            <a:solidFill>
                              <a:schemeClr val="bg2">
                                <a:lumMod val="75000"/>
                              </a:schemeClr>
                            </a:solidFill>
                            <a:latin typeface="Cambria Math" panose="02040503050406030204" pitchFamily="18" charset="0"/>
                            <a:cs typeface="Times New Roman" panose="02020603050405020304" pitchFamily="18" charset="0"/>
                          </a:rPr>
                          <m:t>+</m:t>
                        </m:r>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r>
                          <a:rPr lang="en-US" i="1">
                            <a:solidFill>
                              <a:schemeClr val="bg2">
                                <a:lumMod val="75000"/>
                              </a:schemeClr>
                            </a:solidFill>
                            <a:latin typeface="Cambria Math" panose="02040503050406030204" pitchFamily="18" charset="0"/>
                            <a:cs typeface="Times New Roman" panose="02020603050405020304" pitchFamily="18" charset="0"/>
                          </a:rPr>
                          <m:t>∗</m:t>
                        </m:r>
                        <m:f>
                          <m:fPr>
                            <m:ctrlPr>
                              <a:rPr lang="en-US" i="1">
                                <a:solidFill>
                                  <a:schemeClr val="bg2">
                                    <a:lumMod val="75000"/>
                                  </a:schemeClr>
                                </a:solidFill>
                                <a:latin typeface="Cambria Math" panose="02040503050406030204" pitchFamily="18" charset="0"/>
                                <a:cs typeface="Times New Roman" panose="02020603050405020304" pitchFamily="18" charset="0"/>
                              </a:rPr>
                            </m:ctrlPr>
                          </m:fPr>
                          <m:num>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𝜎</m:t>
                            </m:r>
                          </m:num>
                          <m:den>
                            <m:rad>
                              <m:radPr>
                                <m:degHide m:val="on"/>
                                <m:ctrlPr>
                                  <a:rPr lang="en-US" i="1">
                                    <a:solidFill>
                                      <a:schemeClr val="bg2">
                                        <a:lumMod val="75000"/>
                                      </a:schemeClr>
                                    </a:solidFill>
                                    <a:latin typeface="Cambria Math" panose="02040503050406030204" pitchFamily="18" charset="0"/>
                                    <a:cs typeface="Times New Roman" panose="02020603050405020304" pitchFamily="18" charset="0"/>
                                  </a:rPr>
                                </m:ctrlPr>
                              </m:radPr>
                              <m:deg/>
                              <m:e>
                                <m:r>
                                  <a:rPr lang="en-US" i="1">
                                    <a:solidFill>
                                      <a:schemeClr val="bg2">
                                        <a:lumMod val="75000"/>
                                      </a:schemeClr>
                                    </a:solidFill>
                                    <a:latin typeface="Cambria Math" panose="02040503050406030204" pitchFamily="18" charset="0"/>
                                    <a:cs typeface="Times New Roman" panose="02020603050405020304" pitchFamily="18" charset="0"/>
                                  </a:rPr>
                                  <m:t>𝑛</m:t>
                                </m:r>
                              </m:e>
                            </m:rad>
                          </m:den>
                        </m:f>
                      </m:e>
                    </m:d>
                  </m:oMath>
                </a14:m>
                <a:r>
                  <a:rPr lang="en-US" dirty="0">
                    <a:latin typeface="Times New Roman" panose="02020603050405020304" pitchFamily="18" charset="0"/>
                    <a:cs typeface="Times New Roman" panose="02020603050405020304" pitchFamily="18" charset="0"/>
                  </a:rPr>
                  <a:t> </a:t>
                </a:r>
              </a:p>
              <a:p>
                <a:pPr marL="0" indent="0" algn="just">
                  <a:buNone/>
                </a:pPr>
                <a:r>
                  <a:rPr lang="en-US" dirty="0">
                    <a:latin typeface="Times New Roman" panose="02020603050405020304" pitchFamily="18" charset="0"/>
                    <a:cs typeface="Times New Roman" panose="02020603050405020304" pitchFamily="18" charset="0"/>
                  </a:rPr>
                  <a:t>when </a:t>
                </a:r>
                <a14:m>
                  <m:oMath xmlns:m="http://schemas.openxmlformats.org/officeDocument/2006/math">
                    <m:r>
                      <a:rPr lang="en-US"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𝜎</m:t>
                    </m:r>
                    <m:r>
                      <a:rPr lang="en-US" b="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dirty="0">
                    <a:solidFill>
                      <a:srgbClr val="3333FF"/>
                    </a:solidFill>
                    <a:latin typeface="Times New Roman" panose="02020603050405020304" pitchFamily="18" charset="0"/>
                    <a:cs typeface="Times New Roman" panose="02020603050405020304" pitchFamily="18" charset="0"/>
                  </a:rPr>
                  <a:t>is known </a:t>
                </a:r>
                <a:r>
                  <a:rPr lang="en-US" dirty="0">
                    <a:solidFill>
                      <a:srgbClr val="FF0000"/>
                    </a:solidFill>
                    <a:latin typeface="Times New Roman" panose="02020603050405020304" pitchFamily="18" charset="0"/>
                    <a:cs typeface="Times New Roman" panose="02020603050405020304" pitchFamily="18" charset="0"/>
                  </a:rPr>
                  <a:t>(case 3)</a:t>
                </a:r>
              </a:p>
              <a:p>
                <a:pPr marL="0" indent="0" algn="just">
                  <a:buNone/>
                </a:pPr>
                <a:r>
                  <a:rPr lang="en-US" dirty="0">
                    <a:latin typeface="Times New Roman" panose="02020603050405020304" pitchFamily="18" charset="0"/>
                    <a:cs typeface="Times New Roman" panose="02020603050405020304" pitchFamily="18" charset="0"/>
                  </a:rPr>
                  <a:t>and  </a:t>
                </a:r>
                <a14:m>
                  <m:oMath xmlns:m="http://schemas.openxmlformats.org/officeDocument/2006/math">
                    <m:d>
                      <m:dPr>
                        <m:ctrlPr>
                          <a:rPr lang="en-US" i="1">
                            <a:solidFill>
                              <a:schemeClr val="bg2">
                                <a:lumMod val="75000"/>
                              </a:schemeClr>
                            </a:solidFill>
                            <a:latin typeface="Cambria Math" panose="02040503050406030204" pitchFamily="18" charset="0"/>
                            <a:cs typeface="Times New Roman" panose="02020603050405020304" pitchFamily="18" charset="0"/>
                          </a:rPr>
                        </m:ctrlPr>
                      </m:dPr>
                      <m:e>
                        <m:acc>
                          <m:accPr>
                            <m:chr m:val="̅"/>
                            <m:ctrlPr>
                              <a:rPr lang="en-US" i="1">
                                <a:solidFill>
                                  <a:schemeClr val="bg2">
                                    <a:lumMod val="75000"/>
                                  </a:schemeClr>
                                </a:solidFill>
                                <a:latin typeface="Cambria Math" panose="02040503050406030204" pitchFamily="18" charset="0"/>
                                <a:cs typeface="Times New Roman" panose="02020603050405020304" pitchFamily="18" charset="0"/>
                              </a:rPr>
                            </m:ctrlPr>
                          </m:accPr>
                          <m:e>
                            <m:r>
                              <a:rPr lang="en-US" i="1">
                                <a:solidFill>
                                  <a:schemeClr val="bg2">
                                    <a:lumMod val="75000"/>
                                  </a:schemeClr>
                                </a:solidFill>
                                <a:latin typeface="Cambria Math" panose="02040503050406030204" pitchFamily="18" charset="0"/>
                                <a:cs typeface="Times New Roman" panose="02020603050405020304" pitchFamily="18" charset="0"/>
                              </a:rPr>
                              <m:t>𝑋</m:t>
                            </m:r>
                          </m:e>
                        </m:acc>
                        <m:r>
                          <a:rPr lang="en-US" i="1">
                            <a:solidFill>
                              <a:schemeClr val="bg2">
                                <a:lumMod val="75000"/>
                              </a:schemeClr>
                            </a:solidFill>
                            <a:latin typeface="Cambria Math" panose="02040503050406030204" pitchFamily="18" charset="0"/>
                            <a:cs typeface="Times New Roman" panose="02020603050405020304" pitchFamily="18" charset="0"/>
                          </a:rPr>
                          <m:t>−</m:t>
                        </m:r>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r>
                          <a:rPr lang="en-US" i="1">
                            <a:solidFill>
                              <a:schemeClr val="bg2">
                                <a:lumMod val="75000"/>
                              </a:schemeClr>
                            </a:solidFill>
                            <a:latin typeface="Cambria Math" panose="02040503050406030204" pitchFamily="18" charset="0"/>
                            <a:cs typeface="Times New Roman" panose="02020603050405020304" pitchFamily="18" charset="0"/>
                          </a:rPr>
                          <m:t>∗</m:t>
                        </m:r>
                        <m:f>
                          <m:fPr>
                            <m:ctrlPr>
                              <a:rPr lang="en-US" i="1">
                                <a:solidFill>
                                  <a:schemeClr val="bg2">
                                    <a:lumMod val="75000"/>
                                  </a:schemeClr>
                                </a:solidFill>
                                <a:latin typeface="Cambria Math" panose="02040503050406030204" pitchFamily="18" charset="0"/>
                                <a:cs typeface="Times New Roman" panose="02020603050405020304" pitchFamily="18" charset="0"/>
                              </a:rPr>
                            </m:ctrlPr>
                          </m:fPr>
                          <m:num>
                            <m:r>
                              <a:rPr lang="en-US"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𝑆</m:t>
                            </m:r>
                          </m:num>
                          <m:den>
                            <m:rad>
                              <m:radPr>
                                <m:degHide m:val="on"/>
                                <m:ctrlPr>
                                  <a:rPr lang="en-US" i="1">
                                    <a:solidFill>
                                      <a:schemeClr val="bg2">
                                        <a:lumMod val="75000"/>
                                      </a:schemeClr>
                                    </a:solidFill>
                                    <a:latin typeface="Cambria Math" panose="02040503050406030204" pitchFamily="18" charset="0"/>
                                    <a:cs typeface="Times New Roman" panose="02020603050405020304" pitchFamily="18" charset="0"/>
                                  </a:rPr>
                                </m:ctrlPr>
                              </m:radPr>
                              <m:deg/>
                              <m:e>
                                <m:r>
                                  <a:rPr lang="en-US" i="1">
                                    <a:solidFill>
                                      <a:schemeClr val="bg2">
                                        <a:lumMod val="75000"/>
                                      </a:schemeClr>
                                    </a:solidFill>
                                    <a:latin typeface="Cambria Math" panose="02040503050406030204" pitchFamily="18" charset="0"/>
                                    <a:cs typeface="Times New Roman" panose="02020603050405020304" pitchFamily="18" charset="0"/>
                                  </a:rPr>
                                  <m:t>𝑛</m:t>
                                </m:r>
                              </m:e>
                            </m:rad>
                          </m:den>
                        </m:f>
                        <m:r>
                          <a:rPr lang="en-US" i="1">
                            <a:solidFill>
                              <a:schemeClr val="bg2">
                                <a:lumMod val="75000"/>
                              </a:schemeClr>
                            </a:solidFill>
                            <a:latin typeface="Cambria Math" panose="02040503050406030204" pitchFamily="18" charset="0"/>
                            <a:cs typeface="Times New Roman" panose="02020603050405020304" pitchFamily="18" charset="0"/>
                          </a:rPr>
                          <m:t> ,</m:t>
                        </m:r>
                        <m:acc>
                          <m:accPr>
                            <m:chr m:val="̅"/>
                            <m:ctrlPr>
                              <a:rPr lang="en-US" i="1">
                                <a:solidFill>
                                  <a:schemeClr val="bg2">
                                    <a:lumMod val="75000"/>
                                  </a:schemeClr>
                                </a:solidFill>
                                <a:latin typeface="Cambria Math" panose="02040503050406030204" pitchFamily="18" charset="0"/>
                                <a:cs typeface="Times New Roman" panose="02020603050405020304" pitchFamily="18" charset="0"/>
                              </a:rPr>
                            </m:ctrlPr>
                          </m:accPr>
                          <m:e>
                            <m:r>
                              <a:rPr lang="en-US" i="1">
                                <a:solidFill>
                                  <a:schemeClr val="bg2">
                                    <a:lumMod val="75000"/>
                                  </a:schemeClr>
                                </a:solidFill>
                                <a:latin typeface="Cambria Math" panose="02040503050406030204" pitchFamily="18" charset="0"/>
                                <a:cs typeface="Times New Roman" panose="02020603050405020304" pitchFamily="18" charset="0"/>
                              </a:rPr>
                              <m:t>𝑋</m:t>
                            </m:r>
                          </m:e>
                        </m:acc>
                        <m:r>
                          <a:rPr lang="en-US" i="1">
                            <a:solidFill>
                              <a:schemeClr val="bg2">
                                <a:lumMod val="75000"/>
                              </a:schemeClr>
                            </a:solidFill>
                            <a:latin typeface="Cambria Math" panose="02040503050406030204" pitchFamily="18" charset="0"/>
                            <a:cs typeface="Times New Roman" panose="02020603050405020304" pitchFamily="18" charset="0"/>
                          </a:rPr>
                          <m:t>+</m:t>
                        </m:r>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r>
                          <a:rPr lang="en-US" i="1">
                            <a:solidFill>
                              <a:schemeClr val="bg2">
                                <a:lumMod val="75000"/>
                              </a:schemeClr>
                            </a:solidFill>
                            <a:latin typeface="Cambria Math" panose="02040503050406030204" pitchFamily="18" charset="0"/>
                            <a:cs typeface="Times New Roman" panose="02020603050405020304" pitchFamily="18" charset="0"/>
                          </a:rPr>
                          <m:t>∗</m:t>
                        </m:r>
                        <m:f>
                          <m:fPr>
                            <m:ctrlPr>
                              <a:rPr lang="en-US" i="1">
                                <a:solidFill>
                                  <a:schemeClr val="bg2">
                                    <a:lumMod val="75000"/>
                                  </a:schemeClr>
                                </a:solidFill>
                                <a:latin typeface="Cambria Math" panose="02040503050406030204" pitchFamily="18" charset="0"/>
                                <a:cs typeface="Times New Roman" panose="02020603050405020304" pitchFamily="18" charset="0"/>
                              </a:rPr>
                            </m:ctrlPr>
                          </m:fPr>
                          <m:num>
                            <m:r>
                              <a:rPr lang="en-US"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𝑆</m:t>
                            </m:r>
                          </m:num>
                          <m:den>
                            <m:rad>
                              <m:radPr>
                                <m:degHide m:val="on"/>
                                <m:ctrlPr>
                                  <a:rPr lang="en-US" i="1">
                                    <a:solidFill>
                                      <a:schemeClr val="bg2">
                                        <a:lumMod val="75000"/>
                                      </a:schemeClr>
                                    </a:solidFill>
                                    <a:latin typeface="Cambria Math" panose="02040503050406030204" pitchFamily="18" charset="0"/>
                                    <a:cs typeface="Times New Roman" panose="02020603050405020304" pitchFamily="18" charset="0"/>
                                  </a:rPr>
                                </m:ctrlPr>
                              </m:radPr>
                              <m:deg/>
                              <m:e>
                                <m:r>
                                  <a:rPr lang="en-US" i="1">
                                    <a:solidFill>
                                      <a:schemeClr val="bg2">
                                        <a:lumMod val="75000"/>
                                      </a:schemeClr>
                                    </a:solidFill>
                                    <a:latin typeface="Cambria Math" panose="02040503050406030204" pitchFamily="18" charset="0"/>
                                    <a:cs typeface="Times New Roman" panose="02020603050405020304" pitchFamily="18" charset="0"/>
                                  </a:rPr>
                                  <m:t>𝑛</m:t>
                                </m:r>
                              </m:e>
                            </m:rad>
                          </m:den>
                        </m:f>
                      </m:e>
                    </m:d>
                  </m:oMath>
                </a14:m>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when </a:t>
                </a:r>
                <a14:m>
                  <m:oMath xmlns:m="http://schemas.openxmlformats.org/officeDocument/2006/math">
                    <m:r>
                      <a:rPr lang="en-US"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𝜎</m:t>
                    </m:r>
                    <m:r>
                      <a:rPr lang="en-US"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dirty="0">
                    <a:solidFill>
                      <a:srgbClr val="3333FF"/>
                    </a:solidFill>
                    <a:latin typeface="Times New Roman" panose="02020603050405020304" pitchFamily="18" charset="0"/>
                    <a:cs typeface="Times New Roman" panose="02020603050405020304" pitchFamily="18" charset="0"/>
                  </a:rPr>
                  <a:t>is unknown </a:t>
                </a:r>
                <a:r>
                  <a:rPr lang="en-US" dirty="0">
                    <a:solidFill>
                      <a:srgbClr val="FF0000"/>
                    </a:solidFill>
                    <a:latin typeface="Times New Roman" panose="02020603050405020304" pitchFamily="18" charset="0"/>
                    <a:cs typeface="Times New Roman" panose="02020603050405020304" pitchFamily="18" charset="0"/>
                  </a:rPr>
                  <a:t>(case 4).</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9175" y="548909"/>
                <a:ext cx="8229600" cy="3886200"/>
              </a:xfrm>
              <a:blipFill rotWithShape="0">
                <a:blip r:embed="rId2"/>
                <a:stretch>
                  <a:fillRect l="-1926" t="-2194" r="-1852" b="-34953"/>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964DA0C5-8EB7-43B8-A076-576B179C0A0D}"/>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9AED05B0-C393-48BC-91E1-CADEC25E2A14}"/>
              </a:ext>
            </a:extLst>
          </p:cNvPr>
          <p:cNvSpPr>
            <a:spLocks noGrp="1"/>
          </p:cNvSpPr>
          <p:nvPr>
            <p:ph type="dt" sz="half" idx="12"/>
          </p:nvPr>
        </p:nvSpPr>
        <p:spPr/>
        <p:txBody>
          <a:bodyPr/>
          <a:lstStyle/>
          <a:p>
            <a:fld id="{B4D3B4D9-1597-445C-A638-C019F2EC6DCE}" type="datetime5">
              <a:rPr lang="en-NZ" altLang="en-US" smtClean="0"/>
              <a:t>16-May-23</a:t>
            </a:fld>
            <a:endParaRPr lang="en-US" altLang="en-US"/>
          </a:p>
        </p:txBody>
      </p:sp>
      <p:sp>
        <p:nvSpPr>
          <p:cNvPr id="7" name="Slide Number Placeholder 6">
            <a:extLst>
              <a:ext uri="{FF2B5EF4-FFF2-40B4-BE49-F238E27FC236}">
                <a16:creationId xmlns:a16="http://schemas.microsoft.com/office/drawing/2014/main" id="{2ACF2FEB-06F9-4368-90E7-37E04771166D}"/>
              </a:ext>
            </a:extLst>
          </p:cNvPr>
          <p:cNvSpPr>
            <a:spLocks noGrp="1"/>
          </p:cNvSpPr>
          <p:nvPr>
            <p:ph type="sldNum" sz="quarter" idx="11"/>
          </p:nvPr>
        </p:nvSpPr>
        <p:spPr/>
        <p:txBody>
          <a:bodyPr/>
          <a:lstStyle/>
          <a:p>
            <a:fld id="{E6D38F6D-B68C-43EA-8D93-D9BC679B8240}" type="slidenum">
              <a:rPr lang="en-US" altLang="en-US" smtClean="0"/>
              <a:pPr/>
              <a:t>52</a:t>
            </a:fld>
            <a:endParaRPr lang="en-US" altLang="en-US"/>
          </a:p>
        </p:txBody>
      </p:sp>
    </p:spTree>
    <p:extLst>
      <p:ext uri="{BB962C8B-B14F-4D97-AF65-F5344CB8AC3E}">
        <p14:creationId xmlns:p14="http://schemas.microsoft.com/office/powerpoint/2010/main" val="4043653442"/>
      </p:ext>
    </p:extLst>
  </p:cSld>
  <p:clrMapOvr>
    <a:masterClrMapping/>
  </p:clrMapOvr>
  <p:transition spd="slow">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7268" y="540818"/>
                <a:ext cx="8229600" cy="3886200"/>
              </a:xfrm>
            </p:spPr>
            <p:txBody>
              <a:bodyPr/>
              <a:lstStyle/>
              <a:p>
                <a:pPr marL="0" indent="0" algn="just">
                  <a:buNone/>
                </a:pPr>
                <a:r>
                  <a:rPr lang="en-US" dirty="0">
                    <a:latin typeface="Times New Roman" panose="02020603050405020304" pitchFamily="18" charset="0"/>
                    <a:cs typeface="Times New Roman" panose="02020603050405020304" pitchFamily="18" charset="0"/>
                  </a:rPr>
                  <a:t>In estimating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𝜇</m:t>
                    </m:r>
                  </m:oMath>
                </a14:m>
                <a:r>
                  <a:rPr lang="en-US" dirty="0">
                    <a:latin typeface="Times New Roman" panose="02020603050405020304" pitchFamily="18" charset="0"/>
                    <a:cs typeface="Times New Roman" panose="02020603050405020304" pitchFamily="18" charset="0"/>
                  </a:rPr>
                  <a:t>,</a:t>
                </a:r>
              </a:p>
              <a:p>
                <a:pPr marL="0" indent="0" algn="just">
                  <a:buNone/>
                </a:pPr>
                <a14:m>
                  <m:oMathPara xmlns:m="http://schemas.openxmlformats.org/officeDocument/2006/math">
                    <m:oMathParaPr>
                      <m:jc m:val="centerGroup"/>
                    </m:oMathParaPr>
                    <m:oMath xmlns:m="http://schemas.openxmlformats.org/officeDocument/2006/math">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𝐸</m:t>
                      </m:r>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2</m:t>
                              </m:r>
                            </m:den>
                          </m:f>
                        </m:sub>
                      </m:sSub>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𝜎</m:t>
                          </m:r>
                        </m:num>
                        <m:den>
                          <m:rad>
                            <m:radPr>
                              <m:degHide m:val="on"/>
                              <m:ctrlP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radPr>
                            <m:deg/>
                            <m:e>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𝑛</m:t>
                              </m:r>
                            </m:e>
                          </m:rad>
                        </m:den>
                      </m:f>
                    </m:oMath>
                  </m:oMathPara>
                </a14:m>
                <a:endParaRPr lang="en-US" i="1" dirty="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is the margin of error and</a:t>
                </a:r>
              </a:p>
              <a:p>
                <a:pPr marL="0" indent="0" algn="just">
                  <a:buNone/>
                </a:pPr>
                <a14:m>
                  <m:oMathPara xmlns:m="http://schemas.openxmlformats.org/officeDocument/2006/math">
                    <m:oMathParaPr>
                      <m:jc m:val="centerGroup"/>
                    </m:oMathParaPr>
                    <m:oMath xmlns:m="http://schemas.openxmlformats.org/officeDocument/2006/math">
                      <m:r>
                        <a:rPr lang="en-US"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𝑛</m:t>
                      </m:r>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2</m:t>
                                      </m:r>
                                    </m:den>
                                  </m:f>
                                </m:sub>
                              </m:sSub>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𝜎</m:t>
                                  </m:r>
                                </m:num>
                                <m:den>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𝐸</m:t>
                                  </m:r>
                                </m:den>
                              </m:f>
                            </m:e>
                          </m:d>
                        </m:e>
                        <m:sup>
                          <m:r>
                            <a:rPr lang="en-US"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2</m:t>
                          </m:r>
                        </m:sup>
                      </m:sSup>
                    </m:oMath>
                  </m:oMathPara>
                </a14:m>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is the formula for the sample size required.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𝛼</m:t>
                    </m:r>
                    <m:r>
                      <a:rPr lang="en-GB" b="0" i="1" smtClean="0">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GB" b="0" i="0" smtClean="0">
                        <a:latin typeface="Cambria Math" panose="02040503050406030204" pitchFamily="18" charset="0"/>
                        <a:ea typeface="Cambria Math" panose="02040503050406030204" pitchFamily="18" charset="0"/>
                        <a:cs typeface="Times New Roman" panose="02020603050405020304" pitchFamily="18" charset="0"/>
                      </a:rPr>
                      <m:t>a</m:t>
                    </m:r>
                  </m:oMath>
                </a14:m>
                <a:r>
                  <a:rPr lang="en-US" dirty="0">
                    <a:latin typeface="Times New Roman" panose="02020603050405020304" pitchFamily="18" charset="0"/>
                    <a:cs typeface="Times New Roman" panose="02020603050405020304" pitchFamily="18" charset="0"/>
                  </a:rPr>
                  <a:t>nd </a:t>
                </a:r>
                <a14:m>
                  <m:oMath xmlns:m="http://schemas.openxmlformats.org/officeDocument/2006/math">
                    <m:r>
                      <a:rPr lang="en-GB" b="0" i="1" smtClean="0">
                        <a:latin typeface="Cambria Math" panose="02040503050406030204" pitchFamily="18" charset="0"/>
                        <a:cs typeface="Times New Roman" panose="02020603050405020304" pitchFamily="18" charset="0"/>
                      </a:rPr>
                      <m:t>𝐸</m:t>
                    </m:r>
                    <m:r>
                      <a:rPr lang="en-GB" b="0" i="1" smtClean="0">
                        <a:latin typeface="Cambria Math" panose="02040503050406030204" pitchFamily="18" charset="0"/>
                        <a:cs typeface="Times New Roman" panose="02020603050405020304" pitchFamily="18" charset="0"/>
                      </a:rPr>
                      <m:t> </m:t>
                    </m:r>
                  </m:oMath>
                </a14:m>
                <a:r>
                  <a:rPr lang="en-US" dirty="0">
                    <a:latin typeface="Times New Roman" panose="02020603050405020304" pitchFamily="18" charset="0"/>
                    <a:cs typeface="Times New Roman" panose="02020603050405020304" pitchFamily="18" charset="0"/>
                  </a:rPr>
                  <a:t>are usually given (in practice those are set by the researcher based on affordability about time and money, it is like the usual answer to the question ‘how good you want your estimate’ is ‘as much you can afford’.</a:t>
                </a:r>
              </a:p>
              <a:p>
                <a:pPr marL="0" indent="0" algn="just">
                  <a:buNone/>
                </a:pPr>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7268" y="540818"/>
                <a:ext cx="8229600" cy="3886200"/>
              </a:xfrm>
              <a:blipFill rotWithShape="0">
                <a:blip r:embed="rId2"/>
                <a:stretch>
                  <a:fillRect l="-1852" t="-2198" r="-1926" b="-60597"/>
                </a:stretch>
              </a:blipFill>
            </p:spPr>
            <p:txBody>
              <a:bodyPr/>
              <a:lstStyle/>
              <a:p>
                <a:r>
                  <a:rPr lang="en-GB">
                    <a:noFill/>
                  </a:rPr>
                  <a:t> </a:t>
                </a:r>
              </a:p>
            </p:txBody>
          </p:sp>
        </mc:Fallback>
      </mc:AlternateContent>
      <p:sp>
        <p:nvSpPr>
          <p:cNvPr id="5" name="Footer Placeholder 4">
            <a:extLst>
              <a:ext uri="{FF2B5EF4-FFF2-40B4-BE49-F238E27FC236}">
                <a16:creationId xmlns:a16="http://schemas.microsoft.com/office/drawing/2014/main" id="{9E41E620-3D78-4667-8A80-DFF32F298130}"/>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5548FA6C-CDAC-45A9-BEF6-507D386A6DF7}"/>
              </a:ext>
            </a:extLst>
          </p:cNvPr>
          <p:cNvSpPr>
            <a:spLocks noGrp="1"/>
          </p:cNvSpPr>
          <p:nvPr>
            <p:ph type="dt" sz="half" idx="12"/>
          </p:nvPr>
        </p:nvSpPr>
        <p:spPr/>
        <p:txBody>
          <a:bodyPr/>
          <a:lstStyle/>
          <a:p>
            <a:fld id="{05227859-3740-4509-AE9E-00EB2191BC26}" type="datetime5">
              <a:rPr lang="en-NZ" altLang="en-US" smtClean="0"/>
              <a:t>16-May-23</a:t>
            </a:fld>
            <a:endParaRPr lang="en-US" altLang="en-US"/>
          </a:p>
        </p:txBody>
      </p:sp>
      <p:sp>
        <p:nvSpPr>
          <p:cNvPr id="7" name="Slide Number Placeholder 6">
            <a:extLst>
              <a:ext uri="{FF2B5EF4-FFF2-40B4-BE49-F238E27FC236}">
                <a16:creationId xmlns:a16="http://schemas.microsoft.com/office/drawing/2014/main" id="{1DD21333-3D6F-4E26-8B28-D50813903808}"/>
              </a:ext>
            </a:extLst>
          </p:cNvPr>
          <p:cNvSpPr>
            <a:spLocks noGrp="1"/>
          </p:cNvSpPr>
          <p:nvPr>
            <p:ph type="sldNum" sz="quarter" idx="11"/>
          </p:nvPr>
        </p:nvSpPr>
        <p:spPr/>
        <p:txBody>
          <a:bodyPr/>
          <a:lstStyle/>
          <a:p>
            <a:fld id="{E6D38F6D-B68C-43EA-8D93-D9BC679B8240}" type="slidenum">
              <a:rPr lang="en-US" altLang="en-US" smtClean="0"/>
              <a:pPr/>
              <a:t>53</a:t>
            </a:fld>
            <a:endParaRPr lang="en-US" altLang="en-US"/>
          </a:p>
        </p:txBody>
      </p:sp>
    </p:spTree>
    <p:extLst>
      <p:ext uri="{BB962C8B-B14F-4D97-AF65-F5344CB8AC3E}">
        <p14:creationId xmlns:p14="http://schemas.microsoft.com/office/powerpoint/2010/main" val="183910143"/>
      </p:ext>
    </p:extLst>
  </p:cSld>
  <p:clrMapOvr>
    <a:masterClrMapping/>
  </p:clrMapOvr>
  <p:transition spd="slow">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9175" y="548909"/>
                <a:ext cx="8229600" cy="3886200"/>
              </a:xfrm>
            </p:spPr>
            <p:txBody>
              <a:bodyPr/>
              <a:lstStyle/>
              <a:p>
                <a:pPr marL="0" indent="0" algn="just">
                  <a:buNone/>
                </a:pPr>
                <a:r>
                  <a:rPr lang="en-US" dirty="0">
                    <a:latin typeface="Times New Roman" panose="02020603050405020304" pitchFamily="18" charset="0"/>
                    <a:cs typeface="Times New Roman" panose="02020603050405020304" pitchFamily="18" charset="0"/>
                  </a:rPr>
                  <a:t>The choices for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𝜎</m:t>
                    </m:r>
                  </m:oMath>
                </a14:m>
                <a:r>
                  <a:rPr lang="en-US" dirty="0">
                    <a:latin typeface="Times New Roman" panose="02020603050405020304" pitchFamily="18" charset="0"/>
                    <a:cs typeface="Times New Roman" panose="02020603050405020304" pitchFamily="18" charset="0"/>
                  </a:rPr>
                  <a:t> are as follows:</a:t>
                </a:r>
              </a:p>
              <a:p>
                <a:pPr marL="914400" indent="-344488" algn="just">
                  <a:buClrTx/>
                  <a:buSzPct val="100000"/>
                  <a:buFont typeface="+mj-lt"/>
                  <a:buAutoNum type="alphaLcPeriod"/>
                </a:pPr>
                <a:r>
                  <a:rPr lang="en-US" dirty="0">
                    <a:latin typeface="Times New Roman" panose="02020603050405020304" pitchFamily="18" charset="0"/>
                    <a:cs typeface="Times New Roman" panose="02020603050405020304" pitchFamily="18" charset="0"/>
                  </a:rPr>
                  <a:t>Given.</a:t>
                </a:r>
              </a:p>
              <a:p>
                <a:pPr marL="914400" indent="-344488" algn="just">
                  <a:buClrTx/>
                  <a:buSzPct val="100000"/>
                  <a:buFont typeface="+mj-lt"/>
                  <a:buAutoNum type="alphaLcPeriod"/>
                </a:pPr>
                <a:r>
                  <a:rPr lang="en-US" dirty="0">
                    <a:latin typeface="Times New Roman" panose="02020603050405020304" pitchFamily="18" charset="0"/>
                    <a:cs typeface="Times New Roman" panose="02020603050405020304" pitchFamily="18" charset="0"/>
                  </a:rPr>
                  <a:t>Result from a past study.</a:t>
                </a:r>
              </a:p>
              <a:p>
                <a:pPr marL="914400" indent="-344488" algn="just">
                  <a:buClrTx/>
                  <a:buSzPct val="100000"/>
                  <a:buFont typeface="+mj-lt"/>
                  <a:buAutoNum type="alphaLcPeriod"/>
                </a:pPr>
                <a:r>
                  <a:rPr lang="en-US" dirty="0">
                    <a:latin typeface="Times New Roman" panose="02020603050405020304" pitchFamily="18" charset="0"/>
                    <a:cs typeface="Times New Roman" panose="02020603050405020304" pitchFamily="18" charset="0"/>
                  </a:rPr>
                  <a:t>Pilot survey.</a:t>
                </a:r>
              </a:p>
              <a:p>
                <a:pPr marL="914400" indent="-344488" algn="just">
                  <a:buClrTx/>
                  <a:buSzPct val="100000"/>
                  <a:buFont typeface="+mj-lt"/>
                  <a:buAutoNum type="alphaLcPeriod"/>
                </a:pPr>
                <a:r>
                  <a:rPr lang="en-US" dirty="0">
                    <a:latin typeface="Times New Roman" panose="02020603050405020304" pitchFamily="18" charset="0"/>
                    <a:cs typeface="Times New Roman" panose="02020603050405020304" pitchFamily="18" charset="0"/>
                  </a:rPr>
                  <a:t>Expert opinion.</a:t>
                </a:r>
              </a:p>
              <a:p>
                <a:pPr marL="914400" indent="-344488" algn="just">
                  <a:buClrTx/>
                  <a:buSzPct val="100000"/>
                  <a:buFont typeface="+mj-lt"/>
                  <a:buAutoNum type="alphaLcPeriod"/>
                </a:pP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𝜎</m:t>
                    </m:r>
                    <m:r>
                      <a:rPr lang="en-US" b="0" i="1" smtClean="0">
                        <a:latin typeface="Cambria Math" panose="02040503050406030204" pitchFamily="18" charset="0"/>
                        <a:ea typeface="Cambria Math" panose="02040503050406030204" pitchFamily="18" charset="0"/>
                        <a:cs typeface="Times New Roman" panose="02020603050405020304" pitchFamily="18" charset="0"/>
                      </a:rPr>
                      <m:t> ≈</m:t>
                    </m:r>
                    <m:f>
                      <m:fPr>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ea typeface="Cambria Math" panose="02040503050406030204" pitchFamily="18" charset="0"/>
                            <a:cs typeface="Times New Roman" panose="02020603050405020304" pitchFamily="18" charset="0"/>
                          </a:rPr>
                          <m:t>𝑅</m:t>
                        </m:r>
                      </m:num>
                      <m:den>
                        <m:r>
                          <a:rPr lang="en-US" b="0" i="1" smtClean="0">
                            <a:latin typeface="Cambria Math" panose="02040503050406030204" pitchFamily="18" charset="0"/>
                            <a:ea typeface="Cambria Math" panose="02040503050406030204" pitchFamily="18" charset="0"/>
                            <a:cs typeface="Times New Roman" panose="02020603050405020304" pitchFamily="18" charset="0"/>
                          </a:rPr>
                          <m:t>4</m:t>
                        </m:r>
                      </m:den>
                    </m:f>
                  </m:oMath>
                </a14:m>
                <a:r>
                  <a:rPr lang="en-US" dirty="0">
                    <a:latin typeface="Times New Roman" panose="02020603050405020304" pitchFamily="18" charset="0"/>
                    <a:cs typeface="Times New Roman" panose="02020603050405020304" pitchFamily="18" charset="0"/>
                  </a:rPr>
                  <a:t>where is the range of the measurements.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9175" y="548909"/>
                <a:ext cx="8229600" cy="3886200"/>
              </a:xfrm>
              <a:blipFill rotWithShape="0">
                <a:blip r:embed="rId2"/>
                <a:stretch>
                  <a:fillRect l="-1926" t="-2194" r="-1852" b="-13950"/>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1778F532-3D71-4A4F-96EF-C4DB39271705}"/>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728EA141-BF7D-4ED5-B499-F000481A4CC2}"/>
              </a:ext>
            </a:extLst>
          </p:cNvPr>
          <p:cNvSpPr>
            <a:spLocks noGrp="1"/>
          </p:cNvSpPr>
          <p:nvPr>
            <p:ph type="dt" sz="half" idx="12"/>
          </p:nvPr>
        </p:nvSpPr>
        <p:spPr/>
        <p:txBody>
          <a:bodyPr/>
          <a:lstStyle/>
          <a:p>
            <a:fld id="{4ECD9C1A-18CF-4A7B-A054-33B61998137C}" type="datetime5">
              <a:rPr lang="en-NZ" altLang="en-US" smtClean="0"/>
              <a:t>16-May-23</a:t>
            </a:fld>
            <a:endParaRPr lang="en-US" altLang="en-US"/>
          </a:p>
        </p:txBody>
      </p:sp>
      <p:sp>
        <p:nvSpPr>
          <p:cNvPr id="7" name="Slide Number Placeholder 6">
            <a:extLst>
              <a:ext uri="{FF2B5EF4-FFF2-40B4-BE49-F238E27FC236}">
                <a16:creationId xmlns:a16="http://schemas.microsoft.com/office/drawing/2014/main" id="{E410E63F-EB54-42F3-83E0-15F0DF44D03B}"/>
              </a:ext>
            </a:extLst>
          </p:cNvPr>
          <p:cNvSpPr>
            <a:spLocks noGrp="1"/>
          </p:cNvSpPr>
          <p:nvPr>
            <p:ph type="sldNum" sz="quarter" idx="11"/>
          </p:nvPr>
        </p:nvSpPr>
        <p:spPr/>
        <p:txBody>
          <a:bodyPr/>
          <a:lstStyle/>
          <a:p>
            <a:fld id="{E6D38F6D-B68C-43EA-8D93-D9BC679B8240}" type="slidenum">
              <a:rPr lang="en-US" altLang="en-US" smtClean="0"/>
              <a:pPr/>
              <a:t>54</a:t>
            </a:fld>
            <a:endParaRPr lang="en-US" altLang="en-US"/>
          </a:p>
        </p:txBody>
      </p:sp>
    </p:spTree>
    <p:extLst>
      <p:ext uri="{BB962C8B-B14F-4D97-AF65-F5344CB8AC3E}">
        <p14:creationId xmlns:p14="http://schemas.microsoft.com/office/powerpoint/2010/main" val="2406960033"/>
      </p:ext>
    </p:extLst>
  </p:cSld>
  <p:clrMapOvr>
    <a:masterClrMapping/>
  </p:clrMapOvr>
  <p:transition spd="slow">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1032" y="546682"/>
            <a:ext cx="8229600" cy="3886200"/>
          </a:xfrm>
        </p:spPr>
        <p:txBody>
          <a:bodyPr/>
          <a:lstStyle/>
          <a:p>
            <a:pPr marL="0" indent="0" algn="just">
              <a:buNone/>
            </a:pPr>
            <a:r>
              <a:rPr lang="en-US" sz="2800" dirty="0">
                <a:solidFill>
                  <a:srgbClr val="C00000"/>
                </a:solidFill>
                <a:latin typeface="Times New Roman" panose="02020603050405020304" pitchFamily="18" charset="0"/>
                <a:cs typeface="Times New Roman" panose="02020603050405020304" pitchFamily="18" charset="0"/>
              </a:rPr>
              <a:t>Example 3: </a:t>
            </a:r>
          </a:p>
          <a:p>
            <a:pPr marL="0" indent="0" algn="just">
              <a:buNone/>
            </a:pPr>
            <a:r>
              <a:rPr lang="en-US" sz="2800" dirty="0">
                <a:latin typeface="Times New Roman" panose="02020603050405020304" pitchFamily="18" charset="0"/>
                <a:cs typeface="Times New Roman" panose="02020603050405020304" pitchFamily="18" charset="0"/>
              </a:rPr>
              <a:t>A survey is to be conducted to determine the average driving in miles by Minnesota State University, Mankato students. The investigator wants to know how large the sample should be so that he/she can be 92% confident on the estimate and the estimate is within 1.5 miles of the true average. A similar study conducted in past and it was found that the standard deviation of the students’ driving distances was 8.2 miles.</a:t>
            </a:r>
          </a:p>
          <a:p>
            <a:pPr marL="0" indent="0" algn="just">
              <a:buNone/>
            </a:pPr>
            <a:r>
              <a:rPr 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Solution:</a:t>
            </a:r>
            <a:endParaRPr lang="en-US" sz="2800"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5681F608-DD17-4D8D-A65B-E70DA607592B}"/>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15543F61-D77B-4FA3-9188-714C2F8A182A}"/>
              </a:ext>
            </a:extLst>
          </p:cNvPr>
          <p:cNvSpPr>
            <a:spLocks noGrp="1"/>
          </p:cNvSpPr>
          <p:nvPr>
            <p:ph type="dt" sz="half" idx="12"/>
          </p:nvPr>
        </p:nvSpPr>
        <p:spPr/>
        <p:txBody>
          <a:bodyPr/>
          <a:lstStyle/>
          <a:p>
            <a:fld id="{2D3F0DCB-0056-4A04-B859-A6C595969A58}" type="datetime5">
              <a:rPr lang="en-NZ" altLang="en-US" smtClean="0"/>
              <a:t>16-May-23</a:t>
            </a:fld>
            <a:endParaRPr lang="en-US" altLang="en-US"/>
          </a:p>
        </p:txBody>
      </p:sp>
      <p:sp>
        <p:nvSpPr>
          <p:cNvPr id="7" name="Slide Number Placeholder 6">
            <a:extLst>
              <a:ext uri="{FF2B5EF4-FFF2-40B4-BE49-F238E27FC236}">
                <a16:creationId xmlns:a16="http://schemas.microsoft.com/office/drawing/2014/main" id="{9143B0D6-8BE8-4E04-B587-B67570857D66}"/>
              </a:ext>
            </a:extLst>
          </p:cNvPr>
          <p:cNvSpPr>
            <a:spLocks noGrp="1"/>
          </p:cNvSpPr>
          <p:nvPr>
            <p:ph type="sldNum" sz="quarter" idx="11"/>
          </p:nvPr>
        </p:nvSpPr>
        <p:spPr/>
        <p:txBody>
          <a:bodyPr/>
          <a:lstStyle/>
          <a:p>
            <a:fld id="{E6D38F6D-B68C-43EA-8D93-D9BC679B8240}" type="slidenum">
              <a:rPr lang="en-US" altLang="en-US" smtClean="0"/>
              <a:pPr/>
              <a:t>55</a:t>
            </a:fld>
            <a:endParaRPr lang="en-US" altLang="en-US"/>
          </a:p>
        </p:txBody>
      </p:sp>
    </p:spTree>
    <p:extLst>
      <p:ext uri="{BB962C8B-B14F-4D97-AF65-F5344CB8AC3E}">
        <p14:creationId xmlns:p14="http://schemas.microsoft.com/office/powerpoint/2010/main" val="1683602070"/>
      </p:ext>
    </p:extLst>
  </p:cSld>
  <p:clrMapOvr>
    <a:masterClrMapping/>
  </p:clrMapOvr>
  <p:transition spd="slow">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9420" y="538293"/>
            <a:ext cx="8229600" cy="3886200"/>
          </a:xfrm>
        </p:spPr>
        <p:txBody>
          <a:bodyPr/>
          <a:lstStyle/>
          <a:p>
            <a:pPr marL="0" indent="0" algn="just">
              <a:buNone/>
            </a:pPr>
            <a:r>
              <a:rPr 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4: </a:t>
            </a:r>
          </a:p>
          <a:p>
            <a:pPr marL="0" indent="0" algn="just">
              <a:buNone/>
            </a:pPr>
            <a:r>
              <a:rPr lang="en-US" sz="2800" dirty="0">
                <a:latin typeface="Times New Roman" panose="02020603050405020304" pitchFamily="18" charset="0"/>
                <a:cs typeface="Times New Roman" panose="02020603050405020304" pitchFamily="18" charset="0"/>
              </a:rPr>
              <a:t>The foreman of a mining company has computed the average (mean) quantity of ore extracted per shift to be 34.6 tons and the sample standard deviation to be 2.8 tons per shift based on a random sample of 62 shifts. Construct a 95% confidence interval estimate of the true average ore extractions for that company.</a:t>
            </a:r>
          </a:p>
          <a:p>
            <a:pPr marL="0" indent="0" algn="just">
              <a:buNone/>
            </a:pPr>
            <a:r>
              <a:rPr 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Solution:</a:t>
            </a:r>
            <a:endParaRPr lang="en-US" sz="2800"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626E4372-0DBB-4D42-B23B-C6F4E77D2C9B}"/>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436F89E2-F6D0-479B-BA96-D490EF4D21F8}"/>
              </a:ext>
            </a:extLst>
          </p:cNvPr>
          <p:cNvSpPr>
            <a:spLocks noGrp="1"/>
          </p:cNvSpPr>
          <p:nvPr>
            <p:ph type="dt" sz="half" idx="12"/>
          </p:nvPr>
        </p:nvSpPr>
        <p:spPr/>
        <p:txBody>
          <a:bodyPr/>
          <a:lstStyle/>
          <a:p>
            <a:fld id="{1618AED1-994D-47A0-8290-3D80990EE004}" type="datetime5">
              <a:rPr lang="en-NZ" altLang="en-US" smtClean="0"/>
              <a:t>16-May-23</a:t>
            </a:fld>
            <a:endParaRPr lang="en-US" altLang="en-US"/>
          </a:p>
        </p:txBody>
      </p:sp>
      <p:sp>
        <p:nvSpPr>
          <p:cNvPr id="7" name="Slide Number Placeholder 6">
            <a:extLst>
              <a:ext uri="{FF2B5EF4-FFF2-40B4-BE49-F238E27FC236}">
                <a16:creationId xmlns:a16="http://schemas.microsoft.com/office/drawing/2014/main" id="{17578141-0F82-411D-A9AF-1B97DAFF0CA7}"/>
              </a:ext>
            </a:extLst>
          </p:cNvPr>
          <p:cNvSpPr>
            <a:spLocks noGrp="1"/>
          </p:cNvSpPr>
          <p:nvPr>
            <p:ph type="sldNum" sz="quarter" idx="11"/>
          </p:nvPr>
        </p:nvSpPr>
        <p:spPr/>
        <p:txBody>
          <a:bodyPr/>
          <a:lstStyle/>
          <a:p>
            <a:fld id="{E6D38F6D-B68C-43EA-8D93-D9BC679B8240}" type="slidenum">
              <a:rPr lang="en-US" altLang="en-US" smtClean="0"/>
              <a:pPr/>
              <a:t>56</a:t>
            </a:fld>
            <a:endParaRPr lang="en-US" altLang="en-US"/>
          </a:p>
        </p:txBody>
      </p:sp>
    </p:spTree>
    <p:extLst>
      <p:ext uri="{BB962C8B-B14F-4D97-AF65-F5344CB8AC3E}">
        <p14:creationId xmlns:p14="http://schemas.microsoft.com/office/powerpoint/2010/main" val="1660075958"/>
      </p:ext>
    </p:extLst>
  </p:cSld>
  <p:clrMapOvr>
    <a:masterClrMapping/>
  </p:clrMapOvr>
  <p:transition spd="slow">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97809" y="538293"/>
                <a:ext cx="8229600" cy="3886200"/>
              </a:xfrm>
            </p:spPr>
            <p:txBody>
              <a:bodyPr/>
              <a:lstStyle/>
              <a:p>
                <a:pPr marL="0" indent="0" algn="just">
                  <a:buNone/>
                </a:pPr>
                <a:r>
                  <a:rPr 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Solution: </a:t>
                </a:r>
              </a:p>
              <a:p>
                <a:pPr marL="0" indent="0" algn="just">
                  <a:buNone/>
                </a:pPr>
                <a:r>
                  <a:rPr lang="en-US" sz="2800" dirty="0">
                    <a:latin typeface="Times New Roman" panose="02020603050405020304" pitchFamily="18" charset="0"/>
                    <a:cs typeface="Times New Roman" panose="02020603050405020304" pitchFamily="18" charset="0"/>
                  </a:rPr>
                  <a:t>Since there is no mention about the population distribution of all shifts’ ore extraction amounts, sample size is 62 (large), and the sample standard deviation is given, we should use the formula:</a:t>
                </a:r>
              </a:p>
              <a:p>
                <a:pPr marL="0" indent="0" algn="just">
                  <a:buNone/>
                </a:pPr>
                <a14:m>
                  <m:oMath xmlns:m="http://schemas.openxmlformats.org/officeDocument/2006/math">
                    <m:d>
                      <m:dPr>
                        <m:ctrlPr>
                          <a:rPr lang="en-US" sz="2800" i="1">
                            <a:solidFill>
                              <a:schemeClr val="bg2">
                                <a:lumMod val="75000"/>
                              </a:schemeClr>
                            </a:solidFill>
                            <a:latin typeface="Cambria Math" panose="02040503050406030204" pitchFamily="18" charset="0"/>
                            <a:cs typeface="Times New Roman" panose="02020603050405020304" pitchFamily="18" charset="0"/>
                          </a:rPr>
                        </m:ctrlPr>
                      </m:dPr>
                      <m:e>
                        <m:acc>
                          <m:accPr>
                            <m:chr m:val="̅"/>
                            <m:ctrlPr>
                              <a:rPr lang="en-US" sz="2800" i="1">
                                <a:solidFill>
                                  <a:schemeClr val="bg2">
                                    <a:lumMod val="75000"/>
                                  </a:schemeClr>
                                </a:solidFill>
                                <a:latin typeface="Cambria Math" panose="02040503050406030204" pitchFamily="18" charset="0"/>
                                <a:cs typeface="Times New Roman" panose="02020603050405020304" pitchFamily="18" charset="0"/>
                              </a:rPr>
                            </m:ctrlPr>
                          </m:accPr>
                          <m:e>
                            <m:r>
                              <a:rPr lang="en-US" sz="2800" i="1">
                                <a:solidFill>
                                  <a:schemeClr val="bg2">
                                    <a:lumMod val="75000"/>
                                  </a:schemeClr>
                                </a:solidFill>
                                <a:latin typeface="Cambria Math" panose="02040503050406030204" pitchFamily="18" charset="0"/>
                                <a:cs typeface="Times New Roman" panose="02020603050405020304" pitchFamily="18" charset="0"/>
                              </a:rPr>
                              <m:t>𝑋</m:t>
                            </m:r>
                          </m:e>
                        </m:acc>
                        <m:r>
                          <a:rPr lang="en-US" sz="2800" i="1">
                            <a:solidFill>
                              <a:schemeClr val="bg2">
                                <a:lumMod val="75000"/>
                              </a:schemeClr>
                            </a:solidFill>
                            <a:latin typeface="Cambria Math" panose="02040503050406030204" pitchFamily="18" charset="0"/>
                            <a:cs typeface="Times New Roman" panose="02020603050405020304" pitchFamily="18" charset="0"/>
                          </a:rPr>
                          <m:t>−</m:t>
                        </m:r>
                        <m:sSub>
                          <m:sSubPr>
                            <m:ctrlPr>
                              <a:rPr lang="en-GB" sz="2800" i="1">
                                <a:solidFill>
                                  <a:schemeClr val="bg2">
                                    <a:lumMod val="75000"/>
                                  </a:schemeClr>
                                </a:solidFill>
                                <a:latin typeface="Cambria Math" panose="02040503050406030204" pitchFamily="18" charset="0"/>
                                <a:cs typeface="Times New Roman" panose="02020603050405020304" pitchFamily="18" charset="0"/>
                              </a:rPr>
                            </m:ctrlPr>
                          </m:sSubPr>
                          <m:e>
                            <m:r>
                              <a:rPr lang="en-GB" sz="2800"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sz="2800" i="1">
                                    <a:solidFill>
                                      <a:schemeClr val="bg2">
                                        <a:lumMod val="75000"/>
                                      </a:schemeClr>
                                    </a:solidFill>
                                    <a:latin typeface="Cambria Math" panose="02040503050406030204" pitchFamily="18" charset="0"/>
                                    <a:cs typeface="Times New Roman" panose="02020603050405020304" pitchFamily="18" charset="0"/>
                                  </a:rPr>
                                </m:ctrlPr>
                              </m:fPr>
                              <m:num>
                                <m:r>
                                  <a:rPr lang="en-GB" sz="28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sz="2800" i="1">
                                    <a:solidFill>
                                      <a:schemeClr val="bg2">
                                        <a:lumMod val="75000"/>
                                      </a:schemeClr>
                                    </a:solidFill>
                                    <a:latin typeface="Cambria Math" panose="02040503050406030204" pitchFamily="18" charset="0"/>
                                    <a:cs typeface="Times New Roman" panose="02020603050405020304" pitchFamily="18" charset="0"/>
                                  </a:rPr>
                                  <m:t>2</m:t>
                                </m:r>
                              </m:den>
                            </m:f>
                          </m:sub>
                        </m:sSub>
                        <m:r>
                          <a:rPr lang="en-US" sz="2800" i="1">
                            <a:solidFill>
                              <a:schemeClr val="bg2">
                                <a:lumMod val="75000"/>
                              </a:schemeClr>
                            </a:solidFill>
                            <a:latin typeface="Cambria Math" panose="02040503050406030204" pitchFamily="18" charset="0"/>
                            <a:cs typeface="Times New Roman" panose="02020603050405020304" pitchFamily="18" charset="0"/>
                          </a:rPr>
                          <m:t>∗</m:t>
                        </m:r>
                        <m:f>
                          <m:fPr>
                            <m:ctrlPr>
                              <a:rPr lang="en-US" sz="2800" i="1">
                                <a:solidFill>
                                  <a:schemeClr val="bg2">
                                    <a:lumMod val="75000"/>
                                  </a:schemeClr>
                                </a:solidFill>
                                <a:latin typeface="Cambria Math" panose="02040503050406030204" pitchFamily="18" charset="0"/>
                                <a:cs typeface="Times New Roman" panose="02020603050405020304" pitchFamily="18" charset="0"/>
                              </a:rPr>
                            </m:ctrlPr>
                          </m:fPr>
                          <m:num>
                            <m:r>
                              <a:rPr lang="en-US" sz="28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𝑆</m:t>
                            </m:r>
                          </m:num>
                          <m:den>
                            <m:rad>
                              <m:radPr>
                                <m:degHide m:val="on"/>
                                <m:ctrlPr>
                                  <a:rPr lang="en-US" sz="2800" i="1">
                                    <a:solidFill>
                                      <a:schemeClr val="bg2">
                                        <a:lumMod val="75000"/>
                                      </a:schemeClr>
                                    </a:solidFill>
                                    <a:latin typeface="Cambria Math" panose="02040503050406030204" pitchFamily="18" charset="0"/>
                                    <a:cs typeface="Times New Roman" panose="02020603050405020304" pitchFamily="18" charset="0"/>
                                  </a:rPr>
                                </m:ctrlPr>
                              </m:radPr>
                              <m:deg/>
                              <m:e>
                                <m:r>
                                  <a:rPr lang="en-US" sz="2800" i="1">
                                    <a:solidFill>
                                      <a:schemeClr val="bg2">
                                        <a:lumMod val="75000"/>
                                      </a:schemeClr>
                                    </a:solidFill>
                                    <a:latin typeface="Cambria Math" panose="02040503050406030204" pitchFamily="18" charset="0"/>
                                    <a:cs typeface="Times New Roman" panose="02020603050405020304" pitchFamily="18" charset="0"/>
                                  </a:rPr>
                                  <m:t>𝑛</m:t>
                                </m:r>
                              </m:e>
                            </m:rad>
                          </m:den>
                        </m:f>
                        <m:r>
                          <a:rPr lang="en-US" sz="2800" i="1">
                            <a:solidFill>
                              <a:schemeClr val="bg2">
                                <a:lumMod val="75000"/>
                              </a:schemeClr>
                            </a:solidFill>
                            <a:latin typeface="Cambria Math" panose="02040503050406030204" pitchFamily="18" charset="0"/>
                            <a:cs typeface="Times New Roman" panose="02020603050405020304" pitchFamily="18" charset="0"/>
                          </a:rPr>
                          <m:t> ,</m:t>
                        </m:r>
                        <m:acc>
                          <m:accPr>
                            <m:chr m:val="̅"/>
                            <m:ctrlPr>
                              <a:rPr lang="en-US" sz="2800" i="1">
                                <a:solidFill>
                                  <a:schemeClr val="bg2">
                                    <a:lumMod val="75000"/>
                                  </a:schemeClr>
                                </a:solidFill>
                                <a:latin typeface="Cambria Math" panose="02040503050406030204" pitchFamily="18" charset="0"/>
                                <a:cs typeface="Times New Roman" panose="02020603050405020304" pitchFamily="18" charset="0"/>
                              </a:rPr>
                            </m:ctrlPr>
                          </m:accPr>
                          <m:e>
                            <m:r>
                              <a:rPr lang="en-US" sz="2800" i="1">
                                <a:solidFill>
                                  <a:schemeClr val="bg2">
                                    <a:lumMod val="75000"/>
                                  </a:schemeClr>
                                </a:solidFill>
                                <a:latin typeface="Cambria Math" panose="02040503050406030204" pitchFamily="18" charset="0"/>
                                <a:cs typeface="Times New Roman" panose="02020603050405020304" pitchFamily="18" charset="0"/>
                              </a:rPr>
                              <m:t>𝑋</m:t>
                            </m:r>
                          </m:e>
                        </m:acc>
                        <m:r>
                          <a:rPr lang="en-US" sz="2800" i="1">
                            <a:solidFill>
                              <a:schemeClr val="bg2">
                                <a:lumMod val="75000"/>
                              </a:schemeClr>
                            </a:solidFill>
                            <a:latin typeface="Cambria Math" panose="02040503050406030204" pitchFamily="18" charset="0"/>
                            <a:cs typeface="Times New Roman" panose="02020603050405020304" pitchFamily="18" charset="0"/>
                          </a:rPr>
                          <m:t>+</m:t>
                        </m:r>
                        <m:sSub>
                          <m:sSubPr>
                            <m:ctrlPr>
                              <a:rPr lang="en-GB" sz="2800" i="1">
                                <a:solidFill>
                                  <a:schemeClr val="bg2">
                                    <a:lumMod val="75000"/>
                                  </a:schemeClr>
                                </a:solidFill>
                                <a:latin typeface="Cambria Math" panose="02040503050406030204" pitchFamily="18" charset="0"/>
                                <a:cs typeface="Times New Roman" panose="02020603050405020304" pitchFamily="18" charset="0"/>
                              </a:rPr>
                            </m:ctrlPr>
                          </m:sSubPr>
                          <m:e>
                            <m:r>
                              <a:rPr lang="en-GB" sz="2800"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sz="2800" i="1">
                                    <a:solidFill>
                                      <a:schemeClr val="bg2">
                                        <a:lumMod val="75000"/>
                                      </a:schemeClr>
                                    </a:solidFill>
                                    <a:latin typeface="Cambria Math" panose="02040503050406030204" pitchFamily="18" charset="0"/>
                                    <a:cs typeface="Times New Roman" panose="02020603050405020304" pitchFamily="18" charset="0"/>
                                  </a:rPr>
                                </m:ctrlPr>
                              </m:fPr>
                              <m:num>
                                <m:r>
                                  <a:rPr lang="en-GB" sz="28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sz="2800" i="1">
                                    <a:solidFill>
                                      <a:schemeClr val="bg2">
                                        <a:lumMod val="75000"/>
                                      </a:schemeClr>
                                    </a:solidFill>
                                    <a:latin typeface="Cambria Math" panose="02040503050406030204" pitchFamily="18" charset="0"/>
                                    <a:cs typeface="Times New Roman" panose="02020603050405020304" pitchFamily="18" charset="0"/>
                                  </a:rPr>
                                  <m:t>2</m:t>
                                </m:r>
                              </m:den>
                            </m:f>
                          </m:sub>
                        </m:sSub>
                        <m:r>
                          <a:rPr lang="en-US" sz="2800" i="1">
                            <a:solidFill>
                              <a:schemeClr val="bg2">
                                <a:lumMod val="75000"/>
                              </a:schemeClr>
                            </a:solidFill>
                            <a:latin typeface="Cambria Math" panose="02040503050406030204" pitchFamily="18" charset="0"/>
                            <a:cs typeface="Times New Roman" panose="02020603050405020304" pitchFamily="18" charset="0"/>
                          </a:rPr>
                          <m:t>∗</m:t>
                        </m:r>
                        <m:f>
                          <m:fPr>
                            <m:ctrlPr>
                              <a:rPr lang="en-US" sz="2800" i="1">
                                <a:solidFill>
                                  <a:schemeClr val="bg2">
                                    <a:lumMod val="75000"/>
                                  </a:schemeClr>
                                </a:solidFill>
                                <a:latin typeface="Cambria Math" panose="02040503050406030204" pitchFamily="18" charset="0"/>
                                <a:cs typeface="Times New Roman" panose="02020603050405020304" pitchFamily="18" charset="0"/>
                              </a:rPr>
                            </m:ctrlPr>
                          </m:fPr>
                          <m:num>
                            <m:r>
                              <a:rPr lang="en-US" sz="28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𝑆</m:t>
                            </m:r>
                          </m:num>
                          <m:den>
                            <m:rad>
                              <m:radPr>
                                <m:degHide m:val="on"/>
                                <m:ctrlPr>
                                  <a:rPr lang="en-US" sz="2800" i="1">
                                    <a:solidFill>
                                      <a:schemeClr val="bg2">
                                        <a:lumMod val="75000"/>
                                      </a:schemeClr>
                                    </a:solidFill>
                                    <a:latin typeface="Cambria Math" panose="02040503050406030204" pitchFamily="18" charset="0"/>
                                    <a:cs typeface="Times New Roman" panose="02020603050405020304" pitchFamily="18" charset="0"/>
                                  </a:rPr>
                                </m:ctrlPr>
                              </m:radPr>
                              <m:deg/>
                              <m:e>
                                <m:r>
                                  <a:rPr lang="en-US" sz="2800" i="1">
                                    <a:solidFill>
                                      <a:schemeClr val="bg2">
                                        <a:lumMod val="75000"/>
                                      </a:schemeClr>
                                    </a:solidFill>
                                    <a:latin typeface="Cambria Math" panose="02040503050406030204" pitchFamily="18" charset="0"/>
                                    <a:cs typeface="Times New Roman" panose="02020603050405020304" pitchFamily="18" charset="0"/>
                                  </a:rPr>
                                  <m:t>𝑛</m:t>
                                </m:r>
                              </m:e>
                            </m:rad>
                          </m:den>
                        </m:f>
                      </m:e>
                    </m:d>
                  </m:oMath>
                </a14:m>
                <a:r>
                  <a:rPr lang="en-US" sz="2800" dirty="0">
                    <a:latin typeface="Times New Roman" panose="02020603050405020304" pitchFamily="18" charset="0"/>
                    <a:cs typeface="Times New Roman" panose="02020603050405020304" pitchFamily="18" charset="0"/>
                  </a:rPr>
                  <a:t> </a:t>
                </a:r>
              </a:p>
              <a:p>
                <a:pPr marL="0" indent="0" algn="just">
                  <a:buNone/>
                </a:pPr>
                <a:r>
                  <a:rPr lang="en-US" sz="2800" dirty="0">
                    <a:latin typeface="Times New Roman" panose="02020603050405020304" pitchFamily="18" charset="0"/>
                    <a:cs typeface="Times New Roman" panose="02020603050405020304" pitchFamily="18" charset="0"/>
                  </a:rPr>
                  <a:t>Then the 93% confidence interval estimate for the average (mean, </a:t>
                </a:r>
                <a14:m>
                  <m:oMath xmlns:m="http://schemas.openxmlformats.org/officeDocument/2006/math">
                    <m:r>
                      <a:rPr lang="en-US" sz="2800" i="1" smtClean="0">
                        <a:latin typeface="Cambria Math" panose="02040503050406030204" pitchFamily="18" charset="0"/>
                        <a:ea typeface="Cambria Math" panose="02040503050406030204" pitchFamily="18" charset="0"/>
                        <a:cs typeface="Times New Roman" panose="02020603050405020304" pitchFamily="18" charset="0"/>
                      </a:rPr>
                      <m:t>𝜇</m:t>
                    </m:r>
                  </m:oMath>
                </a14:m>
                <a:r>
                  <a:rPr lang="en-US" sz="2800" dirty="0">
                    <a:latin typeface="Times New Roman" panose="02020603050405020304" pitchFamily="18" charset="0"/>
                    <a:cs typeface="Times New Roman" panose="02020603050405020304" pitchFamily="18" charset="0"/>
                  </a:rPr>
                  <a:t>) quantity of ore extracted per shift to be</a:t>
                </a:r>
              </a:p>
              <a:p>
                <a:pPr marL="0" indent="0" algn="just">
                  <a:buNone/>
                </a:pPr>
                <a14:m>
                  <m:oMath xmlns:m="http://schemas.openxmlformats.org/officeDocument/2006/math">
                    <m:d>
                      <m:dPr>
                        <m:ctrlPr>
                          <a:rPr lang="en-US" sz="2800" i="1">
                            <a:solidFill>
                              <a:schemeClr val="bg2">
                                <a:lumMod val="75000"/>
                              </a:schemeClr>
                            </a:solidFill>
                            <a:latin typeface="Cambria Math" panose="02040503050406030204" pitchFamily="18" charset="0"/>
                            <a:cs typeface="Times New Roman" panose="02020603050405020304" pitchFamily="18" charset="0"/>
                          </a:rPr>
                        </m:ctrlPr>
                      </m:dPr>
                      <m:e>
                        <m:r>
                          <a:rPr lang="en-US" sz="2800" b="0" i="1" smtClean="0">
                            <a:solidFill>
                              <a:schemeClr val="bg2">
                                <a:lumMod val="75000"/>
                              </a:schemeClr>
                            </a:solidFill>
                            <a:latin typeface="Cambria Math" panose="02040503050406030204" pitchFamily="18" charset="0"/>
                            <a:cs typeface="Times New Roman" panose="02020603050405020304" pitchFamily="18" charset="0"/>
                          </a:rPr>
                          <m:t>34.6</m:t>
                        </m:r>
                        <m:r>
                          <a:rPr lang="en-US" sz="2800" i="1">
                            <a:solidFill>
                              <a:schemeClr val="bg2">
                                <a:lumMod val="75000"/>
                              </a:schemeClr>
                            </a:solidFill>
                            <a:latin typeface="Cambria Math" panose="02040503050406030204" pitchFamily="18" charset="0"/>
                            <a:cs typeface="Times New Roman" panose="02020603050405020304" pitchFamily="18" charset="0"/>
                          </a:rPr>
                          <m:t>−</m:t>
                        </m:r>
                        <m:r>
                          <a:rPr lang="en-US" sz="2800" b="0" i="1" smtClean="0">
                            <a:solidFill>
                              <a:schemeClr val="bg2">
                                <a:lumMod val="75000"/>
                              </a:schemeClr>
                            </a:solidFill>
                            <a:latin typeface="Cambria Math" panose="02040503050406030204" pitchFamily="18" charset="0"/>
                            <a:cs typeface="Times New Roman" panose="02020603050405020304" pitchFamily="18" charset="0"/>
                          </a:rPr>
                          <m:t>1.81</m:t>
                        </m:r>
                        <m:r>
                          <a:rPr lang="en-US" sz="2800" i="1">
                            <a:solidFill>
                              <a:schemeClr val="bg2">
                                <a:lumMod val="75000"/>
                              </a:schemeClr>
                            </a:solidFill>
                            <a:latin typeface="Cambria Math" panose="02040503050406030204" pitchFamily="18" charset="0"/>
                            <a:cs typeface="Times New Roman" panose="02020603050405020304" pitchFamily="18" charset="0"/>
                          </a:rPr>
                          <m:t>∗</m:t>
                        </m:r>
                        <m:f>
                          <m:fPr>
                            <m:ctrlPr>
                              <a:rPr lang="en-US" sz="2800" i="1">
                                <a:solidFill>
                                  <a:schemeClr val="bg2">
                                    <a:lumMod val="75000"/>
                                  </a:schemeClr>
                                </a:solidFill>
                                <a:latin typeface="Cambria Math" panose="02040503050406030204" pitchFamily="18" charset="0"/>
                                <a:cs typeface="Times New Roman" panose="02020603050405020304" pitchFamily="18" charset="0"/>
                              </a:rPr>
                            </m:ctrlPr>
                          </m:fPr>
                          <m:num>
                            <m:r>
                              <a:rPr lang="en-US" sz="2800"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2.8</m:t>
                            </m:r>
                          </m:num>
                          <m:den>
                            <m:rad>
                              <m:radPr>
                                <m:degHide m:val="on"/>
                                <m:ctrlPr>
                                  <a:rPr lang="en-US" sz="2800" i="1">
                                    <a:solidFill>
                                      <a:schemeClr val="bg2">
                                        <a:lumMod val="75000"/>
                                      </a:schemeClr>
                                    </a:solidFill>
                                    <a:latin typeface="Cambria Math" panose="02040503050406030204" pitchFamily="18" charset="0"/>
                                    <a:cs typeface="Times New Roman" panose="02020603050405020304" pitchFamily="18" charset="0"/>
                                  </a:rPr>
                                </m:ctrlPr>
                              </m:radPr>
                              <m:deg/>
                              <m:e>
                                <m:r>
                                  <a:rPr lang="en-US" sz="2800" b="0" i="1" smtClean="0">
                                    <a:solidFill>
                                      <a:schemeClr val="bg2">
                                        <a:lumMod val="75000"/>
                                      </a:schemeClr>
                                    </a:solidFill>
                                    <a:latin typeface="Cambria Math" panose="02040503050406030204" pitchFamily="18" charset="0"/>
                                    <a:cs typeface="Times New Roman" panose="02020603050405020304" pitchFamily="18" charset="0"/>
                                  </a:rPr>
                                  <m:t>62</m:t>
                                </m:r>
                              </m:e>
                            </m:rad>
                          </m:den>
                        </m:f>
                        <m:r>
                          <a:rPr lang="en-US" sz="2800" i="1">
                            <a:solidFill>
                              <a:schemeClr val="bg2">
                                <a:lumMod val="75000"/>
                              </a:schemeClr>
                            </a:solidFill>
                            <a:latin typeface="Cambria Math" panose="02040503050406030204" pitchFamily="18" charset="0"/>
                            <a:cs typeface="Times New Roman" panose="02020603050405020304" pitchFamily="18" charset="0"/>
                          </a:rPr>
                          <m:t> ,34.6</m:t>
                        </m:r>
                        <m:r>
                          <a:rPr lang="en-US" sz="2800" b="0" i="1" smtClean="0">
                            <a:solidFill>
                              <a:schemeClr val="bg2">
                                <a:lumMod val="75000"/>
                              </a:schemeClr>
                            </a:solidFill>
                            <a:latin typeface="Cambria Math" panose="02040503050406030204" pitchFamily="18" charset="0"/>
                            <a:cs typeface="Times New Roman" panose="02020603050405020304" pitchFamily="18" charset="0"/>
                          </a:rPr>
                          <m:t>+</m:t>
                        </m:r>
                        <m:r>
                          <a:rPr lang="en-US" sz="2800" i="1">
                            <a:solidFill>
                              <a:schemeClr val="bg2">
                                <a:lumMod val="75000"/>
                              </a:schemeClr>
                            </a:solidFill>
                            <a:latin typeface="Cambria Math" panose="02040503050406030204" pitchFamily="18" charset="0"/>
                            <a:cs typeface="Times New Roman" panose="02020603050405020304" pitchFamily="18" charset="0"/>
                          </a:rPr>
                          <m:t>1.81∗</m:t>
                        </m:r>
                        <m:f>
                          <m:fPr>
                            <m:ctrlPr>
                              <a:rPr lang="en-US" sz="2800" i="1">
                                <a:solidFill>
                                  <a:schemeClr val="bg2">
                                    <a:lumMod val="75000"/>
                                  </a:schemeClr>
                                </a:solidFill>
                                <a:latin typeface="Cambria Math" panose="02040503050406030204" pitchFamily="18" charset="0"/>
                                <a:cs typeface="Times New Roman" panose="02020603050405020304" pitchFamily="18" charset="0"/>
                              </a:rPr>
                            </m:ctrlPr>
                          </m:fPr>
                          <m:num>
                            <m:r>
                              <a:rPr lang="en-US" sz="28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2.8</m:t>
                            </m:r>
                          </m:num>
                          <m:den>
                            <m:rad>
                              <m:radPr>
                                <m:degHide m:val="on"/>
                                <m:ctrlPr>
                                  <a:rPr lang="en-US" sz="2800" i="1">
                                    <a:solidFill>
                                      <a:schemeClr val="bg2">
                                        <a:lumMod val="75000"/>
                                      </a:schemeClr>
                                    </a:solidFill>
                                    <a:latin typeface="Cambria Math" panose="02040503050406030204" pitchFamily="18" charset="0"/>
                                    <a:cs typeface="Times New Roman" panose="02020603050405020304" pitchFamily="18" charset="0"/>
                                  </a:rPr>
                                </m:ctrlPr>
                              </m:radPr>
                              <m:deg/>
                              <m:e>
                                <m:r>
                                  <a:rPr lang="en-US" sz="2800" i="1">
                                    <a:solidFill>
                                      <a:schemeClr val="bg2">
                                        <a:lumMod val="75000"/>
                                      </a:schemeClr>
                                    </a:solidFill>
                                    <a:latin typeface="Cambria Math" panose="02040503050406030204" pitchFamily="18" charset="0"/>
                                    <a:cs typeface="Times New Roman" panose="02020603050405020304" pitchFamily="18" charset="0"/>
                                  </a:rPr>
                                  <m:t>62</m:t>
                                </m:r>
                              </m:e>
                            </m:rad>
                          </m:den>
                        </m:f>
                      </m:e>
                    </m:d>
                  </m:oMath>
                </a14:m>
                <a:r>
                  <a:rPr lang="en-US" sz="2800" dirty="0">
                    <a:latin typeface="Times New Roman" panose="02020603050405020304" pitchFamily="18" charset="0"/>
                    <a:cs typeface="Times New Roman" panose="02020603050405020304" pitchFamily="18" charset="0"/>
                  </a:rPr>
                  <a:t> </a:t>
                </a:r>
              </a:p>
              <a:p>
                <a:pPr marL="0" indent="0" algn="just">
                  <a:buNone/>
                </a:pPr>
                <a14:m>
                  <m:oMath xmlns:m="http://schemas.openxmlformats.org/officeDocument/2006/math">
                    <m:d>
                      <m:dPr>
                        <m:ctrlPr>
                          <a:rPr lang="en-US" sz="2800" i="1">
                            <a:solidFill>
                              <a:schemeClr val="bg2">
                                <a:lumMod val="75000"/>
                              </a:schemeClr>
                            </a:solidFill>
                            <a:latin typeface="Cambria Math" panose="02040503050406030204" pitchFamily="18" charset="0"/>
                            <a:cs typeface="Times New Roman" panose="02020603050405020304" pitchFamily="18" charset="0"/>
                          </a:rPr>
                        </m:ctrlPr>
                      </m:dPr>
                      <m:e>
                        <m:r>
                          <a:rPr lang="en-US" sz="2800" b="0" i="1" smtClean="0">
                            <a:solidFill>
                              <a:schemeClr val="bg2">
                                <a:lumMod val="75000"/>
                              </a:schemeClr>
                            </a:solidFill>
                            <a:latin typeface="Cambria Math" panose="02040503050406030204" pitchFamily="18" charset="0"/>
                            <a:cs typeface="Times New Roman" panose="02020603050405020304" pitchFamily="18" charset="0"/>
                          </a:rPr>
                          <m:t>33.96</m:t>
                        </m:r>
                        <m:r>
                          <a:rPr lang="en-US" sz="2800" i="1">
                            <a:solidFill>
                              <a:schemeClr val="bg2">
                                <a:lumMod val="75000"/>
                              </a:schemeClr>
                            </a:solidFill>
                            <a:latin typeface="Cambria Math" panose="02040503050406030204" pitchFamily="18" charset="0"/>
                            <a:cs typeface="Times New Roman" panose="02020603050405020304" pitchFamily="18" charset="0"/>
                          </a:rPr>
                          <m:t> ,</m:t>
                        </m:r>
                        <m:r>
                          <a:rPr lang="en-US" sz="2800" b="0" i="1" smtClean="0">
                            <a:solidFill>
                              <a:schemeClr val="bg2">
                                <a:lumMod val="75000"/>
                              </a:schemeClr>
                            </a:solidFill>
                            <a:latin typeface="Cambria Math" panose="02040503050406030204" pitchFamily="18" charset="0"/>
                            <a:cs typeface="Times New Roman" panose="02020603050405020304" pitchFamily="18" charset="0"/>
                          </a:rPr>
                          <m:t>35.24</m:t>
                        </m:r>
                      </m:e>
                    </m:d>
                  </m:oMath>
                </a14:m>
                <a:r>
                  <a:rPr lang="en-US" sz="2800" dirty="0">
                    <a:latin typeface="Times New Roman" panose="02020603050405020304" pitchFamily="18" charset="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97809" y="538293"/>
                <a:ext cx="8229600" cy="3886200"/>
              </a:xfrm>
              <a:blipFill rotWithShape="0">
                <a:blip r:embed="rId2"/>
                <a:stretch>
                  <a:fillRect l="-1630" t="-1724" r="-1481" b="-46865"/>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0C8C68BF-C310-4E23-9A01-0D04BA43B1A3}"/>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BBE786AE-CA13-490A-8582-F7F88A6EE20E}"/>
              </a:ext>
            </a:extLst>
          </p:cNvPr>
          <p:cNvSpPr>
            <a:spLocks noGrp="1"/>
          </p:cNvSpPr>
          <p:nvPr>
            <p:ph type="dt" sz="half" idx="12"/>
          </p:nvPr>
        </p:nvSpPr>
        <p:spPr/>
        <p:txBody>
          <a:bodyPr/>
          <a:lstStyle/>
          <a:p>
            <a:fld id="{9D749A98-156D-473A-B21D-FEA7434B4807}" type="datetime5">
              <a:rPr lang="en-NZ" altLang="en-US" smtClean="0"/>
              <a:t>16-May-23</a:t>
            </a:fld>
            <a:endParaRPr lang="en-US" altLang="en-US"/>
          </a:p>
        </p:txBody>
      </p:sp>
      <p:sp>
        <p:nvSpPr>
          <p:cNvPr id="7" name="Slide Number Placeholder 6">
            <a:extLst>
              <a:ext uri="{FF2B5EF4-FFF2-40B4-BE49-F238E27FC236}">
                <a16:creationId xmlns:a16="http://schemas.microsoft.com/office/drawing/2014/main" id="{BCB37691-840D-461B-8F05-C4D4E20DE633}"/>
              </a:ext>
            </a:extLst>
          </p:cNvPr>
          <p:cNvSpPr>
            <a:spLocks noGrp="1"/>
          </p:cNvSpPr>
          <p:nvPr>
            <p:ph type="sldNum" sz="quarter" idx="11"/>
          </p:nvPr>
        </p:nvSpPr>
        <p:spPr/>
        <p:txBody>
          <a:bodyPr/>
          <a:lstStyle/>
          <a:p>
            <a:fld id="{E6D38F6D-B68C-43EA-8D93-D9BC679B8240}" type="slidenum">
              <a:rPr lang="en-US" altLang="en-US" smtClean="0"/>
              <a:pPr/>
              <a:t>57</a:t>
            </a:fld>
            <a:endParaRPr lang="en-US" altLang="en-US"/>
          </a:p>
        </p:txBody>
      </p:sp>
    </p:spTree>
    <p:extLst>
      <p:ext uri="{BB962C8B-B14F-4D97-AF65-F5344CB8AC3E}">
        <p14:creationId xmlns:p14="http://schemas.microsoft.com/office/powerpoint/2010/main" val="95925261"/>
      </p:ext>
    </p:extLst>
  </p:cSld>
  <p:clrMapOvr>
    <a:masterClrMapping/>
  </p:clrMapOvr>
  <p:transition spd="slow">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1032" y="555071"/>
            <a:ext cx="8229600" cy="3886200"/>
          </a:xfrm>
        </p:spPr>
        <p:txBody>
          <a:bodyPr/>
          <a:lstStyle/>
          <a:p>
            <a:pPr marL="0" indent="0" algn="just">
              <a:buNone/>
            </a:pPr>
            <a:r>
              <a:rPr lang="en-US" sz="2800" dirty="0">
                <a:latin typeface="Times New Roman" panose="02020603050405020304" pitchFamily="18" charset="0"/>
                <a:cs typeface="Times New Roman" panose="02020603050405020304" pitchFamily="18" charset="0"/>
              </a:rPr>
              <a:t>Commonly used interpretation of this interval is that “We are 93% confident that the true mean is between 33.96 and 35.24.” </a:t>
            </a:r>
          </a:p>
          <a:p>
            <a:pPr marL="0" indent="0" algn="just">
              <a:buNone/>
            </a:pPr>
            <a:endParaRPr lang="en-US" sz="2800" dirty="0">
              <a:latin typeface="Times New Roman" panose="02020603050405020304" pitchFamily="18" charset="0"/>
              <a:cs typeface="Times New Roman" panose="02020603050405020304" pitchFamily="18" charset="0"/>
            </a:endParaRPr>
          </a:p>
          <a:p>
            <a:pPr marL="0" indent="0" algn="just">
              <a:buNone/>
            </a:pPr>
            <a:r>
              <a:rPr lang="en-US" sz="2800" dirty="0">
                <a:latin typeface="Times New Roman" panose="02020603050405020304" pitchFamily="18" charset="0"/>
                <a:cs typeface="Times New Roman" panose="02020603050405020304" pitchFamily="18" charset="0"/>
              </a:rPr>
              <a:t>This interpretation may give a wrong indication that the interval is fixed but the computation involved a random number, such as, sample proportion. </a:t>
            </a:r>
          </a:p>
          <a:p>
            <a:pPr marL="0" indent="0" algn="just">
              <a:buNone/>
            </a:pPr>
            <a:endParaRPr lang="en-US" sz="2800" dirty="0">
              <a:latin typeface="Times New Roman" panose="02020603050405020304" pitchFamily="18" charset="0"/>
              <a:cs typeface="Times New Roman" panose="02020603050405020304" pitchFamily="18" charset="0"/>
            </a:endParaRPr>
          </a:p>
          <a:p>
            <a:pPr marL="0" indent="0" algn="just">
              <a:buNone/>
            </a:pPr>
            <a:r>
              <a:rPr lang="en-US" sz="2800" dirty="0">
                <a:latin typeface="Times New Roman" panose="02020603050405020304" pitchFamily="18" charset="0"/>
                <a:cs typeface="Times New Roman" panose="02020603050405020304" pitchFamily="18" charset="0"/>
              </a:rPr>
              <a:t>But a more accurate and theoretically sound interpretation is </a:t>
            </a:r>
            <a:r>
              <a:rPr lang="en-US" sz="2800" dirty="0">
                <a:solidFill>
                  <a:srgbClr val="00B050"/>
                </a:solidFill>
                <a:latin typeface="Times New Roman" panose="02020603050405020304" pitchFamily="18" charset="0"/>
                <a:cs typeface="Times New Roman" panose="02020603050405020304" pitchFamily="18" charset="0"/>
              </a:rPr>
              <a:t>“In repeated sampling, 93% of such constructed intervals would include the true mean.”</a:t>
            </a:r>
          </a:p>
        </p:txBody>
      </p:sp>
      <p:sp>
        <p:nvSpPr>
          <p:cNvPr id="5" name="Footer Placeholder 4">
            <a:extLst>
              <a:ext uri="{FF2B5EF4-FFF2-40B4-BE49-F238E27FC236}">
                <a16:creationId xmlns:a16="http://schemas.microsoft.com/office/drawing/2014/main" id="{4ED95E69-F6BF-49B7-BCF9-FE409DC041A6}"/>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6E6CE910-A7B7-415F-9B61-7368B282EE97}"/>
              </a:ext>
            </a:extLst>
          </p:cNvPr>
          <p:cNvSpPr>
            <a:spLocks noGrp="1"/>
          </p:cNvSpPr>
          <p:nvPr>
            <p:ph type="dt" sz="half" idx="12"/>
          </p:nvPr>
        </p:nvSpPr>
        <p:spPr/>
        <p:txBody>
          <a:bodyPr/>
          <a:lstStyle/>
          <a:p>
            <a:fld id="{1B0BAA49-9238-444E-8275-A0F4BC09228F}" type="datetime5">
              <a:rPr lang="en-NZ" altLang="en-US" smtClean="0"/>
              <a:t>16-May-23</a:t>
            </a:fld>
            <a:endParaRPr lang="en-US" altLang="en-US"/>
          </a:p>
        </p:txBody>
      </p:sp>
      <p:sp>
        <p:nvSpPr>
          <p:cNvPr id="7" name="Slide Number Placeholder 6">
            <a:extLst>
              <a:ext uri="{FF2B5EF4-FFF2-40B4-BE49-F238E27FC236}">
                <a16:creationId xmlns:a16="http://schemas.microsoft.com/office/drawing/2014/main" id="{30561A61-FBFE-47B0-B425-D8C7C119CFAD}"/>
              </a:ext>
            </a:extLst>
          </p:cNvPr>
          <p:cNvSpPr>
            <a:spLocks noGrp="1"/>
          </p:cNvSpPr>
          <p:nvPr>
            <p:ph type="sldNum" sz="quarter" idx="11"/>
          </p:nvPr>
        </p:nvSpPr>
        <p:spPr/>
        <p:txBody>
          <a:bodyPr/>
          <a:lstStyle/>
          <a:p>
            <a:fld id="{E6D38F6D-B68C-43EA-8D93-D9BC679B8240}" type="slidenum">
              <a:rPr lang="en-US" altLang="en-US" smtClean="0"/>
              <a:pPr/>
              <a:t>58</a:t>
            </a:fld>
            <a:endParaRPr lang="en-US" altLang="en-US"/>
          </a:p>
        </p:txBody>
      </p:sp>
    </p:spTree>
    <p:extLst>
      <p:ext uri="{BB962C8B-B14F-4D97-AF65-F5344CB8AC3E}">
        <p14:creationId xmlns:p14="http://schemas.microsoft.com/office/powerpoint/2010/main" val="1534030062"/>
      </p:ext>
    </p:extLst>
  </p:cSld>
  <p:clrMapOvr>
    <a:masterClrMapping/>
  </p:clrMapOvr>
  <p:transition spd="slow">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1031" y="555071"/>
            <a:ext cx="8229600" cy="3886200"/>
          </a:xfrm>
        </p:spPr>
        <p:txBody>
          <a:bodyPr/>
          <a:lstStyle/>
          <a:p>
            <a:pPr marL="0" indent="0" algn="just">
              <a:buNone/>
            </a:pPr>
            <a:r>
              <a:rPr 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5: </a:t>
            </a:r>
          </a:p>
          <a:p>
            <a:pPr marL="0" indent="0" algn="just">
              <a:buNone/>
            </a:pPr>
            <a:r>
              <a:rPr lang="en-US" sz="2800" dirty="0">
                <a:latin typeface="Times New Roman" panose="02020603050405020304" pitchFamily="18" charset="0"/>
                <a:cs typeface="Times New Roman" panose="02020603050405020304" pitchFamily="18" charset="0"/>
              </a:rPr>
              <a:t>The life (in hours) of a 100 watt bulb is known to be normally distributed with standard deviation of 36 hours. A random sample of 15 bulbs yielded the following results: </a:t>
            </a:r>
          </a:p>
          <a:p>
            <a:pPr marL="0" indent="0" algn="just">
              <a:buNone/>
            </a:pPr>
            <a:r>
              <a:rPr lang="en-US" sz="2800" dirty="0">
                <a:latin typeface="Times New Roman" panose="02020603050405020304" pitchFamily="18" charset="0"/>
                <a:cs typeface="Times New Roman" panose="02020603050405020304" pitchFamily="18" charset="0"/>
              </a:rPr>
              <a:t>Life in hours</a:t>
            </a:r>
          </a:p>
          <a:p>
            <a:pPr marL="0" indent="0" algn="just">
              <a:buNone/>
            </a:pPr>
            <a:r>
              <a:rPr lang="en-US" dirty="0">
                <a:latin typeface="Times New Roman" panose="02020603050405020304" pitchFamily="18" charset="0"/>
                <a:cs typeface="Times New Roman" panose="02020603050405020304" pitchFamily="18" charset="0"/>
              </a:rPr>
              <a:t>2216  2237  2249  2204  2225  2301  2281  2263</a:t>
            </a:r>
          </a:p>
          <a:p>
            <a:pPr marL="0" indent="0" algn="just">
              <a:buNone/>
            </a:pPr>
            <a:r>
              <a:rPr lang="en-US" dirty="0">
                <a:latin typeface="Times New Roman" panose="02020603050405020304" pitchFamily="18" charset="0"/>
                <a:cs typeface="Times New Roman" panose="02020603050405020304" pitchFamily="18" charset="0"/>
              </a:rPr>
              <a:t>2318  2255  2275  2295  2250  2238  2300</a:t>
            </a:r>
          </a:p>
          <a:p>
            <a:pPr marL="0" indent="0" algn="just">
              <a:buNone/>
            </a:pPr>
            <a:r>
              <a:rPr lang="en-US" sz="2800" dirty="0">
                <a:latin typeface="Times New Roman" panose="02020603050405020304" pitchFamily="18" charset="0"/>
                <a:cs typeface="Times New Roman" panose="02020603050405020304" pitchFamily="18" charset="0"/>
              </a:rPr>
              <a:t>Construct a 94% confidence interval estimate for the population mean life of a 100 watt bulb.</a:t>
            </a:r>
          </a:p>
          <a:p>
            <a:pPr marL="0" indent="0" algn="just">
              <a:buNone/>
            </a:pPr>
            <a:r>
              <a:rPr 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Solution:</a:t>
            </a:r>
            <a:endParaRPr lang="en-US" sz="2800" b="1"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38AC15A6-362D-4763-9CC9-595826824DCB}"/>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24EA285B-D820-4EE9-BC58-E8B07867B44A}"/>
              </a:ext>
            </a:extLst>
          </p:cNvPr>
          <p:cNvSpPr>
            <a:spLocks noGrp="1"/>
          </p:cNvSpPr>
          <p:nvPr>
            <p:ph type="dt" sz="half" idx="12"/>
          </p:nvPr>
        </p:nvSpPr>
        <p:spPr/>
        <p:txBody>
          <a:bodyPr/>
          <a:lstStyle/>
          <a:p>
            <a:fld id="{6B82D5FC-4800-43F0-B5F6-7BE37DBAF105}" type="datetime5">
              <a:rPr lang="en-NZ" altLang="en-US" smtClean="0"/>
              <a:t>16-May-23</a:t>
            </a:fld>
            <a:endParaRPr lang="en-US" altLang="en-US"/>
          </a:p>
        </p:txBody>
      </p:sp>
      <p:sp>
        <p:nvSpPr>
          <p:cNvPr id="7" name="Slide Number Placeholder 6">
            <a:extLst>
              <a:ext uri="{FF2B5EF4-FFF2-40B4-BE49-F238E27FC236}">
                <a16:creationId xmlns:a16="http://schemas.microsoft.com/office/drawing/2014/main" id="{70C02DCB-E2EC-41EE-9FF7-3975E1BFDDBC}"/>
              </a:ext>
            </a:extLst>
          </p:cNvPr>
          <p:cNvSpPr>
            <a:spLocks noGrp="1"/>
          </p:cNvSpPr>
          <p:nvPr>
            <p:ph type="sldNum" sz="quarter" idx="11"/>
          </p:nvPr>
        </p:nvSpPr>
        <p:spPr/>
        <p:txBody>
          <a:bodyPr/>
          <a:lstStyle/>
          <a:p>
            <a:fld id="{E6D38F6D-B68C-43EA-8D93-D9BC679B8240}" type="slidenum">
              <a:rPr lang="en-US" altLang="en-US" smtClean="0"/>
              <a:pPr/>
              <a:t>59</a:t>
            </a:fld>
            <a:endParaRPr lang="en-US" altLang="en-US"/>
          </a:p>
        </p:txBody>
      </p:sp>
    </p:spTree>
    <p:extLst>
      <p:ext uri="{BB962C8B-B14F-4D97-AF65-F5344CB8AC3E}">
        <p14:creationId xmlns:p14="http://schemas.microsoft.com/office/powerpoint/2010/main" val="3436622727"/>
      </p:ext>
    </p:extLst>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395288" y="188913"/>
            <a:ext cx="6400800" cy="1223962"/>
          </a:xfrm>
        </p:spPr>
        <p:txBody>
          <a:bodyPr/>
          <a:lstStyle/>
          <a:p>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Estimation </a:t>
            </a:r>
            <a:r>
              <a:rPr lang="en-US"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Proces</a:t>
            </a:r>
            <a:r>
              <a:rPr lang="en-NZ"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t>
            </a:r>
            <a:endParaRPr lang="en-US" dirty="0"/>
          </a:p>
        </p:txBody>
      </p:sp>
      <p:sp>
        <p:nvSpPr>
          <p:cNvPr id="485379" name="Freeform 3"/>
          <p:cNvSpPr>
            <a:spLocks/>
          </p:cNvSpPr>
          <p:nvPr/>
        </p:nvSpPr>
        <p:spPr bwMode="auto">
          <a:xfrm>
            <a:off x="304800" y="2743200"/>
            <a:ext cx="3021013" cy="3417888"/>
          </a:xfrm>
          <a:custGeom>
            <a:avLst/>
            <a:gdLst/>
            <a:ahLst/>
            <a:cxnLst>
              <a:cxn ang="0">
                <a:pos x="473" y="117"/>
              </a:cxn>
              <a:cxn ang="0">
                <a:pos x="349" y="184"/>
              </a:cxn>
              <a:cxn ang="0">
                <a:pos x="237" y="269"/>
              </a:cxn>
              <a:cxn ang="0">
                <a:pos x="145" y="372"/>
              </a:cxn>
              <a:cxn ang="0">
                <a:pos x="72" y="490"/>
              </a:cxn>
              <a:cxn ang="0">
                <a:pos x="23" y="619"/>
              </a:cxn>
              <a:cxn ang="0">
                <a:pos x="0" y="752"/>
              </a:cxn>
              <a:cxn ang="0">
                <a:pos x="3" y="885"/>
              </a:cxn>
              <a:cxn ang="0">
                <a:pos x="35" y="1018"/>
              </a:cxn>
              <a:cxn ang="0">
                <a:pos x="82" y="1168"/>
              </a:cxn>
              <a:cxn ang="0">
                <a:pos x="129" y="1311"/>
              </a:cxn>
              <a:cxn ang="0">
                <a:pos x="172" y="1444"/>
              </a:cxn>
              <a:cxn ang="0">
                <a:pos x="206" y="1564"/>
              </a:cxn>
              <a:cxn ang="0">
                <a:pos x="234" y="1659"/>
              </a:cxn>
              <a:cxn ang="0">
                <a:pos x="251" y="1732"/>
              </a:cxn>
              <a:cxn ang="0">
                <a:pos x="261" y="1778"/>
              </a:cxn>
              <a:cxn ang="0">
                <a:pos x="260" y="1796"/>
              </a:cxn>
              <a:cxn ang="0">
                <a:pos x="304" y="1890"/>
              </a:cxn>
              <a:cxn ang="0">
                <a:pos x="370" y="1971"/>
              </a:cxn>
              <a:cxn ang="0">
                <a:pos x="461" y="2045"/>
              </a:cxn>
              <a:cxn ang="0">
                <a:pos x="563" y="2096"/>
              </a:cxn>
              <a:cxn ang="0">
                <a:pos x="682" y="2135"/>
              </a:cxn>
              <a:cxn ang="0">
                <a:pos x="810" y="2152"/>
              </a:cxn>
              <a:cxn ang="0">
                <a:pos x="944" y="2149"/>
              </a:cxn>
              <a:cxn ang="0">
                <a:pos x="1077" y="2127"/>
              </a:cxn>
              <a:cxn ang="0">
                <a:pos x="1211" y="2084"/>
              </a:cxn>
              <a:cxn ang="0">
                <a:pos x="1342" y="2026"/>
              </a:cxn>
              <a:cxn ang="0">
                <a:pos x="1465" y="1960"/>
              </a:cxn>
              <a:cxn ang="0">
                <a:pos x="1573" y="1880"/>
              </a:cxn>
              <a:cxn ang="0">
                <a:pos x="1664" y="1794"/>
              </a:cxn>
              <a:cxn ang="0">
                <a:pos x="1732" y="1705"/>
              </a:cxn>
              <a:cxn ang="0">
                <a:pos x="1777" y="1613"/>
              </a:cxn>
              <a:cxn ang="0">
                <a:pos x="1798" y="1522"/>
              </a:cxn>
              <a:cxn ang="0">
                <a:pos x="1797" y="1437"/>
              </a:cxn>
              <a:cxn ang="0">
                <a:pos x="1767" y="1329"/>
              </a:cxn>
              <a:cxn ang="0">
                <a:pos x="1739" y="1199"/>
              </a:cxn>
              <a:cxn ang="0">
                <a:pos x="1728" y="1076"/>
              </a:cxn>
              <a:cxn ang="0">
                <a:pos x="1735" y="968"/>
              </a:cxn>
              <a:cxn ang="0">
                <a:pos x="1761" y="879"/>
              </a:cxn>
              <a:cxn ang="0">
                <a:pos x="1800" y="813"/>
              </a:cxn>
              <a:cxn ang="0">
                <a:pos x="1853" y="780"/>
              </a:cxn>
              <a:cxn ang="0">
                <a:pos x="1883" y="754"/>
              </a:cxn>
              <a:cxn ang="0">
                <a:pos x="1899" y="699"/>
              </a:cxn>
              <a:cxn ang="0">
                <a:pos x="1902" y="618"/>
              </a:cxn>
              <a:cxn ang="0">
                <a:pos x="1890" y="521"/>
              </a:cxn>
              <a:cxn ang="0">
                <a:pos x="1864" y="413"/>
              </a:cxn>
              <a:cxn ang="0">
                <a:pos x="1829" y="313"/>
              </a:cxn>
              <a:cxn ang="0">
                <a:pos x="1773" y="229"/>
              </a:cxn>
              <a:cxn ang="0">
                <a:pos x="1697" y="156"/>
              </a:cxn>
              <a:cxn ang="0">
                <a:pos x="1598" y="97"/>
              </a:cxn>
              <a:cxn ang="0">
                <a:pos x="1479" y="50"/>
              </a:cxn>
              <a:cxn ang="0">
                <a:pos x="1345" y="20"/>
              </a:cxn>
              <a:cxn ang="0">
                <a:pos x="1195" y="2"/>
              </a:cxn>
              <a:cxn ang="0">
                <a:pos x="1039" y="4"/>
              </a:cxn>
              <a:cxn ang="0">
                <a:pos x="875" y="17"/>
              </a:cxn>
              <a:cxn ang="0">
                <a:pos x="706" y="48"/>
              </a:cxn>
              <a:cxn ang="0">
                <a:pos x="540" y="93"/>
              </a:cxn>
            </a:cxnLst>
            <a:rect l="0" t="0" r="r" b="b"/>
            <a:pathLst>
              <a:path w="1903" h="2153">
                <a:moveTo>
                  <a:pt x="540" y="93"/>
                </a:moveTo>
                <a:lnTo>
                  <a:pt x="473" y="117"/>
                </a:lnTo>
                <a:lnTo>
                  <a:pt x="409" y="147"/>
                </a:lnTo>
                <a:lnTo>
                  <a:pt x="349" y="184"/>
                </a:lnTo>
                <a:lnTo>
                  <a:pt x="289" y="224"/>
                </a:lnTo>
                <a:lnTo>
                  <a:pt x="237" y="269"/>
                </a:lnTo>
                <a:lnTo>
                  <a:pt x="188" y="319"/>
                </a:lnTo>
                <a:lnTo>
                  <a:pt x="145" y="372"/>
                </a:lnTo>
                <a:lnTo>
                  <a:pt x="105" y="431"/>
                </a:lnTo>
                <a:lnTo>
                  <a:pt x="72" y="490"/>
                </a:lnTo>
                <a:lnTo>
                  <a:pt x="44" y="553"/>
                </a:lnTo>
                <a:lnTo>
                  <a:pt x="23" y="619"/>
                </a:lnTo>
                <a:lnTo>
                  <a:pt x="8" y="685"/>
                </a:lnTo>
                <a:lnTo>
                  <a:pt x="0" y="752"/>
                </a:lnTo>
                <a:lnTo>
                  <a:pt x="0" y="820"/>
                </a:lnTo>
                <a:lnTo>
                  <a:pt x="3" y="885"/>
                </a:lnTo>
                <a:lnTo>
                  <a:pt x="15" y="951"/>
                </a:lnTo>
                <a:lnTo>
                  <a:pt x="35" y="1018"/>
                </a:lnTo>
                <a:lnTo>
                  <a:pt x="60" y="1091"/>
                </a:lnTo>
                <a:lnTo>
                  <a:pt x="82" y="1168"/>
                </a:lnTo>
                <a:lnTo>
                  <a:pt x="107" y="1240"/>
                </a:lnTo>
                <a:lnTo>
                  <a:pt x="129" y="1311"/>
                </a:lnTo>
                <a:lnTo>
                  <a:pt x="151" y="1379"/>
                </a:lnTo>
                <a:lnTo>
                  <a:pt x="172" y="1444"/>
                </a:lnTo>
                <a:lnTo>
                  <a:pt x="188" y="1506"/>
                </a:lnTo>
                <a:lnTo>
                  <a:pt x="206" y="1564"/>
                </a:lnTo>
                <a:lnTo>
                  <a:pt x="220" y="1613"/>
                </a:lnTo>
                <a:lnTo>
                  <a:pt x="234" y="1659"/>
                </a:lnTo>
                <a:lnTo>
                  <a:pt x="244" y="1697"/>
                </a:lnTo>
                <a:lnTo>
                  <a:pt x="251" y="1732"/>
                </a:lnTo>
                <a:lnTo>
                  <a:pt x="257" y="1757"/>
                </a:lnTo>
                <a:lnTo>
                  <a:pt x="261" y="1778"/>
                </a:lnTo>
                <a:lnTo>
                  <a:pt x="262" y="1788"/>
                </a:lnTo>
                <a:lnTo>
                  <a:pt x="260" y="1796"/>
                </a:lnTo>
                <a:lnTo>
                  <a:pt x="279" y="1843"/>
                </a:lnTo>
                <a:lnTo>
                  <a:pt x="304" y="1890"/>
                </a:lnTo>
                <a:lnTo>
                  <a:pt x="333" y="1932"/>
                </a:lnTo>
                <a:lnTo>
                  <a:pt x="370" y="1971"/>
                </a:lnTo>
                <a:lnTo>
                  <a:pt x="413" y="2011"/>
                </a:lnTo>
                <a:lnTo>
                  <a:pt x="461" y="2045"/>
                </a:lnTo>
                <a:lnTo>
                  <a:pt x="511" y="2072"/>
                </a:lnTo>
                <a:lnTo>
                  <a:pt x="563" y="2096"/>
                </a:lnTo>
                <a:lnTo>
                  <a:pt x="622" y="2119"/>
                </a:lnTo>
                <a:lnTo>
                  <a:pt x="682" y="2135"/>
                </a:lnTo>
                <a:lnTo>
                  <a:pt x="746" y="2145"/>
                </a:lnTo>
                <a:lnTo>
                  <a:pt x="810" y="2152"/>
                </a:lnTo>
                <a:lnTo>
                  <a:pt x="876" y="2150"/>
                </a:lnTo>
                <a:lnTo>
                  <a:pt x="944" y="2149"/>
                </a:lnTo>
                <a:lnTo>
                  <a:pt x="1011" y="2139"/>
                </a:lnTo>
                <a:lnTo>
                  <a:pt x="1077" y="2127"/>
                </a:lnTo>
                <a:lnTo>
                  <a:pt x="1143" y="2109"/>
                </a:lnTo>
                <a:lnTo>
                  <a:pt x="1211" y="2084"/>
                </a:lnTo>
                <a:lnTo>
                  <a:pt x="1280" y="2056"/>
                </a:lnTo>
                <a:lnTo>
                  <a:pt x="1342" y="2026"/>
                </a:lnTo>
                <a:lnTo>
                  <a:pt x="1406" y="1992"/>
                </a:lnTo>
                <a:lnTo>
                  <a:pt x="1465" y="1960"/>
                </a:lnTo>
                <a:lnTo>
                  <a:pt x="1522" y="1919"/>
                </a:lnTo>
                <a:lnTo>
                  <a:pt x="1573" y="1880"/>
                </a:lnTo>
                <a:lnTo>
                  <a:pt x="1621" y="1837"/>
                </a:lnTo>
                <a:lnTo>
                  <a:pt x="1664" y="1794"/>
                </a:lnTo>
                <a:lnTo>
                  <a:pt x="1700" y="1751"/>
                </a:lnTo>
                <a:lnTo>
                  <a:pt x="1732" y="1705"/>
                </a:lnTo>
                <a:lnTo>
                  <a:pt x="1757" y="1659"/>
                </a:lnTo>
                <a:lnTo>
                  <a:pt x="1777" y="1613"/>
                </a:lnTo>
                <a:lnTo>
                  <a:pt x="1792" y="1567"/>
                </a:lnTo>
                <a:lnTo>
                  <a:pt x="1798" y="1522"/>
                </a:lnTo>
                <a:lnTo>
                  <a:pt x="1799" y="1479"/>
                </a:lnTo>
                <a:lnTo>
                  <a:pt x="1797" y="1437"/>
                </a:lnTo>
                <a:lnTo>
                  <a:pt x="1788" y="1396"/>
                </a:lnTo>
                <a:lnTo>
                  <a:pt x="1767" y="1329"/>
                </a:lnTo>
                <a:lnTo>
                  <a:pt x="1752" y="1264"/>
                </a:lnTo>
                <a:lnTo>
                  <a:pt x="1739" y="1199"/>
                </a:lnTo>
                <a:lnTo>
                  <a:pt x="1731" y="1136"/>
                </a:lnTo>
                <a:lnTo>
                  <a:pt x="1728" y="1076"/>
                </a:lnTo>
                <a:lnTo>
                  <a:pt x="1730" y="1019"/>
                </a:lnTo>
                <a:lnTo>
                  <a:pt x="1735" y="968"/>
                </a:lnTo>
                <a:lnTo>
                  <a:pt x="1745" y="920"/>
                </a:lnTo>
                <a:lnTo>
                  <a:pt x="1761" y="879"/>
                </a:lnTo>
                <a:lnTo>
                  <a:pt x="1778" y="842"/>
                </a:lnTo>
                <a:lnTo>
                  <a:pt x="1800" y="813"/>
                </a:lnTo>
                <a:lnTo>
                  <a:pt x="1824" y="791"/>
                </a:lnTo>
                <a:lnTo>
                  <a:pt x="1853" y="780"/>
                </a:lnTo>
                <a:lnTo>
                  <a:pt x="1868" y="770"/>
                </a:lnTo>
                <a:lnTo>
                  <a:pt x="1883" y="754"/>
                </a:lnTo>
                <a:lnTo>
                  <a:pt x="1893" y="730"/>
                </a:lnTo>
                <a:lnTo>
                  <a:pt x="1899" y="699"/>
                </a:lnTo>
                <a:lnTo>
                  <a:pt x="1901" y="664"/>
                </a:lnTo>
                <a:lnTo>
                  <a:pt x="1902" y="618"/>
                </a:lnTo>
                <a:lnTo>
                  <a:pt x="1897" y="570"/>
                </a:lnTo>
                <a:lnTo>
                  <a:pt x="1890" y="521"/>
                </a:lnTo>
                <a:lnTo>
                  <a:pt x="1880" y="467"/>
                </a:lnTo>
                <a:lnTo>
                  <a:pt x="1864" y="413"/>
                </a:lnTo>
                <a:lnTo>
                  <a:pt x="1848" y="355"/>
                </a:lnTo>
                <a:lnTo>
                  <a:pt x="1829" y="313"/>
                </a:lnTo>
                <a:lnTo>
                  <a:pt x="1806" y="269"/>
                </a:lnTo>
                <a:lnTo>
                  <a:pt x="1773" y="229"/>
                </a:lnTo>
                <a:lnTo>
                  <a:pt x="1739" y="192"/>
                </a:lnTo>
                <a:lnTo>
                  <a:pt x="1697" y="156"/>
                </a:lnTo>
                <a:lnTo>
                  <a:pt x="1650" y="125"/>
                </a:lnTo>
                <a:lnTo>
                  <a:pt x="1598" y="97"/>
                </a:lnTo>
                <a:lnTo>
                  <a:pt x="1540" y="74"/>
                </a:lnTo>
                <a:lnTo>
                  <a:pt x="1479" y="50"/>
                </a:lnTo>
                <a:lnTo>
                  <a:pt x="1415" y="33"/>
                </a:lnTo>
                <a:lnTo>
                  <a:pt x="1345" y="20"/>
                </a:lnTo>
                <a:lnTo>
                  <a:pt x="1272" y="8"/>
                </a:lnTo>
                <a:lnTo>
                  <a:pt x="1195" y="2"/>
                </a:lnTo>
                <a:lnTo>
                  <a:pt x="1119" y="0"/>
                </a:lnTo>
                <a:lnTo>
                  <a:pt x="1039" y="4"/>
                </a:lnTo>
                <a:lnTo>
                  <a:pt x="956" y="8"/>
                </a:lnTo>
                <a:lnTo>
                  <a:pt x="875" y="17"/>
                </a:lnTo>
                <a:lnTo>
                  <a:pt x="791" y="33"/>
                </a:lnTo>
                <a:lnTo>
                  <a:pt x="706" y="48"/>
                </a:lnTo>
                <a:lnTo>
                  <a:pt x="623" y="69"/>
                </a:lnTo>
                <a:lnTo>
                  <a:pt x="540" y="93"/>
                </a:lnTo>
              </a:path>
            </a:pathLst>
          </a:custGeom>
          <a:blipFill dpi="0" rotWithShape="1">
            <a:blip r:embed="rId3" cstate="print">
              <a:extLst>
                <a:ext uri="{28A0092B-C50C-407E-A947-70E740481C1C}">
                  <a14:useLocalDpi xmlns:a14="http://schemas.microsoft.com/office/drawing/2010/main" val="0"/>
                </a:ext>
              </a:extLst>
            </a:blip>
            <a:srcRect/>
            <a:stretch>
              <a:fillRect/>
            </a:stretch>
          </a:blipFill>
          <a:ln w="12700" cap="rnd" cmpd="sng">
            <a:solidFill>
              <a:srgbClr val="000000"/>
            </a:solidFill>
            <a:prstDash val="solid"/>
            <a:round/>
            <a:headEnd type="none" w="med" len="med"/>
            <a:tailEnd type="none" w="med" len="med"/>
          </a:ln>
          <a:effectLst>
            <a:outerShdw dist="107763" dir="2700000" algn="ctr" rotWithShape="0">
              <a:srgbClr val="000000"/>
            </a:outerShdw>
          </a:effectLst>
        </p:spPr>
        <p:txBody>
          <a:bodyPr/>
          <a:lstStyle/>
          <a:p>
            <a:pPr>
              <a:defRPr/>
            </a:pPr>
            <a:endParaRPr lang="en-NZ"/>
          </a:p>
        </p:txBody>
      </p:sp>
      <p:sp>
        <p:nvSpPr>
          <p:cNvPr id="36868" name="Rectangle 4"/>
          <p:cNvSpPr>
            <a:spLocks noChangeArrowheads="1"/>
          </p:cNvSpPr>
          <p:nvPr/>
        </p:nvSpPr>
        <p:spPr bwMode="auto">
          <a:xfrm>
            <a:off x="762000" y="3429000"/>
            <a:ext cx="2143125" cy="828432"/>
          </a:xfrm>
          <a:prstGeom prst="rect">
            <a:avLst/>
          </a:prstGeom>
          <a:solidFill>
            <a:srgbClr val="FFFFFF">
              <a:alpha val="80000"/>
            </a:srgbClr>
          </a:solidFill>
          <a:ln w="12700">
            <a:noFill/>
            <a:miter lim="800000"/>
            <a:headEnd/>
            <a:tailEnd/>
          </a:ln>
        </p:spPr>
        <p:txBody>
          <a:bodyPr lIns="90488" tIns="44450" rIns="90488" bIns="44450">
            <a:spAutoFit/>
          </a:bodyPr>
          <a:lstStyle/>
          <a:p>
            <a:pPr algn="ctr" eaLnBrk="0" hangingPunct="0">
              <a:spcBef>
                <a:spcPct val="50000"/>
              </a:spcBef>
            </a:pPr>
            <a:r>
              <a:rPr lang="en-US" sz="2400" b="1" dirty="0">
                <a:latin typeface="Times New Roman" panose="02020603050405020304" pitchFamily="18" charset="0"/>
                <a:cs typeface="Times New Roman" panose="02020603050405020304" pitchFamily="18" charset="0"/>
              </a:rPr>
              <a:t>(mean, </a:t>
            </a:r>
            <a:r>
              <a:rPr lang="el-GR" sz="2400" b="1" dirty="0">
                <a:latin typeface="Times New Roman" panose="02020603050405020304" pitchFamily="18" charset="0"/>
                <a:cs typeface="Times New Roman" panose="02020603050405020304" pitchFamily="18" charset="0"/>
              </a:rPr>
              <a:t>μ</a:t>
            </a:r>
            <a:r>
              <a:rPr lang="en-US" sz="2400" b="1" dirty="0">
                <a:latin typeface="Times New Roman" panose="02020603050405020304" pitchFamily="18" charset="0"/>
                <a:cs typeface="Times New Roman" panose="02020603050405020304" pitchFamily="18" charset="0"/>
              </a:rPr>
              <a:t>, is unknown)</a:t>
            </a:r>
          </a:p>
        </p:txBody>
      </p:sp>
      <p:sp>
        <p:nvSpPr>
          <p:cNvPr id="36869" name="Rectangle 5"/>
          <p:cNvSpPr>
            <a:spLocks noChangeArrowheads="1"/>
          </p:cNvSpPr>
          <p:nvPr/>
        </p:nvSpPr>
        <p:spPr bwMode="auto">
          <a:xfrm>
            <a:off x="762000" y="2971800"/>
            <a:ext cx="2143125" cy="515938"/>
          </a:xfrm>
          <a:prstGeom prst="rect">
            <a:avLst/>
          </a:prstGeom>
          <a:solidFill>
            <a:srgbClr val="FFFFFF">
              <a:alpha val="80000"/>
            </a:srgbClr>
          </a:solidFill>
          <a:ln w="12700">
            <a:noFill/>
            <a:miter lim="800000"/>
            <a:headEnd/>
            <a:tailEnd/>
          </a:ln>
        </p:spPr>
        <p:txBody>
          <a:bodyPr lIns="90488" tIns="44450" rIns="90488" bIns="44450">
            <a:spAutoFit/>
          </a:bodyPr>
          <a:lstStyle/>
          <a:p>
            <a:pPr algn="ctr" eaLnBrk="0" hangingPunct="0">
              <a:spcBef>
                <a:spcPct val="50000"/>
              </a:spcBef>
            </a:pPr>
            <a:r>
              <a:rPr lang="en-US" sz="2800" dirty="0">
                <a:latin typeface="Times New Roman" panose="02020603050405020304" pitchFamily="18" charset="0"/>
                <a:cs typeface="Times New Roman" panose="02020603050405020304" pitchFamily="18" charset="0"/>
              </a:rPr>
              <a:t>Population</a:t>
            </a:r>
          </a:p>
        </p:txBody>
      </p:sp>
      <p:sp>
        <p:nvSpPr>
          <p:cNvPr id="36870" name="Rectangle 6"/>
          <p:cNvSpPr>
            <a:spLocks noChangeArrowheads="1"/>
          </p:cNvSpPr>
          <p:nvPr/>
        </p:nvSpPr>
        <p:spPr bwMode="auto">
          <a:xfrm>
            <a:off x="2971800" y="2209800"/>
            <a:ext cx="3124200" cy="528638"/>
          </a:xfrm>
          <a:prstGeom prst="rect">
            <a:avLst/>
          </a:prstGeom>
          <a:solidFill>
            <a:schemeClr val="accent1"/>
          </a:solidFill>
          <a:ln w="12700">
            <a:solidFill>
              <a:schemeClr val="folHlink"/>
            </a:solidFill>
            <a:miter lim="800000"/>
            <a:headEnd/>
            <a:tailEnd/>
          </a:ln>
        </p:spPr>
        <p:txBody>
          <a:bodyPr lIns="90488" tIns="44450" rIns="90488" bIns="44450">
            <a:spAutoFit/>
          </a:bodyPr>
          <a:lstStyle/>
          <a:p>
            <a:pPr algn="ctr" eaLnBrk="0" hangingPunct="0">
              <a:spcBef>
                <a:spcPct val="50000"/>
              </a:spcBef>
            </a:pPr>
            <a:r>
              <a:rPr lang="en-US" sz="2800" dirty="0">
                <a:latin typeface="Times New Roman" panose="02020603050405020304" pitchFamily="18" charset="0"/>
                <a:cs typeface="Times New Roman" panose="02020603050405020304" pitchFamily="18" charset="0"/>
              </a:rPr>
              <a:t>Random Sample</a:t>
            </a:r>
          </a:p>
        </p:txBody>
      </p:sp>
      <p:sp>
        <p:nvSpPr>
          <p:cNvPr id="485383" name="Oval 7"/>
          <p:cNvSpPr>
            <a:spLocks noChangeArrowheads="1"/>
          </p:cNvSpPr>
          <p:nvPr/>
        </p:nvSpPr>
        <p:spPr bwMode="auto">
          <a:xfrm>
            <a:off x="3657599" y="3060700"/>
            <a:ext cx="1724025" cy="1009650"/>
          </a:xfrm>
          <a:prstGeom prst="ellipse">
            <a:avLst/>
          </a:prstGeom>
          <a:solidFill>
            <a:srgbClr val="C7DAF7"/>
          </a:solidFill>
          <a:ln w="12700">
            <a:solidFill>
              <a:srgbClr val="000000"/>
            </a:solidFill>
            <a:round/>
            <a:headEnd/>
            <a:tailEnd/>
          </a:ln>
          <a:effectLst>
            <a:outerShdw dist="107763" dir="2700000" algn="ctr" rotWithShape="0">
              <a:srgbClr val="000000"/>
            </a:outerShdw>
          </a:effectLst>
        </p:spPr>
        <p:txBody>
          <a:bodyPr wrap="none" anchor="ctr"/>
          <a:lstStyle/>
          <a:p>
            <a:pPr>
              <a:defRPr/>
            </a:pPr>
            <a:endParaRPr lang="en-NZ"/>
          </a:p>
        </p:txBody>
      </p:sp>
      <p:sp>
        <p:nvSpPr>
          <p:cNvPr id="36872" name="Oval 8"/>
          <p:cNvSpPr>
            <a:spLocks noChangeArrowheads="1"/>
          </p:cNvSpPr>
          <p:nvPr/>
        </p:nvSpPr>
        <p:spPr bwMode="auto">
          <a:xfrm>
            <a:off x="920750" y="4584700"/>
            <a:ext cx="1587500" cy="977900"/>
          </a:xfrm>
          <a:prstGeom prst="ellipse">
            <a:avLst/>
          </a:prstGeom>
          <a:noFill/>
          <a:ln w="57150">
            <a:solidFill>
              <a:srgbClr val="66FF33"/>
            </a:solidFill>
            <a:round/>
            <a:headEnd/>
            <a:tailEnd/>
          </a:ln>
        </p:spPr>
        <p:txBody>
          <a:bodyPr wrap="none" anchor="ctr"/>
          <a:lstStyle/>
          <a:p>
            <a:endParaRPr lang="en-NZ" dirty="0">
              <a:solidFill>
                <a:srgbClr val="000000"/>
              </a:solidFill>
            </a:endParaRPr>
          </a:p>
        </p:txBody>
      </p:sp>
      <p:sp>
        <p:nvSpPr>
          <p:cNvPr id="36873" name="Rectangle 9"/>
          <p:cNvSpPr>
            <a:spLocks noChangeArrowheads="1"/>
          </p:cNvSpPr>
          <p:nvPr/>
        </p:nvSpPr>
        <p:spPr bwMode="auto">
          <a:xfrm>
            <a:off x="3803650" y="3130550"/>
            <a:ext cx="1536700" cy="859018"/>
          </a:xfrm>
          <a:prstGeom prst="rect">
            <a:avLst/>
          </a:prstGeom>
          <a:noFill/>
          <a:ln w="12700">
            <a:noFill/>
            <a:miter lim="800000"/>
            <a:headEnd/>
            <a:tailEnd/>
          </a:ln>
        </p:spPr>
        <p:txBody>
          <a:bodyPr lIns="90488" tIns="44450" rIns="90488" bIns="44450">
            <a:spAutoFit/>
          </a:bodyPr>
          <a:lstStyle/>
          <a:p>
            <a:pPr eaLnBrk="0" hangingPunct="0">
              <a:lnSpc>
                <a:spcPct val="105000"/>
              </a:lnSpc>
              <a:spcBef>
                <a:spcPct val="50000"/>
              </a:spcBef>
            </a:pPr>
            <a:r>
              <a:rPr lang="en-US" sz="2400" b="1" dirty="0">
                <a:solidFill>
                  <a:schemeClr val="bg2"/>
                </a:solidFill>
                <a:latin typeface="Times New Roman" panose="02020603050405020304" pitchFamily="18" charset="0"/>
                <a:cs typeface="Times New Roman" panose="02020603050405020304" pitchFamily="18" charset="0"/>
              </a:rPr>
              <a:t>Mean   </a:t>
            </a:r>
          </a:p>
          <a:p>
            <a:pPr eaLnBrk="0" hangingPunct="0">
              <a:lnSpc>
                <a:spcPct val="45000"/>
              </a:lnSpc>
              <a:spcBef>
                <a:spcPct val="50000"/>
              </a:spcBef>
            </a:pPr>
            <a:r>
              <a:rPr lang="en-US" sz="2400" b="1" dirty="0">
                <a:solidFill>
                  <a:schemeClr val="bg2"/>
                </a:solidFill>
                <a:latin typeface="Times New Roman" panose="02020603050405020304" pitchFamily="18" charset="0"/>
                <a:cs typeface="Times New Roman" panose="02020603050405020304" pitchFamily="18" charset="0"/>
              </a:rPr>
              <a:t>   X = 141</a:t>
            </a:r>
          </a:p>
        </p:txBody>
      </p:sp>
      <p:sp>
        <p:nvSpPr>
          <p:cNvPr id="485386" name="Oval 10"/>
          <p:cNvSpPr>
            <a:spLocks noChangeArrowheads="1"/>
          </p:cNvSpPr>
          <p:nvPr/>
        </p:nvSpPr>
        <p:spPr bwMode="auto">
          <a:xfrm>
            <a:off x="5116195" y="3962400"/>
            <a:ext cx="368300" cy="215900"/>
          </a:xfrm>
          <a:prstGeom prst="ellipse">
            <a:avLst/>
          </a:prstGeom>
          <a:solidFill>
            <a:srgbClr val="C7DAF7"/>
          </a:solidFill>
          <a:ln w="12700">
            <a:solidFill>
              <a:srgbClr val="000000"/>
            </a:solidFill>
            <a:round/>
            <a:headEnd/>
            <a:tailEnd/>
          </a:ln>
          <a:effectLst>
            <a:outerShdw dist="107763" dir="2700000" algn="ctr" rotWithShape="0">
              <a:srgbClr val="000000"/>
            </a:outerShdw>
          </a:effectLst>
        </p:spPr>
        <p:txBody>
          <a:bodyPr wrap="none" anchor="ctr"/>
          <a:lstStyle/>
          <a:p>
            <a:pPr>
              <a:defRPr/>
            </a:pPr>
            <a:endParaRPr lang="en-NZ"/>
          </a:p>
        </p:txBody>
      </p:sp>
      <p:sp>
        <p:nvSpPr>
          <p:cNvPr id="485387" name="Oval 11"/>
          <p:cNvSpPr>
            <a:spLocks noChangeArrowheads="1"/>
          </p:cNvSpPr>
          <p:nvPr/>
        </p:nvSpPr>
        <p:spPr bwMode="auto">
          <a:xfrm>
            <a:off x="5422900" y="4219575"/>
            <a:ext cx="273050" cy="158750"/>
          </a:xfrm>
          <a:prstGeom prst="ellipse">
            <a:avLst/>
          </a:prstGeom>
          <a:solidFill>
            <a:srgbClr val="C7DAF7"/>
          </a:solidFill>
          <a:ln w="12700">
            <a:solidFill>
              <a:srgbClr val="000000"/>
            </a:solidFill>
            <a:round/>
            <a:headEnd/>
            <a:tailEnd/>
          </a:ln>
          <a:effectLst>
            <a:outerShdw dist="107763" dir="2700000" algn="ctr" rotWithShape="0">
              <a:srgbClr val="000000"/>
            </a:outerShdw>
          </a:effectLst>
        </p:spPr>
        <p:txBody>
          <a:bodyPr wrap="none" anchor="ctr"/>
          <a:lstStyle/>
          <a:p>
            <a:pPr>
              <a:defRPr/>
            </a:pPr>
            <a:endParaRPr lang="en-NZ"/>
          </a:p>
        </p:txBody>
      </p:sp>
      <p:grpSp>
        <p:nvGrpSpPr>
          <p:cNvPr id="36876" name="Group 12"/>
          <p:cNvGrpSpPr>
            <a:grpSpLocks/>
          </p:cNvGrpSpPr>
          <p:nvPr/>
        </p:nvGrpSpPr>
        <p:grpSpPr bwMode="auto">
          <a:xfrm rot="-417079">
            <a:off x="2362200" y="4343400"/>
            <a:ext cx="2744788" cy="915988"/>
            <a:chOff x="1248" y="2592"/>
            <a:chExt cx="1729" cy="577"/>
          </a:xfrm>
        </p:grpSpPr>
        <p:sp>
          <p:nvSpPr>
            <p:cNvPr id="36938" name="Freeform 13"/>
            <p:cNvSpPr>
              <a:spLocks/>
            </p:cNvSpPr>
            <p:nvPr/>
          </p:nvSpPr>
          <p:spPr bwMode="auto">
            <a:xfrm>
              <a:off x="1248" y="2592"/>
              <a:ext cx="1729" cy="556"/>
            </a:xfrm>
            <a:custGeom>
              <a:avLst/>
              <a:gdLst>
                <a:gd name="T0" fmla="*/ 14 w 1729"/>
                <a:gd name="T1" fmla="*/ 381 h 556"/>
                <a:gd name="T2" fmla="*/ 161 w 1729"/>
                <a:gd name="T3" fmla="*/ 440 h 556"/>
                <a:gd name="T4" fmla="*/ 256 w 1729"/>
                <a:gd name="T5" fmla="*/ 471 h 556"/>
                <a:gd name="T6" fmla="*/ 357 w 1729"/>
                <a:gd name="T7" fmla="*/ 497 h 556"/>
                <a:gd name="T8" fmla="*/ 460 w 1729"/>
                <a:gd name="T9" fmla="*/ 516 h 556"/>
                <a:gd name="T10" fmla="*/ 570 w 1729"/>
                <a:gd name="T11" fmla="*/ 534 h 556"/>
                <a:gd name="T12" fmla="*/ 694 w 1729"/>
                <a:gd name="T13" fmla="*/ 546 h 556"/>
                <a:gd name="T14" fmla="*/ 853 w 1729"/>
                <a:gd name="T15" fmla="*/ 555 h 556"/>
                <a:gd name="T16" fmla="*/ 983 w 1729"/>
                <a:gd name="T17" fmla="*/ 553 h 556"/>
                <a:gd name="T18" fmla="*/ 1101 w 1729"/>
                <a:gd name="T19" fmla="*/ 541 h 556"/>
                <a:gd name="T20" fmla="*/ 1210 w 1729"/>
                <a:gd name="T21" fmla="*/ 521 h 556"/>
                <a:gd name="T22" fmla="*/ 1303 w 1729"/>
                <a:gd name="T23" fmla="*/ 496 h 556"/>
                <a:gd name="T24" fmla="*/ 1379 w 1729"/>
                <a:gd name="T25" fmla="*/ 457 h 556"/>
                <a:gd name="T26" fmla="*/ 1437 w 1729"/>
                <a:gd name="T27" fmla="*/ 401 h 556"/>
                <a:gd name="T28" fmla="*/ 1470 w 1729"/>
                <a:gd name="T29" fmla="*/ 341 h 556"/>
                <a:gd name="T30" fmla="*/ 1481 w 1729"/>
                <a:gd name="T31" fmla="*/ 301 h 556"/>
                <a:gd name="T32" fmla="*/ 1708 w 1729"/>
                <a:gd name="T33" fmla="*/ 409 h 556"/>
                <a:gd name="T34" fmla="*/ 1646 w 1729"/>
                <a:gd name="T35" fmla="*/ 342 h 556"/>
                <a:gd name="T36" fmla="*/ 1592 w 1729"/>
                <a:gd name="T37" fmla="*/ 273 h 556"/>
                <a:gd name="T38" fmla="*/ 1553 w 1729"/>
                <a:gd name="T39" fmla="*/ 206 h 556"/>
                <a:gd name="T40" fmla="*/ 1519 w 1729"/>
                <a:gd name="T41" fmla="*/ 139 h 556"/>
                <a:gd name="T42" fmla="*/ 1491 w 1729"/>
                <a:gd name="T43" fmla="*/ 48 h 556"/>
                <a:gd name="T44" fmla="*/ 1439 w 1729"/>
                <a:gd name="T45" fmla="*/ 11 h 556"/>
                <a:gd name="T46" fmla="*/ 1367 w 1729"/>
                <a:gd name="T47" fmla="*/ 33 h 556"/>
                <a:gd name="T48" fmla="*/ 1308 w 1729"/>
                <a:gd name="T49" fmla="*/ 43 h 556"/>
                <a:gd name="T50" fmla="*/ 1240 w 1729"/>
                <a:gd name="T51" fmla="*/ 43 h 556"/>
                <a:gd name="T52" fmla="*/ 1162 w 1729"/>
                <a:gd name="T53" fmla="*/ 39 h 556"/>
                <a:gd name="T54" fmla="*/ 1075 w 1729"/>
                <a:gd name="T55" fmla="*/ 23 h 556"/>
                <a:gd name="T56" fmla="*/ 1030 w 1729"/>
                <a:gd name="T57" fmla="*/ 56 h 556"/>
                <a:gd name="T58" fmla="*/ 1240 w 1729"/>
                <a:gd name="T59" fmla="*/ 180 h 556"/>
                <a:gd name="T60" fmla="*/ 1190 w 1729"/>
                <a:gd name="T61" fmla="*/ 248 h 556"/>
                <a:gd name="T62" fmla="*/ 1129 w 1729"/>
                <a:gd name="T63" fmla="*/ 304 h 556"/>
                <a:gd name="T64" fmla="*/ 1067 w 1729"/>
                <a:gd name="T65" fmla="*/ 346 h 556"/>
                <a:gd name="T66" fmla="*/ 983 w 1729"/>
                <a:gd name="T67" fmla="*/ 388 h 556"/>
                <a:gd name="T68" fmla="*/ 897 w 1729"/>
                <a:gd name="T69" fmla="*/ 415 h 556"/>
                <a:gd name="T70" fmla="*/ 805 w 1729"/>
                <a:gd name="T71" fmla="*/ 434 h 556"/>
                <a:gd name="T72" fmla="*/ 687 w 1729"/>
                <a:gd name="T73" fmla="*/ 443 h 556"/>
                <a:gd name="T74" fmla="*/ 569 w 1729"/>
                <a:gd name="T75" fmla="*/ 448 h 556"/>
                <a:gd name="T76" fmla="*/ 427 w 1729"/>
                <a:gd name="T77" fmla="*/ 448 h 556"/>
                <a:gd name="T78" fmla="*/ 307 w 1729"/>
                <a:gd name="T79" fmla="*/ 439 h 556"/>
                <a:gd name="T80" fmla="*/ 218 w 1729"/>
                <a:gd name="T81" fmla="*/ 421 h 556"/>
                <a:gd name="T82" fmla="*/ 134 w 1729"/>
                <a:gd name="T83" fmla="*/ 401 h 55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729"/>
                <a:gd name="T127" fmla="*/ 0 h 556"/>
                <a:gd name="T128" fmla="*/ 1729 w 1729"/>
                <a:gd name="T129" fmla="*/ 556 h 55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729" h="556">
                  <a:moveTo>
                    <a:pt x="0" y="356"/>
                  </a:moveTo>
                  <a:lnTo>
                    <a:pt x="14" y="381"/>
                  </a:lnTo>
                  <a:lnTo>
                    <a:pt x="102" y="419"/>
                  </a:lnTo>
                  <a:lnTo>
                    <a:pt x="161" y="440"/>
                  </a:lnTo>
                  <a:lnTo>
                    <a:pt x="210" y="454"/>
                  </a:lnTo>
                  <a:lnTo>
                    <a:pt x="256" y="471"/>
                  </a:lnTo>
                  <a:lnTo>
                    <a:pt x="307" y="484"/>
                  </a:lnTo>
                  <a:lnTo>
                    <a:pt x="357" y="497"/>
                  </a:lnTo>
                  <a:lnTo>
                    <a:pt x="412" y="509"/>
                  </a:lnTo>
                  <a:lnTo>
                    <a:pt x="460" y="516"/>
                  </a:lnTo>
                  <a:lnTo>
                    <a:pt x="506" y="525"/>
                  </a:lnTo>
                  <a:lnTo>
                    <a:pt x="570" y="534"/>
                  </a:lnTo>
                  <a:lnTo>
                    <a:pt x="625" y="541"/>
                  </a:lnTo>
                  <a:lnTo>
                    <a:pt x="694" y="546"/>
                  </a:lnTo>
                  <a:lnTo>
                    <a:pt x="783" y="554"/>
                  </a:lnTo>
                  <a:lnTo>
                    <a:pt x="853" y="555"/>
                  </a:lnTo>
                  <a:lnTo>
                    <a:pt x="905" y="554"/>
                  </a:lnTo>
                  <a:lnTo>
                    <a:pt x="983" y="553"/>
                  </a:lnTo>
                  <a:lnTo>
                    <a:pt x="1046" y="549"/>
                  </a:lnTo>
                  <a:lnTo>
                    <a:pt x="1101" y="541"/>
                  </a:lnTo>
                  <a:lnTo>
                    <a:pt x="1159" y="535"/>
                  </a:lnTo>
                  <a:lnTo>
                    <a:pt x="1210" y="521"/>
                  </a:lnTo>
                  <a:lnTo>
                    <a:pt x="1261" y="511"/>
                  </a:lnTo>
                  <a:lnTo>
                    <a:pt x="1303" y="496"/>
                  </a:lnTo>
                  <a:lnTo>
                    <a:pt x="1342" y="477"/>
                  </a:lnTo>
                  <a:lnTo>
                    <a:pt x="1379" y="457"/>
                  </a:lnTo>
                  <a:lnTo>
                    <a:pt x="1412" y="432"/>
                  </a:lnTo>
                  <a:lnTo>
                    <a:pt x="1437" y="401"/>
                  </a:lnTo>
                  <a:lnTo>
                    <a:pt x="1455" y="375"/>
                  </a:lnTo>
                  <a:lnTo>
                    <a:pt x="1470" y="341"/>
                  </a:lnTo>
                  <a:lnTo>
                    <a:pt x="1478" y="317"/>
                  </a:lnTo>
                  <a:lnTo>
                    <a:pt x="1481" y="301"/>
                  </a:lnTo>
                  <a:lnTo>
                    <a:pt x="1728" y="442"/>
                  </a:lnTo>
                  <a:lnTo>
                    <a:pt x="1708" y="409"/>
                  </a:lnTo>
                  <a:lnTo>
                    <a:pt x="1676" y="375"/>
                  </a:lnTo>
                  <a:lnTo>
                    <a:pt x="1646" y="342"/>
                  </a:lnTo>
                  <a:lnTo>
                    <a:pt x="1622" y="308"/>
                  </a:lnTo>
                  <a:lnTo>
                    <a:pt x="1592" y="273"/>
                  </a:lnTo>
                  <a:lnTo>
                    <a:pt x="1574" y="237"/>
                  </a:lnTo>
                  <a:lnTo>
                    <a:pt x="1553" y="206"/>
                  </a:lnTo>
                  <a:lnTo>
                    <a:pt x="1533" y="172"/>
                  </a:lnTo>
                  <a:lnTo>
                    <a:pt x="1519" y="139"/>
                  </a:lnTo>
                  <a:lnTo>
                    <a:pt x="1500" y="94"/>
                  </a:lnTo>
                  <a:lnTo>
                    <a:pt x="1491" y="48"/>
                  </a:lnTo>
                  <a:lnTo>
                    <a:pt x="1468" y="0"/>
                  </a:lnTo>
                  <a:lnTo>
                    <a:pt x="1439" y="11"/>
                  </a:lnTo>
                  <a:lnTo>
                    <a:pt x="1405" y="23"/>
                  </a:lnTo>
                  <a:lnTo>
                    <a:pt x="1367" y="33"/>
                  </a:lnTo>
                  <a:lnTo>
                    <a:pt x="1330" y="40"/>
                  </a:lnTo>
                  <a:lnTo>
                    <a:pt x="1308" y="43"/>
                  </a:lnTo>
                  <a:lnTo>
                    <a:pt x="1278" y="43"/>
                  </a:lnTo>
                  <a:lnTo>
                    <a:pt x="1240" y="43"/>
                  </a:lnTo>
                  <a:lnTo>
                    <a:pt x="1201" y="40"/>
                  </a:lnTo>
                  <a:lnTo>
                    <a:pt x="1162" y="39"/>
                  </a:lnTo>
                  <a:lnTo>
                    <a:pt x="1120" y="30"/>
                  </a:lnTo>
                  <a:lnTo>
                    <a:pt x="1075" y="23"/>
                  </a:lnTo>
                  <a:lnTo>
                    <a:pt x="1004" y="7"/>
                  </a:lnTo>
                  <a:lnTo>
                    <a:pt x="1030" y="56"/>
                  </a:lnTo>
                  <a:lnTo>
                    <a:pt x="1242" y="167"/>
                  </a:lnTo>
                  <a:lnTo>
                    <a:pt x="1240" y="180"/>
                  </a:lnTo>
                  <a:lnTo>
                    <a:pt x="1209" y="218"/>
                  </a:lnTo>
                  <a:lnTo>
                    <a:pt x="1190" y="248"/>
                  </a:lnTo>
                  <a:lnTo>
                    <a:pt x="1154" y="285"/>
                  </a:lnTo>
                  <a:lnTo>
                    <a:pt x="1129" y="304"/>
                  </a:lnTo>
                  <a:lnTo>
                    <a:pt x="1104" y="323"/>
                  </a:lnTo>
                  <a:lnTo>
                    <a:pt x="1067" y="346"/>
                  </a:lnTo>
                  <a:lnTo>
                    <a:pt x="1033" y="370"/>
                  </a:lnTo>
                  <a:lnTo>
                    <a:pt x="983" y="388"/>
                  </a:lnTo>
                  <a:lnTo>
                    <a:pt x="944" y="402"/>
                  </a:lnTo>
                  <a:lnTo>
                    <a:pt x="897" y="415"/>
                  </a:lnTo>
                  <a:lnTo>
                    <a:pt x="846" y="429"/>
                  </a:lnTo>
                  <a:lnTo>
                    <a:pt x="805" y="434"/>
                  </a:lnTo>
                  <a:lnTo>
                    <a:pt x="745" y="441"/>
                  </a:lnTo>
                  <a:lnTo>
                    <a:pt x="687" y="443"/>
                  </a:lnTo>
                  <a:lnTo>
                    <a:pt x="630" y="448"/>
                  </a:lnTo>
                  <a:lnTo>
                    <a:pt x="569" y="448"/>
                  </a:lnTo>
                  <a:lnTo>
                    <a:pt x="495" y="448"/>
                  </a:lnTo>
                  <a:lnTo>
                    <a:pt x="427" y="448"/>
                  </a:lnTo>
                  <a:lnTo>
                    <a:pt x="355" y="442"/>
                  </a:lnTo>
                  <a:lnTo>
                    <a:pt x="307" y="439"/>
                  </a:lnTo>
                  <a:lnTo>
                    <a:pt x="259" y="430"/>
                  </a:lnTo>
                  <a:lnTo>
                    <a:pt x="218" y="421"/>
                  </a:lnTo>
                  <a:lnTo>
                    <a:pt x="173" y="412"/>
                  </a:lnTo>
                  <a:lnTo>
                    <a:pt x="134" y="401"/>
                  </a:lnTo>
                  <a:lnTo>
                    <a:pt x="0" y="356"/>
                  </a:lnTo>
                </a:path>
              </a:pathLst>
            </a:custGeom>
            <a:solidFill>
              <a:schemeClr val="accent1"/>
            </a:solidFill>
            <a:ln w="12700" cap="rnd" cmpd="sng">
              <a:solidFill>
                <a:srgbClr val="772655"/>
              </a:solidFill>
              <a:prstDash val="solid"/>
              <a:round/>
              <a:headEnd type="none" w="med" len="med"/>
              <a:tailEnd type="none" w="med" len="med"/>
            </a:ln>
          </p:spPr>
          <p:txBody>
            <a:bodyPr/>
            <a:lstStyle/>
            <a:p>
              <a:endParaRPr lang="en-NZ"/>
            </a:p>
          </p:txBody>
        </p:sp>
        <p:sp>
          <p:nvSpPr>
            <p:cNvPr id="36939" name="Freeform 14"/>
            <p:cNvSpPr>
              <a:spLocks/>
            </p:cNvSpPr>
            <p:nvPr/>
          </p:nvSpPr>
          <p:spPr bwMode="auto">
            <a:xfrm>
              <a:off x="1258" y="2643"/>
              <a:ext cx="1718" cy="526"/>
            </a:xfrm>
            <a:custGeom>
              <a:avLst/>
              <a:gdLst>
                <a:gd name="T0" fmla="*/ 112 w 1718"/>
                <a:gd name="T1" fmla="*/ 387 h 526"/>
                <a:gd name="T2" fmla="*/ 207 w 1718"/>
                <a:gd name="T3" fmla="*/ 421 h 526"/>
                <a:gd name="T4" fmla="*/ 304 w 1718"/>
                <a:gd name="T5" fmla="*/ 451 h 526"/>
                <a:gd name="T6" fmla="*/ 411 w 1718"/>
                <a:gd name="T7" fmla="*/ 477 h 526"/>
                <a:gd name="T8" fmla="*/ 506 w 1718"/>
                <a:gd name="T9" fmla="*/ 498 h 526"/>
                <a:gd name="T10" fmla="*/ 626 w 1718"/>
                <a:gd name="T11" fmla="*/ 511 h 526"/>
                <a:gd name="T12" fmla="*/ 784 w 1718"/>
                <a:gd name="T13" fmla="*/ 523 h 526"/>
                <a:gd name="T14" fmla="*/ 911 w 1718"/>
                <a:gd name="T15" fmla="*/ 525 h 526"/>
                <a:gd name="T16" fmla="*/ 1044 w 1718"/>
                <a:gd name="T17" fmla="*/ 520 h 526"/>
                <a:gd name="T18" fmla="*/ 1162 w 1718"/>
                <a:gd name="T19" fmla="*/ 508 h 526"/>
                <a:gd name="T20" fmla="*/ 1263 w 1718"/>
                <a:gd name="T21" fmla="*/ 485 h 526"/>
                <a:gd name="T22" fmla="*/ 1346 w 1718"/>
                <a:gd name="T23" fmla="*/ 454 h 526"/>
                <a:gd name="T24" fmla="*/ 1420 w 1718"/>
                <a:gd name="T25" fmla="*/ 412 h 526"/>
                <a:gd name="T26" fmla="*/ 1460 w 1718"/>
                <a:gd name="T27" fmla="*/ 358 h 526"/>
                <a:gd name="T28" fmla="*/ 1488 w 1718"/>
                <a:gd name="T29" fmla="*/ 304 h 526"/>
                <a:gd name="T30" fmla="*/ 1717 w 1718"/>
                <a:gd name="T31" fmla="*/ 393 h 526"/>
                <a:gd name="T32" fmla="*/ 1656 w 1718"/>
                <a:gd name="T33" fmla="*/ 328 h 526"/>
                <a:gd name="T34" fmla="*/ 1607 w 1718"/>
                <a:gd name="T35" fmla="*/ 263 h 526"/>
                <a:gd name="T36" fmla="*/ 1566 w 1718"/>
                <a:gd name="T37" fmla="*/ 200 h 526"/>
                <a:gd name="T38" fmla="*/ 1532 w 1718"/>
                <a:gd name="T39" fmla="*/ 133 h 526"/>
                <a:gd name="T40" fmla="*/ 1500 w 1718"/>
                <a:gd name="T41" fmla="*/ 56 h 526"/>
                <a:gd name="T42" fmla="*/ 1483 w 1718"/>
                <a:gd name="T43" fmla="*/ 0 h 526"/>
                <a:gd name="T44" fmla="*/ 1421 w 1718"/>
                <a:gd name="T45" fmla="*/ 25 h 526"/>
                <a:gd name="T46" fmla="*/ 1348 w 1718"/>
                <a:gd name="T47" fmla="*/ 40 h 526"/>
                <a:gd name="T48" fmla="*/ 1297 w 1718"/>
                <a:gd name="T49" fmla="*/ 43 h 526"/>
                <a:gd name="T50" fmla="*/ 1217 w 1718"/>
                <a:gd name="T51" fmla="*/ 40 h 526"/>
                <a:gd name="T52" fmla="*/ 1136 w 1718"/>
                <a:gd name="T53" fmla="*/ 30 h 526"/>
                <a:gd name="T54" fmla="*/ 1020 w 1718"/>
                <a:gd name="T55" fmla="*/ 7 h 526"/>
                <a:gd name="T56" fmla="*/ 1250 w 1718"/>
                <a:gd name="T57" fmla="*/ 173 h 526"/>
                <a:gd name="T58" fmla="*/ 1200 w 1718"/>
                <a:gd name="T59" fmla="*/ 237 h 526"/>
                <a:gd name="T60" fmla="*/ 1134 w 1718"/>
                <a:gd name="T61" fmla="*/ 290 h 526"/>
                <a:gd name="T62" fmla="*/ 1075 w 1718"/>
                <a:gd name="T63" fmla="*/ 329 h 526"/>
                <a:gd name="T64" fmla="*/ 991 w 1718"/>
                <a:gd name="T65" fmla="*/ 369 h 526"/>
                <a:gd name="T66" fmla="*/ 899 w 1718"/>
                <a:gd name="T67" fmla="*/ 393 h 526"/>
                <a:gd name="T68" fmla="*/ 808 w 1718"/>
                <a:gd name="T69" fmla="*/ 410 h 526"/>
                <a:gd name="T70" fmla="*/ 689 w 1718"/>
                <a:gd name="T71" fmla="*/ 418 h 526"/>
                <a:gd name="T72" fmla="*/ 571 w 1718"/>
                <a:gd name="T73" fmla="*/ 422 h 526"/>
                <a:gd name="T74" fmla="*/ 428 w 1718"/>
                <a:gd name="T75" fmla="*/ 422 h 526"/>
                <a:gd name="T76" fmla="*/ 309 w 1718"/>
                <a:gd name="T77" fmla="*/ 411 h 526"/>
                <a:gd name="T78" fmla="*/ 217 w 1718"/>
                <a:gd name="T79" fmla="*/ 395 h 526"/>
                <a:gd name="T80" fmla="*/ 137 w 1718"/>
                <a:gd name="T81" fmla="*/ 374 h 52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718"/>
                <a:gd name="T124" fmla="*/ 0 h 526"/>
                <a:gd name="T125" fmla="*/ 1718 w 1718"/>
                <a:gd name="T126" fmla="*/ 526 h 52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718" h="526">
                  <a:moveTo>
                    <a:pt x="0" y="330"/>
                  </a:moveTo>
                  <a:lnTo>
                    <a:pt x="112" y="387"/>
                  </a:lnTo>
                  <a:lnTo>
                    <a:pt x="154" y="403"/>
                  </a:lnTo>
                  <a:lnTo>
                    <a:pt x="207" y="421"/>
                  </a:lnTo>
                  <a:lnTo>
                    <a:pt x="251" y="434"/>
                  </a:lnTo>
                  <a:lnTo>
                    <a:pt x="304" y="451"/>
                  </a:lnTo>
                  <a:lnTo>
                    <a:pt x="352" y="464"/>
                  </a:lnTo>
                  <a:lnTo>
                    <a:pt x="411" y="477"/>
                  </a:lnTo>
                  <a:lnTo>
                    <a:pt x="461" y="486"/>
                  </a:lnTo>
                  <a:lnTo>
                    <a:pt x="506" y="498"/>
                  </a:lnTo>
                  <a:lnTo>
                    <a:pt x="568" y="504"/>
                  </a:lnTo>
                  <a:lnTo>
                    <a:pt x="626" y="511"/>
                  </a:lnTo>
                  <a:lnTo>
                    <a:pt x="692" y="516"/>
                  </a:lnTo>
                  <a:lnTo>
                    <a:pt x="784" y="523"/>
                  </a:lnTo>
                  <a:lnTo>
                    <a:pt x="851" y="525"/>
                  </a:lnTo>
                  <a:lnTo>
                    <a:pt x="911" y="525"/>
                  </a:lnTo>
                  <a:lnTo>
                    <a:pt x="988" y="523"/>
                  </a:lnTo>
                  <a:lnTo>
                    <a:pt x="1044" y="520"/>
                  </a:lnTo>
                  <a:lnTo>
                    <a:pt x="1100" y="514"/>
                  </a:lnTo>
                  <a:lnTo>
                    <a:pt x="1162" y="508"/>
                  </a:lnTo>
                  <a:lnTo>
                    <a:pt x="1215" y="496"/>
                  </a:lnTo>
                  <a:lnTo>
                    <a:pt x="1263" y="485"/>
                  </a:lnTo>
                  <a:lnTo>
                    <a:pt x="1310" y="470"/>
                  </a:lnTo>
                  <a:lnTo>
                    <a:pt x="1346" y="454"/>
                  </a:lnTo>
                  <a:lnTo>
                    <a:pt x="1384" y="434"/>
                  </a:lnTo>
                  <a:lnTo>
                    <a:pt x="1420" y="412"/>
                  </a:lnTo>
                  <a:lnTo>
                    <a:pt x="1445" y="383"/>
                  </a:lnTo>
                  <a:lnTo>
                    <a:pt x="1460" y="358"/>
                  </a:lnTo>
                  <a:lnTo>
                    <a:pt x="1481" y="327"/>
                  </a:lnTo>
                  <a:lnTo>
                    <a:pt x="1488" y="304"/>
                  </a:lnTo>
                  <a:lnTo>
                    <a:pt x="1503" y="271"/>
                  </a:lnTo>
                  <a:lnTo>
                    <a:pt x="1717" y="393"/>
                  </a:lnTo>
                  <a:lnTo>
                    <a:pt x="1684" y="359"/>
                  </a:lnTo>
                  <a:lnTo>
                    <a:pt x="1656" y="328"/>
                  </a:lnTo>
                  <a:lnTo>
                    <a:pt x="1630" y="297"/>
                  </a:lnTo>
                  <a:lnTo>
                    <a:pt x="1607" y="263"/>
                  </a:lnTo>
                  <a:lnTo>
                    <a:pt x="1583" y="230"/>
                  </a:lnTo>
                  <a:lnTo>
                    <a:pt x="1566" y="200"/>
                  </a:lnTo>
                  <a:lnTo>
                    <a:pt x="1547" y="166"/>
                  </a:lnTo>
                  <a:lnTo>
                    <a:pt x="1532" y="133"/>
                  </a:lnTo>
                  <a:lnTo>
                    <a:pt x="1513" y="92"/>
                  </a:lnTo>
                  <a:lnTo>
                    <a:pt x="1500" y="56"/>
                  </a:lnTo>
                  <a:lnTo>
                    <a:pt x="1494" y="32"/>
                  </a:lnTo>
                  <a:lnTo>
                    <a:pt x="1483" y="0"/>
                  </a:lnTo>
                  <a:lnTo>
                    <a:pt x="1454" y="12"/>
                  </a:lnTo>
                  <a:lnTo>
                    <a:pt x="1421" y="25"/>
                  </a:lnTo>
                  <a:lnTo>
                    <a:pt x="1384" y="33"/>
                  </a:lnTo>
                  <a:lnTo>
                    <a:pt x="1348" y="40"/>
                  </a:lnTo>
                  <a:lnTo>
                    <a:pt x="1321" y="42"/>
                  </a:lnTo>
                  <a:lnTo>
                    <a:pt x="1297" y="43"/>
                  </a:lnTo>
                  <a:lnTo>
                    <a:pt x="1259" y="43"/>
                  </a:lnTo>
                  <a:lnTo>
                    <a:pt x="1217" y="40"/>
                  </a:lnTo>
                  <a:lnTo>
                    <a:pt x="1182" y="38"/>
                  </a:lnTo>
                  <a:lnTo>
                    <a:pt x="1136" y="30"/>
                  </a:lnTo>
                  <a:lnTo>
                    <a:pt x="1091" y="24"/>
                  </a:lnTo>
                  <a:lnTo>
                    <a:pt x="1020" y="7"/>
                  </a:lnTo>
                  <a:lnTo>
                    <a:pt x="1269" y="142"/>
                  </a:lnTo>
                  <a:lnTo>
                    <a:pt x="1250" y="173"/>
                  </a:lnTo>
                  <a:lnTo>
                    <a:pt x="1223" y="208"/>
                  </a:lnTo>
                  <a:lnTo>
                    <a:pt x="1200" y="237"/>
                  </a:lnTo>
                  <a:lnTo>
                    <a:pt x="1160" y="272"/>
                  </a:lnTo>
                  <a:lnTo>
                    <a:pt x="1134" y="290"/>
                  </a:lnTo>
                  <a:lnTo>
                    <a:pt x="1109" y="308"/>
                  </a:lnTo>
                  <a:lnTo>
                    <a:pt x="1075" y="329"/>
                  </a:lnTo>
                  <a:lnTo>
                    <a:pt x="1037" y="350"/>
                  </a:lnTo>
                  <a:lnTo>
                    <a:pt x="991" y="369"/>
                  </a:lnTo>
                  <a:lnTo>
                    <a:pt x="947" y="381"/>
                  </a:lnTo>
                  <a:lnTo>
                    <a:pt x="899" y="393"/>
                  </a:lnTo>
                  <a:lnTo>
                    <a:pt x="848" y="406"/>
                  </a:lnTo>
                  <a:lnTo>
                    <a:pt x="808" y="410"/>
                  </a:lnTo>
                  <a:lnTo>
                    <a:pt x="748" y="415"/>
                  </a:lnTo>
                  <a:lnTo>
                    <a:pt x="689" y="418"/>
                  </a:lnTo>
                  <a:lnTo>
                    <a:pt x="636" y="421"/>
                  </a:lnTo>
                  <a:lnTo>
                    <a:pt x="571" y="422"/>
                  </a:lnTo>
                  <a:lnTo>
                    <a:pt x="498" y="422"/>
                  </a:lnTo>
                  <a:lnTo>
                    <a:pt x="428" y="422"/>
                  </a:lnTo>
                  <a:lnTo>
                    <a:pt x="357" y="414"/>
                  </a:lnTo>
                  <a:lnTo>
                    <a:pt x="309" y="411"/>
                  </a:lnTo>
                  <a:lnTo>
                    <a:pt x="260" y="404"/>
                  </a:lnTo>
                  <a:lnTo>
                    <a:pt x="217" y="395"/>
                  </a:lnTo>
                  <a:lnTo>
                    <a:pt x="174" y="387"/>
                  </a:lnTo>
                  <a:lnTo>
                    <a:pt x="137" y="374"/>
                  </a:lnTo>
                  <a:lnTo>
                    <a:pt x="0" y="330"/>
                  </a:lnTo>
                </a:path>
              </a:pathLst>
            </a:custGeom>
            <a:solidFill>
              <a:schemeClr val="accent1"/>
            </a:solidFill>
            <a:ln w="12700" cap="rnd" cmpd="sng">
              <a:solidFill>
                <a:srgbClr val="772655"/>
              </a:solidFill>
              <a:prstDash val="solid"/>
              <a:round/>
              <a:headEnd type="none" w="med" len="med"/>
              <a:tailEnd type="none" w="med" len="med"/>
            </a:ln>
          </p:spPr>
          <p:txBody>
            <a:bodyPr/>
            <a:lstStyle/>
            <a:p>
              <a:endParaRPr lang="en-NZ"/>
            </a:p>
          </p:txBody>
        </p:sp>
      </p:grpSp>
      <p:grpSp>
        <p:nvGrpSpPr>
          <p:cNvPr id="36877" name="Group 15"/>
          <p:cNvGrpSpPr>
            <a:grpSpLocks/>
          </p:cNvGrpSpPr>
          <p:nvPr/>
        </p:nvGrpSpPr>
        <p:grpSpPr bwMode="auto">
          <a:xfrm>
            <a:off x="5715000" y="3886200"/>
            <a:ext cx="828675" cy="1970088"/>
            <a:chOff x="3462" y="2455"/>
            <a:chExt cx="757" cy="1614"/>
          </a:xfrm>
        </p:grpSpPr>
        <p:grpSp>
          <p:nvGrpSpPr>
            <p:cNvPr id="36884" name="Group 16"/>
            <p:cNvGrpSpPr>
              <a:grpSpLocks/>
            </p:cNvGrpSpPr>
            <p:nvPr/>
          </p:nvGrpSpPr>
          <p:grpSpPr bwMode="auto">
            <a:xfrm>
              <a:off x="3462" y="3447"/>
              <a:ext cx="709" cy="622"/>
              <a:chOff x="3462" y="3447"/>
              <a:chExt cx="709" cy="622"/>
            </a:xfrm>
          </p:grpSpPr>
          <p:grpSp>
            <p:nvGrpSpPr>
              <p:cNvPr id="36912" name="Group 17"/>
              <p:cNvGrpSpPr>
                <a:grpSpLocks/>
              </p:cNvGrpSpPr>
              <p:nvPr/>
            </p:nvGrpSpPr>
            <p:grpSpPr bwMode="auto">
              <a:xfrm>
                <a:off x="3462" y="3447"/>
                <a:ext cx="709" cy="622"/>
                <a:chOff x="3462" y="3447"/>
                <a:chExt cx="709" cy="622"/>
              </a:xfrm>
            </p:grpSpPr>
            <p:grpSp>
              <p:nvGrpSpPr>
                <p:cNvPr id="36920" name="Group 18"/>
                <p:cNvGrpSpPr>
                  <a:grpSpLocks/>
                </p:cNvGrpSpPr>
                <p:nvPr/>
              </p:nvGrpSpPr>
              <p:grpSpPr bwMode="auto">
                <a:xfrm>
                  <a:off x="3462" y="3447"/>
                  <a:ext cx="709" cy="622"/>
                  <a:chOff x="3462" y="3447"/>
                  <a:chExt cx="709" cy="622"/>
                </a:xfrm>
              </p:grpSpPr>
              <p:sp>
                <p:nvSpPr>
                  <p:cNvPr id="36928" name="Freeform 19"/>
                  <p:cNvSpPr>
                    <a:spLocks/>
                  </p:cNvSpPr>
                  <p:nvPr/>
                </p:nvSpPr>
                <p:spPr bwMode="auto">
                  <a:xfrm>
                    <a:off x="3462" y="3447"/>
                    <a:ext cx="709" cy="622"/>
                  </a:xfrm>
                  <a:custGeom>
                    <a:avLst/>
                    <a:gdLst>
                      <a:gd name="T0" fmla="*/ 244 w 709"/>
                      <a:gd name="T1" fmla="*/ 56 h 622"/>
                      <a:gd name="T2" fmla="*/ 200 w 709"/>
                      <a:gd name="T3" fmla="*/ 51 h 622"/>
                      <a:gd name="T4" fmla="*/ 137 w 709"/>
                      <a:gd name="T5" fmla="*/ 76 h 622"/>
                      <a:gd name="T6" fmla="*/ 95 w 709"/>
                      <a:gd name="T7" fmla="*/ 102 h 622"/>
                      <a:gd name="T8" fmla="*/ 66 w 709"/>
                      <a:gd name="T9" fmla="*/ 141 h 622"/>
                      <a:gd name="T10" fmla="*/ 63 w 709"/>
                      <a:gd name="T11" fmla="*/ 174 h 622"/>
                      <a:gd name="T12" fmla="*/ 61 w 709"/>
                      <a:gd name="T13" fmla="*/ 222 h 622"/>
                      <a:gd name="T14" fmla="*/ 38 w 709"/>
                      <a:gd name="T15" fmla="*/ 247 h 622"/>
                      <a:gd name="T16" fmla="*/ 31 w 709"/>
                      <a:gd name="T17" fmla="*/ 281 h 622"/>
                      <a:gd name="T18" fmla="*/ 43 w 709"/>
                      <a:gd name="T19" fmla="*/ 314 h 622"/>
                      <a:gd name="T20" fmla="*/ 36 w 709"/>
                      <a:gd name="T21" fmla="*/ 339 h 622"/>
                      <a:gd name="T22" fmla="*/ 17 w 709"/>
                      <a:gd name="T23" fmla="*/ 365 h 622"/>
                      <a:gd name="T24" fmla="*/ 13 w 709"/>
                      <a:gd name="T25" fmla="*/ 400 h 622"/>
                      <a:gd name="T26" fmla="*/ 2 w 709"/>
                      <a:gd name="T27" fmla="*/ 441 h 622"/>
                      <a:gd name="T28" fmla="*/ 6 w 709"/>
                      <a:gd name="T29" fmla="*/ 481 h 622"/>
                      <a:gd name="T30" fmla="*/ 31 w 709"/>
                      <a:gd name="T31" fmla="*/ 499 h 622"/>
                      <a:gd name="T32" fmla="*/ 75 w 709"/>
                      <a:gd name="T33" fmla="*/ 499 h 622"/>
                      <a:gd name="T34" fmla="*/ 95 w 709"/>
                      <a:gd name="T35" fmla="*/ 511 h 622"/>
                      <a:gd name="T36" fmla="*/ 90 w 709"/>
                      <a:gd name="T37" fmla="*/ 544 h 622"/>
                      <a:gd name="T38" fmla="*/ 67 w 709"/>
                      <a:gd name="T39" fmla="*/ 577 h 622"/>
                      <a:gd name="T40" fmla="*/ 63 w 709"/>
                      <a:gd name="T41" fmla="*/ 603 h 622"/>
                      <a:gd name="T42" fmla="*/ 80 w 709"/>
                      <a:gd name="T43" fmla="*/ 621 h 622"/>
                      <a:gd name="T44" fmla="*/ 107 w 709"/>
                      <a:gd name="T45" fmla="*/ 621 h 622"/>
                      <a:gd name="T46" fmla="*/ 144 w 709"/>
                      <a:gd name="T47" fmla="*/ 607 h 622"/>
                      <a:gd name="T48" fmla="*/ 194 w 709"/>
                      <a:gd name="T49" fmla="*/ 594 h 622"/>
                      <a:gd name="T50" fmla="*/ 250 w 709"/>
                      <a:gd name="T51" fmla="*/ 591 h 622"/>
                      <a:gd name="T52" fmla="*/ 291 w 709"/>
                      <a:gd name="T53" fmla="*/ 600 h 622"/>
                      <a:gd name="T54" fmla="*/ 346 w 709"/>
                      <a:gd name="T55" fmla="*/ 607 h 622"/>
                      <a:gd name="T56" fmla="*/ 393 w 709"/>
                      <a:gd name="T57" fmla="*/ 598 h 622"/>
                      <a:gd name="T58" fmla="*/ 452 w 709"/>
                      <a:gd name="T59" fmla="*/ 598 h 622"/>
                      <a:gd name="T60" fmla="*/ 506 w 709"/>
                      <a:gd name="T61" fmla="*/ 604 h 622"/>
                      <a:gd name="T62" fmla="*/ 541 w 709"/>
                      <a:gd name="T63" fmla="*/ 589 h 622"/>
                      <a:gd name="T64" fmla="*/ 581 w 709"/>
                      <a:gd name="T65" fmla="*/ 577 h 622"/>
                      <a:gd name="T66" fmla="*/ 635 w 709"/>
                      <a:gd name="T67" fmla="*/ 578 h 622"/>
                      <a:gd name="T68" fmla="*/ 678 w 709"/>
                      <a:gd name="T69" fmla="*/ 574 h 622"/>
                      <a:gd name="T70" fmla="*/ 708 w 709"/>
                      <a:gd name="T71" fmla="*/ 552 h 622"/>
                      <a:gd name="T72" fmla="*/ 691 w 709"/>
                      <a:gd name="T73" fmla="*/ 457 h 622"/>
                      <a:gd name="T74" fmla="*/ 703 w 709"/>
                      <a:gd name="T75" fmla="*/ 428 h 622"/>
                      <a:gd name="T76" fmla="*/ 686 w 709"/>
                      <a:gd name="T77" fmla="*/ 398 h 622"/>
                      <a:gd name="T78" fmla="*/ 676 w 709"/>
                      <a:gd name="T79" fmla="*/ 369 h 622"/>
                      <a:gd name="T80" fmla="*/ 672 w 709"/>
                      <a:gd name="T81" fmla="*/ 335 h 622"/>
                      <a:gd name="T82" fmla="*/ 673 w 709"/>
                      <a:gd name="T83" fmla="*/ 305 h 622"/>
                      <a:gd name="T84" fmla="*/ 665 w 709"/>
                      <a:gd name="T85" fmla="*/ 277 h 622"/>
                      <a:gd name="T86" fmla="*/ 674 w 709"/>
                      <a:gd name="T87" fmla="*/ 235 h 622"/>
                      <a:gd name="T88" fmla="*/ 673 w 709"/>
                      <a:gd name="T89" fmla="*/ 186 h 622"/>
                      <a:gd name="T90" fmla="*/ 662 w 709"/>
                      <a:gd name="T91" fmla="*/ 142 h 622"/>
                      <a:gd name="T92" fmla="*/ 642 w 709"/>
                      <a:gd name="T93" fmla="*/ 109 h 622"/>
                      <a:gd name="T94" fmla="*/ 574 w 709"/>
                      <a:gd name="T95" fmla="*/ 72 h 622"/>
                      <a:gd name="T96" fmla="*/ 440 w 709"/>
                      <a:gd name="T97" fmla="*/ 45 h 62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09"/>
                      <a:gd name="T148" fmla="*/ 0 h 622"/>
                      <a:gd name="T149" fmla="*/ 709 w 709"/>
                      <a:gd name="T150" fmla="*/ 622 h 62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09" h="622">
                        <a:moveTo>
                          <a:pt x="327" y="0"/>
                        </a:moveTo>
                        <a:lnTo>
                          <a:pt x="244" y="56"/>
                        </a:lnTo>
                        <a:lnTo>
                          <a:pt x="229" y="54"/>
                        </a:lnTo>
                        <a:lnTo>
                          <a:pt x="200" y="51"/>
                        </a:lnTo>
                        <a:lnTo>
                          <a:pt x="171" y="60"/>
                        </a:lnTo>
                        <a:lnTo>
                          <a:pt x="137" y="76"/>
                        </a:lnTo>
                        <a:lnTo>
                          <a:pt x="112" y="90"/>
                        </a:lnTo>
                        <a:lnTo>
                          <a:pt x="95" y="102"/>
                        </a:lnTo>
                        <a:lnTo>
                          <a:pt x="78" y="122"/>
                        </a:lnTo>
                        <a:lnTo>
                          <a:pt x="66" y="141"/>
                        </a:lnTo>
                        <a:lnTo>
                          <a:pt x="61" y="154"/>
                        </a:lnTo>
                        <a:lnTo>
                          <a:pt x="63" y="174"/>
                        </a:lnTo>
                        <a:lnTo>
                          <a:pt x="65" y="203"/>
                        </a:lnTo>
                        <a:lnTo>
                          <a:pt x="61" y="222"/>
                        </a:lnTo>
                        <a:lnTo>
                          <a:pt x="50" y="236"/>
                        </a:lnTo>
                        <a:lnTo>
                          <a:pt x="38" y="247"/>
                        </a:lnTo>
                        <a:lnTo>
                          <a:pt x="28" y="263"/>
                        </a:lnTo>
                        <a:lnTo>
                          <a:pt x="31" y="281"/>
                        </a:lnTo>
                        <a:lnTo>
                          <a:pt x="38" y="302"/>
                        </a:lnTo>
                        <a:lnTo>
                          <a:pt x="43" y="314"/>
                        </a:lnTo>
                        <a:lnTo>
                          <a:pt x="43" y="328"/>
                        </a:lnTo>
                        <a:lnTo>
                          <a:pt x="36" y="339"/>
                        </a:lnTo>
                        <a:lnTo>
                          <a:pt x="21" y="351"/>
                        </a:lnTo>
                        <a:lnTo>
                          <a:pt x="17" y="365"/>
                        </a:lnTo>
                        <a:lnTo>
                          <a:pt x="13" y="379"/>
                        </a:lnTo>
                        <a:lnTo>
                          <a:pt x="13" y="400"/>
                        </a:lnTo>
                        <a:lnTo>
                          <a:pt x="9" y="417"/>
                        </a:lnTo>
                        <a:lnTo>
                          <a:pt x="2" y="441"/>
                        </a:lnTo>
                        <a:lnTo>
                          <a:pt x="0" y="463"/>
                        </a:lnTo>
                        <a:lnTo>
                          <a:pt x="6" y="481"/>
                        </a:lnTo>
                        <a:lnTo>
                          <a:pt x="17" y="492"/>
                        </a:lnTo>
                        <a:lnTo>
                          <a:pt x="31" y="499"/>
                        </a:lnTo>
                        <a:lnTo>
                          <a:pt x="53" y="500"/>
                        </a:lnTo>
                        <a:lnTo>
                          <a:pt x="75" y="499"/>
                        </a:lnTo>
                        <a:lnTo>
                          <a:pt x="88" y="503"/>
                        </a:lnTo>
                        <a:lnTo>
                          <a:pt x="95" y="511"/>
                        </a:lnTo>
                        <a:lnTo>
                          <a:pt x="97" y="522"/>
                        </a:lnTo>
                        <a:lnTo>
                          <a:pt x="90" y="544"/>
                        </a:lnTo>
                        <a:lnTo>
                          <a:pt x="76" y="563"/>
                        </a:lnTo>
                        <a:lnTo>
                          <a:pt x="67" y="577"/>
                        </a:lnTo>
                        <a:lnTo>
                          <a:pt x="61" y="591"/>
                        </a:lnTo>
                        <a:lnTo>
                          <a:pt x="63" y="603"/>
                        </a:lnTo>
                        <a:lnTo>
                          <a:pt x="71" y="616"/>
                        </a:lnTo>
                        <a:lnTo>
                          <a:pt x="80" y="621"/>
                        </a:lnTo>
                        <a:lnTo>
                          <a:pt x="92" y="621"/>
                        </a:lnTo>
                        <a:lnTo>
                          <a:pt x="107" y="621"/>
                        </a:lnTo>
                        <a:lnTo>
                          <a:pt x="124" y="615"/>
                        </a:lnTo>
                        <a:lnTo>
                          <a:pt x="144" y="607"/>
                        </a:lnTo>
                        <a:lnTo>
                          <a:pt x="164" y="599"/>
                        </a:lnTo>
                        <a:lnTo>
                          <a:pt x="194" y="594"/>
                        </a:lnTo>
                        <a:lnTo>
                          <a:pt x="222" y="589"/>
                        </a:lnTo>
                        <a:lnTo>
                          <a:pt x="250" y="591"/>
                        </a:lnTo>
                        <a:lnTo>
                          <a:pt x="272" y="596"/>
                        </a:lnTo>
                        <a:lnTo>
                          <a:pt x="291" y="600"/>
                        </a:lnTo>
                        <a:lnTo>
                          <a:pt x="316" y="605"/>
                        </a:lnTo>
                        <a:lnTo>
                          <a:pt x="346" y="607"/>
                        </a:lnTo>
                        <a:lnTo>
                          <a:pt x="367" y="604"/>
                        </a:lnTo>
                        <a:lnTo>
                          <a:pt x="393" y="598"/>
                        </a:lnTo>
                        <a:lnTo>
                          <a:pt x="425" y="600"/>
                        </a:lnTo>
                        <a:lnTo>
                          <a:pt x="452" y="598"/>
                        </a:lnTo>
                        <a:lnTo>
                          <a:pt x="479" y="604"/>
                        </a:lnTo>
                        <a:lnTo>
                          <a:pt x="506" y="604"/>
                        </a:lnTo>
                        <a:lnTo>
                          <a:pt x="523" y="596"/>
                        </a:lnTo>
                        <a:lnTo>
                          <a:pt x="541" y="589"/>
                        </a:lnTo>
                        <a:lnTo>
                          <a:pt x="557" y="584"/>
                        </a:lnTo>
                        <a:lnTo>
                          <a:pt x="581" y="577"/>
                        </a:lnTo>
                        <a:lnTo>
                          <a:pt x="605" y="577"/>
                        </a:lnTo>
                        <a:lnTo>
                          <a:pt x="635" y="578"/>
                        </a:lnTo>
                        <a:lnTo>
                          <a:pt x="659" y="577"/>
                        </a:lnTo>
                        <a:lnTo>
                          <a:pt x="678" y="574"/>
                        </a:lnTo>
                        <a:lnTo>
                          <a:pt x="695" y="563"/>
                        </a:lnTo>
                        <a:lnTo>
                          <a:pt x="708" y="552"/>
                        </a:lnTo>
                        <a:lnTo>
                          <a:pt x="701" y="508"/>
                        </a:lnTo>
                        <a:lnTo>
                          <a:pt x="691" y="457"/>
                        </a:lnTo>
                        <a:lnTo>
                          <a:pt x="695" y="446"/>
                        </a:lnTo>
                        <a:lnTo>
                          <a:pt x="703" y="428"/>
                        </a:lnTo>
                        <a:lnTo>
                          <a:pt x="695" y="410"/>
                        </a:lnTo>
                        <a:lnTo>
                          <a:pt x="686" y="398"/>
                        </a:lnTo>
                        <a:lnTo>
                          <a:pt x="678" y="384"/>
                        </a:lnTo>
                        <a:lnTo>
                          <a:pt x="676" y="369"/>
                        </a:lnTo>
                        <a:lnTo>
                          <a:pt x="674" y="349"/>
                        </a:lnTo>
                        <a:lnTo>
                          <a:pt x="672" y="335"/>
                        </a:lnTo>
                        <a:lnTo>
                          <a:pt x="671" y="321"/>
                        </a:lnTo>
                        <a:lnTo>
                          <a:pt x="673" y="305"/>
                        </a:lnTo>
                        <a:lnTo>
                          <a:pt x="668" y="291"/>
                        </a:lnTo>
                        <a:lnTo>
                          <a:pt x="665" y="277"/>
                        </a:lnTo>
                        <a:lnTo>
                          <a:pt x="671" y="258"/>
                        </a:lnTo>
                        <a:lnTo>
                          <a:pt x="674" y="235"/>
                        </a:lnTo>
                        <a:lnTo>
                          <a:pt x="676" y="211"/>
                        </a:lnTo>
                        <a:lnTo>
                          <a:pt x="673" y="186"/>
                        </a:lnTo>
                        <a:lnTo>
                          <a:pt x="670" y="162"/>
                        </a:lnTo>
                        <a:lnTo>
                          <a:pt x="662" y="142"/>
                        </a:lnTo>
                        <a:lnTo>
                          <a:pt x="655" y="123"/>
                        </a:lnTo>
                        <a:lnTo>
                          <a:pt x="642" y="109"/>
                        </a:lnTo>
                        <a:lnTo>
                          <a:pt x="612" y="89"/>
                        </a:lnTo>
                        <a:lnTo>
                          <a:pt x="574" y="72"/>
                        </a:lnTo>
                        <a:lnTo>
                          <a:pt x="536" y="57"/>
                        </a:lnTo>
                        <a:lnTo>
                          <a:pt x="440" y="45"/>
                        </a:lnTo>
                        <a:lnTo>
                          <a:pt x="327" y="0"/>
                        </a:lnTo>
                      </a:path>
                    </a:pathLst>
                  </a:custGeom>
                  <a:solidFill>
                    <a:srgbClr val="C060FF"/>
                  </a:solidFill>
                  <a:ln w="12700" cap="rnd" cmpd="sng">
                    <a:solidFill>
                      <a:srgbClr val="000000"/>
                    </a:solidFill>
                    <a:prstDash val="solid"/>
                    <a:round/>
                    <a:headEnd type="none" w="med" len="med"/>
                    <a:tailEnd type="none" w="med" len="med"/>
                  </a:ln>
                </p:spPr>
                <p:txBody>
                  <a:bodyPr/>
                  <a:lstStyle/>
                  <a:p>
                    <a:endParaRPr lang="en-NZ"/>
                  </a:p>
                </p:txBody>
              </p:sp>
              <p:grpSp>
                <p:nvGrpSpPr>
                  <p:cNvPr id="36929" name="Group 20"/>
                  <p:cNvGrpSpPr>
                    <a:grpSpLocks/>
                  </p:cNvGrpSpPr>
                  <p:nvPr/>
                </p:nvGrpSpPr>
                <p:grpSpPr bwMode="auto">
                  <a:xfrm>
                    <a:off x="3549" y="3501"/>
                    <a:ext cx="496" cy="458"/>
                    <a:chOff x="3549" y="3501"/>
                    <a:chExt cx="496" cy="458"/>
                  </a:xfrm>
                </p:grpSpPr>
                <p:sp>
                  <p:nvSpPr>
                    <p:cNvPr id="36930" name="Freeform 21"/>
                    <p:cNvSpPr>
                      <a:spLocks/>
                    </p:cNvSpPr>
                    <p:nvPr/>
                  </p:nvSpPr>
                  <p:spPr bwMode="auto">
                    <a:xfrm>
                      <a:off x="4008" y="3732"/>
                      <a:ext cx="27" cy="65"/>
                    </a:xfrm>
                    <a:custGeom>
                      <a:avLst/>
                      <a:gdLst>
                        <a:gd name="T0" fmla="*/ 10 w 27"/>
                        <a:gd name="T1" fmla="*/ 0 h 65"/>
                        <a:gd name="T2" fmla="*/ 0 w 27"/>
                        <a:gd name="T3" fmla="*/ 22 h 65"/>
                        <a:gd name="T4" fmla="*/ 5 w 27"/>
                        <a:gd name="T5" fmla="*/ 45 h 65"/>
                        <a:gd name="T6" fmla="*/ 26 w 27"/>
                        <a:gd name="T7" fmla="*/ 64 h 65"/>
                        <a:gd name="T8" fmla="*/ 0 60000 65536"/>
                        <a:gd name="T9" fmla="*/ 0 60000 65536"/>
                        <a:gd name="T10" fmla="*/ 0 60000 65536"/>
                        <a:gd name="T11" fmla="*/ 0 60000 65536"/>
                        <a:gd name="T12" fmla="*/ 0 w 27"/>
                        <a:gd name="T13" fmla="*/ 0 h 65"/>
                        <a:gd name="T14" fmla="*/ 27 w 27"/>
                        <a:gd name="T15" fmla="*/ 65 h 65"/>
                      </a:gdLst>
                      <a:ahLst/>
                      <a:cxnLst>
                        <a:cxn ang="T8">
                          <a:pos x="T0" y="T1"/>
                        </a:cxn>
                        <a:cxn ang="T9">
                          <a:pos x="T2" y="T3"/>
                        </a:cxn>
                        <a:cxn ang="T10">
                          <a:pos x="T4" y="T5"/>
                        </a:cxn>
                        <a:cxn ang="T11">
                          <a:pos x="T6" y="T7"/>
                        </a:cxn>
                      </a:cxnLst>
                      <a:rect l="T12" t="T13" r="T14" b="T15"/>
                      <a:pathLst>
                        <a:path w="27" h="65">
                          <a:moveTo>
                            <a:pt x="10" y="0"/>
                          </a:moveTo>
                          <a:lnTo>
                            <a:pt x="0" y="22"/>
                          </a:lnTo>
                          <a:lnTo>
                            <a:pt x="5" y="45"/>
                          </a:lnTo>
                          <a:lnTo>
                            <a:pt x="26" y="64"/>
                          </a:lnTo>
                        </a:path>
                      </a:pathLst>
                    </a:custGeom>
                    <a:noFill/>
                    <a:ln w="12700" cap="rnd" cmpd="sng">
                      <a:solidFill>
                        <a:srgbClr val="000000"/>
                      </a:solidFill>
                      <a:prstDash val="solid"/>
                      <a:round/>
                      <a:headEnd type="none" w="med" len="med"/>
                      <a:tailEnd type="none" w="med" len="med"/>
                    </a:ln>
                  </p:spPr>
                  <p:txBody>
                    <a:bodyPr/>
                    <a:lstStyle/>
                    <a:p>
                      <a:endParaRPr lang="en-NZ"/>
                    </a:p>
                  </p:txBody>
                </p:sp>
                <p:sp>
                  <p:nvSpPr>
                    <p:cNvPr id="36931" name="Freeform 22"/>
                    <p:cNvSpPr>
                      <a:spLocks/>
                    </p:cNvSpPr>
                    <p:nvPr/>
                  </p:nvSpPr>
                  <p:spPr bwMode="auto">
                    <a:xfrm>
                      <a:off x="4028" y="3814"/>
                      <a:ext cx="17" cy="145"/>
                    </a:xfrm>
                    <a:custGeom>
                      <a:avLst/>
                      <a:gdLst>
                        <a:gd name="T0" fmla="*/ 12 w 17"/>
                        <a:gd name="T1" fmla="*/ 144 h 145"/>
                        <a:gd name="T2" fmla="*/ 10 w 17"/>
                        <a:gd name="T3" fmla="*/ 130 h 145"/>
                        <a:gd name="T4" fmla="*/ 11 w 17"/>
                        <a:gd name="T5" fmla="*/ 117 h 145"/>
                        <a:gd name="T6" fmla="*/ 15 w 17"/>
                        <a:gd name="T7" fmla="*/ 102 h 145"/>
                        <a:gd name="T8" fmla="*/ 12 w 17"/>
                        <a:gd name="T9" fmla="*/ 86 h 145"/>
                        <a:gd name="T10" fmla="*/ 3 w 17"/>
                        <a:gd name="T11" fmla="*/ 74 h 145"/>
                        <a:gd name="T12" fmla="*/ 0 w 17"/>
                        <a:gd name="T13" fmla="*/ 63 h 145"/>
                        <a:gd name="T14" fmla="*/ 2 w 17"/>
                        <a:gd name="T15" fmla="*/ 49 h 145"/>
                        <a:gd name="T16" fmla="*/ 12 w 17"/>
                        <a:gd name="T17" fmla="*/ 38 h 145"/>
                        <a:gd name="T18" fmla="*/ 16 w 17"/>
                        <a:gd name="T19" fmla="*/ 25 h 145"/>
                        <a:gd name="T20" fmla="*/ 10 w 17"/>
                        <a:gd name="T21" fmla="*/ 13 h 145"/>
                        <a:gd name="T22" fmla="*/ 6 w 17"/>
                        <a:gd name="T23" fmla="*/ 0 h 14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
                        <a:gd name="T37" fmla="*/ 0 h 145"/>
                        <a:gd name="T38" fmla="*/ 17 w 17"/>
                        <a:gd name="T39" fmla="*/ 145 h 14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 h="145">
                          <a:moveTo>
                            <a:pt x="12" y="144"/>
                          </a:moveTo>
                          <a:lnTo>
                            <a:pt x="10" y="130"/>
                          </a:lnTo>
                          <a:lnTo>
                            <a:pt x="11" y="117"/>
                          </a:lnTo>
                          <a:lnTo>
                            <a:pt x="15" y="102"/>
                          </a:lnTo>
                          <a:lnTo>
                            <a:pt x="12" y="86"/>
                          </a:lnTo>
                          <a:lnTo>
                            <a:pt x="3" y="74"/>
                          </a:lnTo>
                          <a:lnTo>
                            <a:pt x="0" y="63"/>
                          </a:lnTo>
                          <a:lnTo>
                            <a:pt x="2" y="49"/>
                          </a:lnTo>
                          <a:lnTo>
                            <a:pt x="12" y="38"/>
                          </a:lnTo>
                          <a:lnTo>
                            <a:pt x="16" y="25"/>
                          </a:lnTo>
                          <a:lnTo>
                            <a:pt x="10" y="13"/>
                          </a:lnTo>
                          <a:lnTo>
                            <a:pt x="6" y="0"/>
                          </a:lnTo>
                        </a:path>
                      </a:pathLst>
                    </a:custGeom>
                    <a:noFill/>
                    <a:ln w="12700" cap="rnd" cmpd="sng">
                      <a:solidFill>
                        <a:srgbClr val="000000"/>
                      </a:solidFill>
                      <a:prstDash val="solid"/>
                      <a:round/>
                      <a:headEnd type="none" w="med" len="med"/>
                      <a:tailEnd type="none" w="med" len="med"/>
                    </a:ln>
                  </p:spPr>
                  <p:txBody>
                    <a:bodyPr/>
                    <a:lstStyle/>
                    <a:p>
                      <a:endParaRPr lang="en-NZ"/>
                    </a:p>
                  </p:txBody>
                </p:sp>
                <p:sp>
                  <p:nvSpPr>
                    <p:cNvPr id="36932" name="Freeform 23"/>
                    <p:cNvSpPr>
                      <a:spLocks/>
                    </p:cNvSpPr>
                    <p:nvPr/>
                  </p:nvSpPr>
                  <p:spPr bwMode="auto">
                    <a:xfrm>
                      <a:off x="3643" y="3501"/>
                      <a:ext cx="169" cy="245"/>
                    </a:xfrm>
                    <a:custGeom>
                      <a:avLst/>
                      <a:gdLst>
                        <a:gd name="T0" fmla="*/ 36 w 169"/>
                        <a:gd name="T1" fmla="*/ 0 h 245"/>
                        <a:gd name="T2" fmla="*/ 36 w 169"/>
                        <a:gd name="T3" fmla="*/ 14 h 245"/>
                        <a:gd name="T4" fmla="*/ 32 w 169"/>
                        <a:gd name="T5" fmla="*/ 27 h 245"/>
                        <a:gd name="T6" fmla="*/ 26 w 169"/>
                        <a:gd name="T7" fmla="*/ 43 h 245"/>
                        <a:gd name="T8" fmla="*/ 24 w 169"/>
                        <a:gd name="T9" fmla="*/ 56 h 245"/>
                        <a:gd name="T10" fmla="*/ 22 w 169"/>
                        <a:gd name="T11" fmla="*/ 74 h 245"/>
                        <a:gd name="T12" fmla="*/ 20 w 169"/>
                        <a:gd name="T13" fmla="*/ 89 h 245"/>
                        <a:gd name="T14" fmla="*/ 13 w 169"/>
                        <a:gd name="T15" fmla="*/ 102 h 245"/>
                        <a:gd name="T16" fmla="*/ 0 w 169"/>
                        <a:gd name="T17" fmla="*/ 110 h 245"/>
                        <a:gd name="T18" fmla="*/ 15 w 169"/>
                        <a:gd name="T19" fmla="*/ 116 h 245"/>
                        <a:gd name="T20" fmla="*/ 36 w 169"/>
                        <a:gd name="T21" fmla="*/ 121 h 245"/>
                        <a:gd name="T22" fmla="*/ 52 w 169"/>
                        <a:gd name="T23" fmla="*/ 127 h 245"/>
                        <a:gd name="T24" fmla="*/ 38 w 169"/>
                        <a:gd name="T25" fmla="*/ 141 h 245"/>
                        <a:gd name="T26" fmla="*/ 28 w 169"/>
                        <a:gd name="T27" fmla="*/ 154 h 245"/>
                        <a:gd name="T28" fmla="*/ 52 w 169"/>
                        <a:gd name="T29" fmla="*/ 160 h 245"/>
                        <a:gd name="T30" fmla="*/ 79 w 169"/>
                        <a:gd name="T31" fmla="*/ 174 h 245"/>
                        <a:gd name="T32" fmla="*/ 107 w 169"/>
                        <a:gd name="T33" fmla="*/ 196 h 245"/>
                        <a:gd name="T34" fmla="*/ 133 w 169"/>
                        <a:gd name="T35" fmla="*/ 209 h 245"/>
                        <a:gd name="T36" fmla="*/ 168 w 169"/>
                        <a:gd name="T37" fmla="*/ 244 h 2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9"/>
                        <a:gd name="T58" fmla="*/ 0 h 245"/>
                        <a:gd name="T59" fmla="*/ 169 w 169"/>
                        <a:gd name="T60" fmla="*/ 245 h 24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9" h="245">
                          <a:moveTo>
                            <a:pt x="36" y="0"/>
                          </a:moveTo>
                          <a:lnTo>
                            <a:pt x="36" y="14"/>
                          </a:lnTo>
                          <a:lnTo>
                            <a:pt x="32" y="27"/>
                          </a:lnTo>
                          <a:lnTo>
                            <a:pt x="26" y="43"/>
                          </a:lnTo>
                          <a:lnTo>
                            <a:pt x="24" y="56"/>
                          </a:lnTo>
                          <a:lnTo>
                            <a:pt x="22" y="74"/>
                          </a:lnTo>
                          <a:lnTo>
                            <a:pt x="20" y="89"/>
                          </a:lnTo>
                          <a:lnTo>
                            <a:pt x="13" y="102"/>
                          </a:lnTo>
                          <a:lnTo>
                            <a:pt x="0" y="110"/>
                          </a:lnTo>
                          <a:lnTo>
                            <a:pt x="15" y="116"/>
                          </a:lnTo>
                          <a:lnTo>
                            <a:pt x="36" y="121"/>
                          </a:lnTo>
                          <a:lnTo>
                            <a:pt x="52" y="127"/>
                          </a:lnTo>
                          <a:lnTo>
                            <a:pt x="38" y="141"/>
                          </a:lnTo>
                          <a:lnTo>
                            <a:pt x="28" y="154"/>
                          </a:lnTo>
                          <a:lnTo>
                            <a:pt x="52" y="160"/>
                          </a:lnTo>
                          <a:lnTo>
                            <a:pt x="79" y="174"/>
                          </a:lnTo>
                          <a:lnTo>
                            <a:pt x="107" y="196"/>
                          </a:lnTo>
                          <a:lnTo>
                            <a:pt x="133" y="209"/>
                          </a:lnTo>
                          <a:lnTo>
                            <a:pt x="168" y="244"/>
                          </a:lnTo>
                        </a:path>
                      </a:pathLst>
                    </a:custGeom>
                    <a:noFill/>
                    <a:ln w="12700" cap="rnd" cmpd="sng">
                      <a:solidFill>
                        <a:srgbClr val="000000"/>
                      </a:solidFill>
                      <a:prstDash val="solid"/>
                      <a:round/>
                      <a:headEnd type="none" w="med" len="med"/>
                      <a:tailEnd type="none" w="med" len="med"/>
                    </a:ln>
                  </p:spPr>
                  <p:txBody>
                    <a:bodyPr/>
                    <a:lstStyle/>
                    <a:p>
                      <a:endParaRPr lang="en-NZ"/>
                    </a:p>
                  </p:txBody>
                </p:sp>
                <p:sp>
                  <p:nvSpPr>
                    <p:cNvPr id="36933" name="Freeform 24"/>
                    <p:cNvSpPr>
                      <a:spLocks/>
                    </p:cNvSpPr>
                    <p:nvPr/>
                  </p:nvSpPr>
                  <p:spPr bwMode="auto">
                    <a:xfrm>
                      <a:off x="3876" y="3507"/>
                      <a:ext cx="165" cy="236"/>
                    </a:xfrm>
                    <a:custGeom>
                      <a:avLst/>
                      <a:gdLst>
                        <a:gd name="T0" fmla="*/ 133 w 165"/>
                        <a:gd name="T1" fmla="*/ 0 h 236"/>
                        <a:gd name="T2" fmla="*/ 133 w 165"/>
                        <a:gd name="T3" fmla="*/ 15 h 236"/>
                        <a:gd name="T4" fmla="*/ 138 w 165"/>
                        <a:gd name="T5" fmla="*/ 37 h 236"/>
                        <a:gd name="T6" fmla="*/ 151 w 165"/>
                        <a:gd name="T7" fmla="*/ 58 h 236"/>
                        <a:gd name="T8" fmla="*/ 164 w 165"/>
                        <a:gd name="T9" fmla="*/ 73 h 236"/>
                        <a:gd name="T10" fmla="*/ 150 w 165"/>
                        <a:gd name="T11" fmla="*/ 77 h 236"/>
                        <a:gd name="T12" fmla="*/ 130 w 165"/>
                        <a:gd name="T13" fmla="*/ 85 h 236"/>
                        <a:gd name="T14" fmla="*/ 112 w 165"/>
                        <a:gd name="T15" fmla="*/ 91 h 236"/>
                        <a:gd name="T16" fmla="*/ 136 w 165"/>
                        <a:gd name="T17" fmla="*/ 107 h 236"/>
                        <a:gd name="T18" fmla="*/ 112 w 165"/>
                        <a:gd name="T19" fmla="*/ 115 h 236"/>
                        <a:gd name="T20" fmla="*/ 80 w 165"/>
                        <a:gd name="T21" fmla="*/ 137 h 236"/>
                        <a:gd name="T22" fmla="*/ 64 w 165"/>
                        <a:gd name="T23" fmla="*/ 162 h 236"/>
                        <a:gd name="T24" fmla="*/ 35 w 165"/>
                        <a:gd name="T25" fmla="*/ 189 h 236"/>
                        <a:gd name="T26" fmla="*/ 14 w 165"/>
                        <a:gd name="T27" fmla="*/ 216 h 236"/>
                        <a:gd name="T28" fmla="*/ 0 w 165"/>
                        <a:gd name="T29" fmla="*/ 235 h 2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5"/>
                        <a:gd name="T46" fmla="*/ 0 h 236"/>
                        <a:gd name="T47" fmla="*/ 165 w 165"/>
                        <a:gd name="T48" fmla="*/ 236 h 2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5" h="236">
                          <a:moveTo>
                            <a:pt x="133" y="0"/>
                          </a:moveTo>
                          <a:lnTo>
                            <a:pt x="133" y="15"/>
                          </a:lnTo>
                          <a:lnTo>
                            <a:pt x="138" y="37"/>
                          </a:lnTo>
                          <a:lnTo>
                            <a:pt x="151" y="58"/>
                          </a:lnTo>
                          <a:lnTo>
                            <a:pt x="164" y="73"/>
                          </a:lnTo>
                          <a:lnTo>
                            <a:pt x="150" y="77"/>
                          </a:lnTo>
                          <a:lnTo>
                            <a:pt x="130" y="85"/>
                          </a:lnTo>
                          <a:lnTo>
                            <a:pt x="112" y="91"/>
                          </a:lnTo>
                          <a:lnTo>
                            <a:pt x="136" y="107"/>
                          </a:lnTo>
                          <a:lnTo>
                            <a:pt x="112" y="115"/>
                          </a:lnTo>
                          <a:lnTo>
                            <a:pt x="80" y="137"/>
                          </a:lnTo>
                          <a:lnTo>
                            <a:pt x="64" y="162"/>
                          </a:lnTo>
                          <a:lnTo>
                            <a:pt x="35" y="189"/>
                          </a:lnTo>
                          <a:lnTo>
                            <a:pt x="14" y="216"/>
                          </a:lnTo>
                          <a:lnTo>
                            <a:pt x="0" y="235"/>
                          </a:lnTo>
                        </a:path>
                      </a:pathLst>
                    </a:custGeom>
                    <a:noFill/>
                    <a:ln w="12700" cap="rnd" cmpd="sng">
                      <a:solidFill>
                        <a:srgbClr val="000000"/>
                      </a:solidFill>
                      <a:prstDash val="solid"/>
                      <a:round/>
                      <a:headEnd type="none" w="med" len="med"/>
                      <a:tailEnd type="none" w="med" len="med"/>
                    </a:ln>
                  </p:spPr>
                  <p:txBody>
                    <a:bodyPr/>
                    <a:lstStyle/>
                    <a:p>
                      <a:endParaRPr lang="en-NZ"/>
                    </a:p>
                  </p:txBody>
                </p:sp>
                <p:sp>
                  <p:nvSpPr>
                    <p:cNvPr id="36934" name="Freeform 25"/>
                    <p:cNvSpPr>
                      <a:spLocks/>
                    </p:cNvSpPr>
                    <p:nvPr/>
                  </p:nvSpPr>
                  <p:spPr bwMode="auto">
                    <a:xfrm>
                      <a:off x="3549" y="3926"/>
                      <a:ext cx="82" cy="19"/>
                    </a:xfrm>
                    <a:custGeom>
                      <a:avLst/>
                      <a:gdLst>
                        <a:gd name="T0" fmla="*/ 81 w 82"/>
                        <a:gd name="T1" fmla="*/ 4 h 19"/>
                        <a:gd name="T2" fmla="*/ 65 w 82"/>
                        <a:gd name="T3" fmla="*/ 1 h 19"/>
                        <a:gd name="T4" fmla="*/ 51 w 82"/>
                        <a:gd name="T5" fmla="*/ 0 h 19"/>
                        <a:gd name="T6" fmla="*/ 35 w 82"/>
                        <a:gd name="T7" fmla="*/ 2 h 19"/>
                        <a:gd name="T8" fmla="*/ 23 w 82"/>
                        <a:gd name="T9" fmla="*/ 6 h 19"/>
                        <a:gd name="T10" fmla="*/ 8 w 82"/>
                        <a:gd name="T11" fmla="*/ 13 h 19"/>
                        <a:gd name="T12" fmla="*/ 0 w 82"/>
                        <a:gd name="T13" fmla="*/ 18 h 19"/>
                        <a:gd name="T14" fmla="*/ 0 60000 65536"/>
                        <a:gd name="T15" fmla="*/ 0 60000 65536"/>
                        <a:gd name="T16" fmla="*/ 0 60000 65536"/>
                        <a:gd name="T17" fmla="*/ 0 60000 65536"/>
                        <a:gd name="T18" fmla="*/ 0 60000 65536"/>
                        <a:gd name="T19" fmla="*/ 0 60000 65536"/>
                        <a:gd name="T20" fmla="*/ 0 60000 65536"/>
                        <a:gd name="T21" fmla="*/ 0 w 82"/>
                        <a:gd name="T22" fmla="*/ 0 h 19"/>
                        <a:gd name="T23" fmla="*/ 82 w 82"/>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19">
                          <a:moveTo>
                            <a:pt x="81" y="4"/>
                          </a:moveTo>
                          <a:lnTo>
                            <a:pt x="65" y="1"/>
                          </a:lnTo>
                          <a:lnTo>
                            <a:pt x="51" y="0"/>
                          </a:lnTo>
                          <a:lnTo>
                            <a:pt x="35" y="2"/>
                          </a:lnTo>
                          <a:lnTo>
                            <a:pt x="23" y="6"/>
                          </a:lnTo>
                          <a:lnTo>
                            <a:pt x="8" y="13"/>
                          </a:lnTo>
                          <a:lnTo>
                            <a:pt x="0" y="18"/>
                          </a:lnTo>
                        </a:path>
                      </a:pathLst>
                    </a:custGeom>
                    <a:noFill/>
                    <a:ln w="12700" cap="rnd" cmpd="sng">
                      <a:solidFill>
                        <a:srgbClr val="000000"/>
                      </a:solidFill>
                      <a:prstDash val="solid"/>
                      <a:round/>
                      <a:headEnd type="none" w="med" len="med"/>
                      <a:tailEnd type="none" w="med" len="med"/>
                    </a:ln>
                  </p:spPr>
                  <p:txBody>
                    <a:bodyPr/>
                    <a:lstStyle/>
                    <a:p>
                      <a:endParaRPr lang="en-NZ"/>
                    </a:p>
                  </p:txBody>
                </p:sp>
                <p:sp>
                  <p:nvSpPr>
                    <p:cNvPr id="36935" name="Freeform 26"/>
                    <p:cNvSpPr>
                      <a:spLocks/>
                    </p:cNvSpPr>
                    <p:nvPr/>
                  </p:nvSpPr>
                  <p:spPr bwMode="auto">
                    <a:xfrm>
                      <a:off x="3584" y="3729"/>
                      <a:ext cx="53" cy="45"/>
                    </a:xfrm>
                    <a:custGeom>
                      <a:avLst/>
                      <a:gdLst>
                        <a:gd name="T0" fmla="*/ 52 w 53"/>
                        <a:gd name="T1" fmla="*/ 44 h 45"/>
                        <a:gd name="T2" fmla="*/ 41 w 53"/>
                        <a:gd name="T3" fmla="*/ 43 h 45"/>
                        <a:gd name="T4" fmla="*/ 27 w 53"/>
                        <a:gd name="T5" fmla="*/ 38 h 45"/>
                        <a:gd name="T6" fmla="*/ 17 w 53"/>
                        <a:gd name="T7" fmla="*/ 31 h 45"/>
                        <a:gd name="T8" fmla="*/ 9 w 53"/>
                        <a:gd name="T9" fmla="*/ 22 h 45"/>
                        <a:gd name="T10" fmla="*/ 3 w 53"/>
                        <a:gd name="T11" fmla="*/ 9 h 45"/>
                        <a:gd name="T12" fmla="*/ 0 w 53"/>
                        <a:gd name="T13" fmla="*/ 0 h 45"/>
                        <a:gd name="T14" fmla="*/ 0 60000 65536"/>
                        <a:gd name="T15" fmla="*/ 0 60000 65536"/>
                        <a:gd name="T16" fmla="*/ 0 60000 65536"/>
                        <a:gd name="T17" fmla="*/ 0 60000 65536"/>
                        <a:gd name="T18" fmla="*/ 0 60000 65536"/>
                        <a:gd name="T19" fmla="*/ 0 60000 65536"/>
                        <a:gd name="T20" fmla="*/ 0 60000 65536"/>
                        <a:gd name="T21" fmla="*/ 0 w 53"/>
                        <a:gd name="T22" fmla="*/ 0 h 45"/>
                        <a:gd name="T23" fmla="*/ 53 w 53"/>
                        <a:gd name="T24" fmla="*/ 45 h 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 h="45">
                          <a:moveTo>
                            <a:pt x="52" y="44"/>
                          </a:moveTo>
                          <a:lnTo>
                            <a:pt x="41" y="43"/>
                          </a:lnTo>
                          <a:lnTo>
                            <a:pt x="27" y="38"/>
                          </a:lnTo>
                          <a:lnTo>
                            <a:pt x="17" y="31"/>
                          </a:lnTo>
                          <a:lnTo>
                            <a:pt x="9" y="22"/>
                          </a:lnTo>
                          <a:lnTo>
                            <a:pt x="3" y="9"/>
                          </a:lnTo>
                          <a:lnTo>
                            <a:pt x="0" y="0"/>
                          </a:lnTo>
                        </a:path>
                      </a:pathLst>
                    </a:custGeom>
                    <a:noFill/>
                    <a:ln w="12700" cap="rnd" cmpd="sng">
                      <a:solidFill>
                        <a:srgbClr val="000000"/>
                      </a:solidFill>
                      <a:prstDash val="solid"/>
                      <a:round/>
                      <a:headEnd type="none" w="med" len="med"/>
                      <a:tailEnd type="none" w="med" len="med"/>
                    </a:ln>
                  </p:spPr>
                  <p:txBody>
                    <a:bodyPr/>
                    <a:lstStyle/>
                    <a:p>
                      <a:endParaRPr lang="en-NZ"/>
                    </a:p>
                  </p:txBody>
                </p:sp>
                <p:sp>
                  <p:nvSpPr>
                    <p:cNvPr id="36936" name="Freeform 27"/>
                    <p:cNvSpPr>
                      <a:spLocks/>
                    </p:cNvSpPr>
                    <p:nvPr/>
                  </p:nvSpPr>
                  <p:spPr bwMode="auto">
                    <a:xfrm>
                      <a:off x="3622" y="3774"/>
                      <a:ext cx="16" cy="130"/>
                    </a:xfrm>
                    <a:custGeom>
                      <a:avLst/>
                      <a:gdLst>
                        <a:gd name="T0" fmla="*/ 14 w 16"/>
                        <a:gd name="T1" fmla="*/ 0 h 130"/>
                        <a:gd name="T2" fmla="*/ 13 w 16"/>
                        <a:gd name="T3" fmla="*/ 9 h 130"/>
                        <a:gd name="T4" fmla="*/ 13 w 16"/>
                        <a:gd name="T5" fmla="*/ 15 h 130"/>
                        <a:gd name="T6" fmla="*/ 13 w 16"/>
                        <a:gd name="T7" fmla="*/ 24 h 130"/>
                        <a:gd name="T8" fmla="*/ 15 w 16"/>
                        <a:gd name="T9" fmla="*/ 32 h 130"/>
                        <a:gd name="T10" fmla="*/ 13 w 16"/>
                        <a:gd name="T11" fmla="*/ 41 h 130"/>
                        <a:gd name="T12" fmla="*/ 10 w 16"/>
                        <a:gd name="T13" fmla="*/ 50 h 130"/>
                        <a:gd name="T14" fmla="*/ 8 w 16"/>
                        <a:gd name="T15" fmla="*/ 57 h 130"/>
                        <a:gd name="T16" fmla="*/ 7 w 16"/>
                        <a:gd name="T17" fmla="*/ 66 h 130"/>
                        <a:gd name="T18" fmla="*/ 7 w 16"/>
                        <a:gd name="T19" fmla="*/ 74 h 130"/>
                        <a:gd name="T20" fmla="*/ 3 w 16"/>
                        <a:gd name="T21" fmla="*/ 84 h 130"/>
                        <a:gd name="T22" fmla="*/ 0 w 16"/>
                        <a:gd name="T23" fmla="*/ 91 h 130"/>
                        <a:gd name="T24" fmla="*/ 1 w 16"/>
                        <a:gd name="T25" fmla="*/ 100 h 130"/>
                        <a:gd name="T26" fmla="*/ 5 w 16"/>
                        <a:gd name="T27" fmla="*/ 109 h 130"/>
                        <a:gd name="T28" fmla="*/ 10 w 16"/>
                        <a:gd name="T29" fmla="*/ 118 h 130"/>
                        <a:gd name="T30" fmla="*/ 12 w 16"/>
                        <a:gd name="T31" fmla="*/ 129 h 1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
                        <a:gd name="T49" fmla="*/ 0 h 130"/>
                        <a:gd name="T50" fmla="*/ 16 w 16"/>
                        <a:gd name="T51" fmla="*/ 130 h 13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 h="130">
                          <a:moveTo>
                            <a:pt x="14" y="0"/>
                          </a:moveTo>
                          <a:lnTo>
                            <a:pt x="13" y="9"/>
                          </a:lnTo>
                          <a:lnTo>
                            <a:pt x="13" y="15"/>
                          </a:lnTo>
                          <a:lnTo>
                            <a:pt x="13" y="24"/>
                          </a:lnTo>
                          <a:lnTo>
                            <a:pt x="15" y="32"/>
                          </a:lnTo>
                          <a:lnTo>
                            <a:pt x="13" y="41"/>
                          </a:lnTo>
                          <a:lnTo>
                            <a:pt x="10" y="50"/>
                          </a:lnTo>
                          <a:lnTo>
                            <a:pt x="8" y="57"/>
                          </a:lnTo>
                          <a:lnTo>
                            <a:pt x="7" y="66"/>
                          </a:lnTo>
                          <a:lnTo>
                            <a:pt x="7" y="74"/>
                          </a:lnTo>
                          <a:lnTo>
                            <a:pt x="3" y="84"/>
                          </a:lnTo>
                          <a:lnTo>
                            <a:pt x="0" y="91"/>
                          </a:lnTo>
                          <a:lnTo>
                            <a:pt x="1" y="100"/>
                          </a:lnTo>
                          <a:lnTo>
                            <a:pt x="5" y="109"/>
                          </a:lnTo>
                          <a:lnTo>
                            <a:pt x="10" y="118"/>
                          </a:lnTo>
                          <a:lnTo>
                            <a:pt x="12" y="129"/>
                          </a:lnTo>
                        </a:path>
                      </a:pathLst>
                    </a:custGeom>
                    <a:noFill/>
                    <a:ln w="12700" cap="rnd" cmpd="sng">
                      <a:solidFill>
                        <a:srgbClr val="000000"/>
                      </a:solidFill>
                      <a:prstDash val="solid"/>
                      <a:round/>
                      <a:headEnd type="none" w="med" len="med"/>
                      <a:tailEnd type="none" w="med" len="med"/>
                    </a:ln>
                  </p:spPr>
                  <p:txBody>
                    <a:bodyPr/>
                    <a:lstStyle/>
                    <a:p>
                      <a:endParaRPr lang="en-NZ"/>
                    </a:p>
                  </p:txBody>
                </p:sp>
                <p:sp>
                  <p:nvSpPr>
                    <p:cNvPr id="36937" name="Freeform 28"/>
                    <p:cNvSpPr>
                      <a:spLocks/>
                    </p:cNvSpPr>
                    <p:nvPr/>
                  </p:nvSpPr>
                  <p:spPr bwMode="auto">
                    <a:xfrm>
                      <a:off x="3621" y="3726"/>
                      <a:ext cx="15" cy="46"/>
                    </a:xfrm>
                    <a:custGeom>
                      <a:avLst/>
                      <a:gdLst>
                        <a:gd name="T0" fmla="*/ 10 w 15"/>
                        <a:gd name="T1" fmla="*/ 0 h 46"/>
                        <a:gd name="T2" fmla="*/ 4 w 15"/>
                        <a:gd name="T3" fmla="*/ 8 h 46"/>
                        <a:gd name="T4" fmla="*/ 0 w 15"/>
                        <a:gd name="T5" fmla="*/ 17 h 46"/>
                        <a:gd name="T6" fmla="*/ 0 w 15"/>
                        <a:gd name="T7" fmla="*/ 28 h 46"/>
                        <a:gd name="T8" fmla="*/ 5 w 15"/>
                        <a:gd name="T9" fmla="*/ 37 h 46"/>
                        <a:gd name="T10" fmla="*/ 14 w 15"/>
                        <a:gd name="T11" fmla="*/ 45 h 46"/>
                        <a:gd name="T12" fmla="*/ 0 60000 65536"/>
                        <a:gd name="T13" fmla="*/ 0 60000 65536"/>
                        <a:gd name="T14" fmla="*/ 0 60000 65536"/>
                        <a:gd name="T15" fmla="*/ 0 60000 65536"/>
                        <a:gd name="T16" fmla="*/ 0 60000 65536"/>
                        <a:gd name="T17" fmla="*/ 0 60000 65536"/>
                        <a:gd name="T18" fmla="*/ 0 w 15"/>
                        <a:gd name="T19" fmla="*/ 0 h 46"/>
                        <a:gd name="T20" fmla="*/ 15 w 15"/>
                        <a:gd name="T21" fmla="*/ 46 h 46"/>
                      </a:gdLst>
                      <a:ahLst/>
                      <a:cxnLst>
                        <a:cxn ang="T12">
                          <a:pos x="T0" y="T1"/>
                        </a:cxn>
                        <a:cxn ang="T13">
                          <a:pos x="T2" y="T3"/>
                        </a:cxn>
                        <a:cxn ang="T14">
                          <a:pos x="T4" y="T5"/>
                        </a:cxn>
                        <a:cxn ang="T15">
                          <a:pos x="T6" y="T7"/>
                        </a:cxn>
                        <a:cxn ang="T16">
                          <a:pos x="T8" y="T9"/>
                        </a:cxn>
                        <a:cxn ang="T17">
                          <a:pos x="T10" y="T11"/>
                        </a:cxn>
                      </a:cxnLst>
                      <a:rect l="T18" t="T19" r="T20" b="T21"/>
                      <a:pathLst>
                        <a:path w="15" h="46">
                          <a:moveTo>
                            <a:pt x="10" y="0"/>
                          </a:moveTo>
                          <a:lnTo>
                            <a:pt x="4" y="8"/>
                          </a:lnTo>
                          <a:lnTo>
                            <a:pt x="0" y="17"/>
                          </a:lnTo>
                          <a:lnTo>
                            <a:pt x="0" y="28"/>
                          </a:lnTo>
                          <a:lnTo>
                            <a:pt x="5" y="37"/>
                          </a:lnTo>
                          <a:lnTo>
                            <a:pt x="14" y="45"/>
                          </a:lnTo>
                        </a:path>
                      </a:pathLst>
                    </a:custGeom>
                    <a:noFill/>
                    <a:ln w="12700" cap="rnd" cmpd="sng">
                      <a:solidFill>
                        <a:srgbClr val="000000"/>
                      </a:solidFill>
                      <a:prstDash val="solid"/>
                      <a:round/>
                      <a:headEnd type="none" w="med" len="med"/>
                      <a:tailEnd type="none" w="med" len="med"/>
                    </a:ln>
                  </p:spPr>
                  <p:txBody>
                    <a:bodyPr/>
                    <a:lstStyle/>
                    <a:p>
                      <a:endParaRPr lang="en-NZ"/>
                    </a:p>
                  </p:txBody>
                </p:sp>
              </p:grpSp>
            </p:grpSp>
            <p:grpSp>
              <p:nvGrpSpPr>
                <p:cNvPr id="36921" name="Group 29"/>
                <p:cNvGrpSpPr>
                  <a:grpSpLocks/>
                </p:cNvGrpSpPr>
                <p:nvPr/>
              </p:nvGrpSpPr>
              <p:grpSpPr bwMode="auto">
                <a:xfrm>
                  <a:off x="3684" y="3473"/>
                  <a:ext cx="317" cy="299"/>
                  <a:chOff x="3684" y="3473"/>
                  <a:chExt cx="317" cy="299"/>
                </a:xfrm>
              </p:grpSpPr>
              <p:grpSp>
                <p:nvGrpSpPr>
                  <p:cNvPr id="36922" name="Group 30"/>
                  <p:cNvGrpSpPr>
                    <a:grpSpLocks/>
                  </p:cNvGrpSpPr>
                  <p:nvPr/>
                </p:nvGrpSpPr>
                <p:grpSpPr bwMode="auto">
                  <a:xfrm>
                    <a:off x="3684" y="3473"/>
                    <a:ext cx="317" cy="299"/>
                    <a:chOff x="3684" y="3473"/>
                    <a:chExt cx="317" cy="299"/>
                  </a:xfrm>
                </p:grpSpPr>
                <p:sp>
                  <p:nvSpPr>
                    <p:cNvPr id="36924" name="Freeform 31"/>
                    <p:cNvSpPr>
                      <a:spLocks/>
                    </p:cNvSpPr>
                    <p:nvPr/>
                  </p:nvSpPr>
                  <p:spPr bwMode="auto">
                    <a:xfrm>
                      <a:off x="3684" y="3473"/>
                      <a:ext cx="317" cy="299"/>
                    </a:xfrm>
                    <a:custGeom>
                      <a:avLst/>
                      <a:gdLst>
                        <a:gd name="T0" fmla="*/ 62 w 317"/>
                        <a:gd name="T1" fmla="*/ 22 h 299"/>
                        <a:gd name="T2" fmla="*/ 0 w 317"/>
                        <a:gd name="T3" fmla="*/ 26 h 299"/>
                        <a:gd name="T4" fmla="*/ 19 w 317"/>
                        <a:gd name="T5" fmla="*/ 63 h 299"/>
                        <a:gd name="T6" fmla="*/ 65 w 317"/>
                        <a:gd name="T7" fmla="*/ 105 h 299"/>
                        <a:gd name="T8" fmla="*/ 60 w 317"/>
                        <a:gd name="T9" fmla="*/ 144 h 299"/>
                        <a:gd name="T10" fmla="*/ 151 w 317"/>
                        <a:gd name="T11" fmla="*/ 298 h 299"/>
                        <a:gd name="T12" fmla="*/ 157 w 317"/>
                        <a:gd name="T13" fmla="*/ 298 h 299"/>
                        <a:gd name="T14" fmla="*/ 179 w 317"/>
                        <a:gd name="T15" fmla="*/ 269 h 299"/>
                        <a:gd name="T16" fmla="*/ 206 w 317"/>
                        <a:gd name="T17" fmla="*/ 217 h 299"/>
                        <a:gd name="T18" fmla="*/ 248 w 317"/>
                        <a:gd name="T19" fmla="*/ 154 h 299"/>
                        <a:gd name="T20" fmla="*/ 258 w 317"/>
                        <a:gd name="T21" fmla="*/ 94 h 299"/>
                        <a:gd name="T22" fmla="*/ 316 w 317"/>
                        <a:gd name="T23" fmla="*/ 31 h 299"/>
                        <a:gd name="T24" fmla="*/ 259 w 317"/>
                        <a:gd name="T25" fmla="*/ 0 h 299"/>
                        <a:gd name="T26" fmla="*/ 205 w 317"/>
                        <a:gd name="T27" fmla="*/ 39 h 299"/>
                        <a:gd name="T28" fmla="*/ 154 w 317"/>
                        <a:gd name="T29" fmla="*/ 36 h 299"/>
                        <a:gd name="T30" fmla="*/ 87 w 317"/>
                        <a:gd name="T31" fmla="*/ 17 h 299"/>
                        <a:gd name="T32" fmla="*/ 62 w 317"/>
                        <a:gd name="T33" fmla="*/ 22 h 29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17"/>
                        <a:gd name="T52" fmla="*/ 0 h 299"/>
                        <a:gd name="T53" fmla="*/ 317 w 317"/>
                        <a:gd name="T54" fmla="*/ 299 h 29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17" h="299">
                          <a:moveTo>
                            <a:pt x="62" y="22"/>
                          </a:moveTo>
                          <a:lnTo>
                            <a:pt x="0" y="26"/>
                          </a:lnTo>
                          <a:lnTo>
                            <a:pt x="19" y="63"/>
                          </a:lnTo>
                          <a:lnTo>
                            <a:pt x="65" y="105"/>
                          </a:lnTo>
                          <a:lnTo>
                            <a:pt x="60" y="144"/>
                          </a:lnTo>
                          <a:lnTo>
                            <a:pt x="151" y="298"/>
                          </a:lnTo>
                          <a:lnTo>
                            <a:pt x="157" y="298"/>
                          </a:lnTo>
                          <a:lnTo>
                            <a:pt x="179" y="269"/>
                          </a:lnTo>
                          <a:lnTo>
                            <a:pt x="206" y="217"/>
                          </a:lnTo>
                          <a:lnTo>
                            <a:pt x="248" y="154"/>
                          </a:lnTo>
                          <a:lnTo>
                            <a:pt x="258" y="94"/>
                          </a:lnTo>
                          <a:lnTo>
                            <a:pt x="316" y="31"/>
                          </a:lnTo>
                          <a:lnTo>
                            <a:pt x="259" y="0"/>
                          </a:lnTo>
                          <a:lnTo>
                            <a:pt x="205" y="39"/>
                          </a:lnTo>
                          <a:lnTo>
                            <a:pt x="154" y="36"/>
                          </a:lnTo>
                          <a:lnTo>
                            <a:pt x="87" y="17"/>
                          </a:lnTo>
                          <a:lnTo>
                            <a:pt x="62" y="22"/>
                          </a:lnTo>
                        </a:path>
                      </a:pathLst>
                    </a:custGeom>
                    <a:solidFill>
                      <a:srgbClr val="E0E0E0"/>
                    </a:solidFill>
                    <a:ln w="12700" cap="rnd" cmpd="sng">
                      <a:solidFill>
                        <a:srgbClr val="000000"/>
                      </a:solidFill>
                      <a:prstDash val="solid"/>
                      <a:round/>
                      <a:headEnd type="none" w="med" len="med"/>
                      <a:tailEnd type="none" w="med" len="med"/>
                    </a:ln>
                  </p:spPr>
                  <p:txBody>
                    <a:bodyPr/>
                    <a:lstStyle/>
                    <a:p>
                      <a:endParaRPr lang="en-NZ"/>
                    </a:p>
                  </p:txBody>
                </p:sp>
                <p:grpSp>
                  <p:nvGrpSpPr>
                    <p:cNvPr id="36925" name="Group 32"/>
                    <p:cNvGrpSpPr>
                      <a:grpSpLocks/>
                    </p:cNvGrpSpPr>
                    <p:nvPr/>
                  </p:nvGrpSpPr>
                  <p:grpSpPr bwMode="auto">
                    <a:xfrm>
                      <a:off x="3720" y="3545"/>
                      <a:ext cx="232" cy="35"/>
                      <a:chOff x="3720" y="3545"/>
                      <a:chExt cx="232" cy="35"/>
                    </a:xfrm>
                  </p:grpSpPr>
                  <p:sp>
                    <p:nvSpPr>
                      <p:cNvPr id="36926" name="Freeform 33"/>
                      <p:cNvSpPr>
                        <a:spLocks/>
                      </p:cNvSpPr>
                      <p:nvPr/>
                    </p:nvSpPr>
                    <p:spPr bwMode="auto">
                      <a:xfrm>
                        <a:off x="3889" y="3545"/>
                        <a:ext cx="63" cy="30"/>
                      </a:xfrm>
                      <a:custGeom>
                        <a:avLst/>
                        <a:gdLst>
                          <a:gd name="T0" fmla="*/ 0 w 63"/>
                          <a:gd name="T1" fmla="*/ 0 h 30"/>
                          <a:gd name="T2" fmla="*/ 31 w 63"/>
                          <a:gd name="T3" fmla="*/ 22 h 30"/>
                          <a:gd name="T4" fmla="*/ 62 w 63"/>
                          <a:gd name="T5" fmla="*/ 11 h 30"/>
                          <a:gd name="T6" fmla="*/ 30 w 63"/>
                          <a:gd name="T7" fmla="*/ 29 h 30"/>
                          <a:gd name="T8" fmla="*/ 0 w 63"/>
                          <a:gd name="T9" fmla="*/ 0 h 30"/>
                          <a:gd name="T10" fmla="*/ 0 60000 65536"/>
                          <a:gd name="T11" fmla="*/ 0 60000 65536"/>
                          <a:gd name="T12" fmla="*/ 0 60000 65536"/>
                          <a:gd name="T13" fmla="*/ 0 60000 65536"/>
                          <a:gd name="T14" fmla="*/ 0 60000 65536"/>
                          <a:gd name="T15" fmla="*/ 0 w 63"/>
                          <a:gd name="T16" fmla="*/ 0 h 30"/>
                          <a:gd name="T17" fmla="*/ 63 w 63"/>
                          <a:gd name="T18" fmla="*/ 30 h 30"/>
                        </a:gdLst>
                        <a:ahLst/>
                        <a:cxnLst>
                          <a:cxn ang="T10">
                            <a:pos x="T0" y="T1"/>
                          </a:cxn>
                          <a:cxn ang="T11">
                            <a:pos x="T2" y="T3"/>
                          </a:cxn>
                          <a:cxn ang="T12">
                            <a:pos x="T4" y="T5"/>
                          </a:cxn>
                          <a:cxn ang="T13">
                            <a:pos x="T6" y="T7"/>
                          </a:cxn>
                          <a:cxn ang="T14">
                            <a:pos x="T8" y="T9"/>
                          </a:cxn>
                        </a:cxnLst>
                        <a:rect l="T15" t="T16" r="T17" b="T18"/>
                        <a:pathLst>
                          <a:path w="63" h="30">
                            <a:moveTo>
                              <a:pt x="0" y="0"/>
                            </a:moveTo>
                            <a:lnTo>
                              <a:pt x="31" y="22"/>
                            </a:lnTo>
                            <a:lnTo>
                              <a:pt x="62" y="11"/>
                            </a:lnTo>
                            <a:lnTo>
                              <a:pt x="30" y="29"/>
                            </a:lnTo>
                            <a:lnTo>
                              <a:pt x="0" y="0"/>
                            </a:lnTo>
                          </a:path>
                        </a:pathLst>
                      </a:custGeom>
                      <a:solidFill>
                        <a:srgbClr val="C0C0C0"/>
                      </a:solidFill>
                      <a:ln w="12700" cap="rnd" cmpd="sng">
                        <a:solidFill>
                          <a:srgbClr val="000000"/>
                        </a:solidFill>
                        <a:prstDash val="solid"/>
                        <a:round/>
                        <a:headEnd type="none" w="med" len="med"/>
                        <a:tailEnd type="none" w="med" len="med"/>
                      </a:ln>
                    </p:spPr>
                    <p:txBody>
                      <a:bodyPr/>
                      <a:lstStyle/>
                      <a:p>
                        <a:endParaRPr lang="en-NZ"/>
                      </a:p>
                    </p:txBody>
                  </p:sp>
                  <p:sp>
                    <p:nvSpPr>
                      <p:cNvPr id="36927" name="Freeform 34"/>
                      <p:cNvSpPr>
                        <a:spLocks/>
                      </p:cNvSpPr>
                      <p:nvPr/>
                    </p:nvSpPr>
                    <p:spPr bwMode="auto">
                      <a:xfrm>
                        <a:off x="3720" y="3547"/>
                        <a:ext cx="74" cy="33"/>
                      </a:xfrm>
                      <a:custGeom>
                        <a:avLst/>
                        <a:gdLst>
                          <a:gd name="T0" fmla="*/ 73 w 74"/>
                          <a:gd name="T1" fmla="*/ 0 h 33"/>
                          <a:gd name="T2" fmla="*/ 59 w 74"/>
                          <a:gd name="T3" fmla="*/ 26 h 33"/>
                          <a:gd name="T4" fmla="*/ 0 w 74"/>
                          <a:gd name="T5" fmla="*/ 4 h 33"/>
                          <a:gd name="T6" fmla="*/ 60 w 74"/>
                          <a:gd name="T7" fmla="*/ 32 h 33"/>
                          <a:gd name="T8" fmla="*/ 73 w 74"/>
                          <a:gd name="T9" fmla="*/ 0 h 33"/>
                          <a:gd name="T10" fmla="*/ 0 60000 65536"/>
                          <a:gd name="T11" fmla="*/ 0 60000 65536"/>
                          <a:gd name="T12" fmla="*/ 0 60000 65536"/>
                          <a:gd name="T13" fmla="*/ 0 60000 65536"/>
                          <a:gd name="T14" fmla="*/ 0 60000 65536"/>
                          <a:gd name="T15" fmla="*/ 0 w 74"/>
                          <a:gd name="T16" fmla="*/ 0 h 33"/>
                          <a:gd name="T17" fmla="*/ 74 w 74"/>
                          <a:gd name="T18" fmla="*/ 33 h 33"/>
                        </a:gdLst>
                        <a:ahLst/>
                        <a:cxnLst>
                          <a:cxn ang="T10">
                            <a:pos x="T0" y="T1"/>
                          </a:cxn>
                          <a:cxn ang="T11">
                            <a:pos x="T2" y="T3"/>
                          </a:cxn>
                          <a:cxn ang="T12">
                            <a:pos x="T4" y="T5"/>
                          </a:cxn>
                          <a:cxn ang="T13">
                            <a:pos x="T6" y="T7"/>
                          </a:cxn>
                          <a:cxn ang="T14">
                            <a:pos x="T8" y="T9"/>
                          </a:cxn>
                        </a:cxnLst>
                        <a:rect l="T15" t="T16" r="T17" b="T18"/>
                        <a:pathLst>
                          <a:path w="74" h="33">
                            <a:moveTo>
                              <a:pt x="73" y="0"/>
                            </a:moveTo>
                            <a:lnTo>
                              <a:pt x="59" y="26"/>
                            </a:lnTo>
                            <a:lnTo>
                              <a:pt x="0" y="4"/>
                            </a:lnTo>
                            <a:lnTo>
                              <a:pt x="60" y="32"/>
                            </a:lnTo>
                            <a:lnTo>
                              <a:pt x="73" y="0"/>
                            </a:lnTo>
                          </a:path>
                        </a:pathLst>
                      </a:custGeom>
                      <a:solidFill>
                        <a:srgbClr val="C0C0C0"/>
                      </a:solidFill>
                      <a:ln w="12700" cap="rnd" cmpd="sng">
                        <a:solidFill>
                          <a:srgbClr val="000000"/>
                        </a:solidFill>
                        <a:prstDash val="solid"/>
                        <a:round/>
                        <a:headEnd type="none" w="med" len="med"/>
                        <a:tailEnd type="none" w="med" len="med"/>
                      </a:ln>
                    </p:spPr>
                    <p:txBody>
                      <a:bodyPr/>
                      <a:lstStyle/>
                      <a:p>
                        <a:endParaRPr lang="en-NZ"/>
                      </a:p>
                    </p:txBody>
                  </p:sp>
                </p:grpSp>
              </p:grpSp>
              <p:sp>
                <p:nvSpPr>
                  <p:cNvPr id="36923" name="Freeform 35"/>
                  <p:cNvSpPr>
                    <a:spLocks/>
                  </p:cNvSpPr>
                  <p:nvPr/>
                </p:nvSpPr>
                <p:spPr bwMode="auto">
                  <a:xfrm>
                    <a:off x="3786" y="3512"/>
                    <a:ext cx="108" cy="260"/>
                  </a:xfrm>
                  <a:custGeom>
                    <a:avLst/>
                    <a:gdLst>
                      <a:gd name="T0" fmla="*/ 31 w 108"/>
                      <a:gd name="T1" fmla="*/ 0 h 260"/>
                      <a:gd name="T2" fmla="*/ 12 w 108"/>
                      <a:gd name="T3" fmla="*/ 35 h 260"/>
                      <a:gd name="T4" fmla="*/ 39 w 108"/>
                      <a:gd name="T5" fmla="*/ 72 h 260"/>
                      <a:gd name="T6" fmla="*/ 33 w 108"/>
                      <a:gd name="T7" fmla="*/ 89 h 260"/>
                      <a:gd name="T8" fmla="*/ 16 w 108"/>
                      <a:gd name="T9" fmla="*/ 110 h 260"/>
                      <a:gd name="T10" fmla="*/ 0 w 108"/>
                      <a:gd name="T11" fmla="*/ 174 h 260"/>
                      <a:gd name="T12" fmla="*/ 46 w 108"/>
                      <a:gd name="T13" fmla="*/ 259 h 260"/>
                      <a:gd name="T14" fmla="*/ 60 w 108"/>
                      <a:gd name="T15" fmla="*/ 259 h 260"/>
                      <a:gd name="T16" fmla="*/ 107 w 108"/>
                      <a:gd name="T17" fmla="*/ 177 h 260"/>
                      <a:gd name="T18" fmla="*/ 97 w 108"/>
                      <a:gd name="T19" fmla="*/ 112 h 260"/>
                      <a:gd name="T20" fmla="*/ 83 w 108"/>
                      <a:gd name="T21" fmla="*/ 91 h 260"/>
                      <a:gd name="T22" fmla="*/ 72 w 108"/>
                      <a:gd name="T23" fmla="*/ 72 h 260"/>
                      <a:gd name="T24" fmla="*/ 96 w 108"/>
                      <a:gd name="T25" fmla="*/ 35 h 260"/>
                      <a:gd name="T26" fmla="*/ 83 w 108"/>
                      <a:gd name="T27" fmla="*/ 0 h 260"/>
                      <a:gd name="T28" fmla="*/ 31 w 108"/>
                      <a:gd name="T29" fmla="*/ 0 h 2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8"/>
                      <a:gd name="T46" fmla="*/ 0 h 260"/>
                      <a:gd name="T47" fmla="*/ 108 w 108"/>
                      <a:gd name="T48" fmla="*/ 260 h 2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8" h="260">
                        <a:moveTo>
                          <a:pt x="31" y="0"/>
                        </a:moveTo>
                        <a:lnTo>
                          <a:pt x="12" y="35"/>
                        </a:lnTo>
                        <a:lnTo>
                          <a:pt x="39" y="72"/>
                        </a:lnTo>
                        <a:lnTo>
                          <a:pt x="33" y="89"/>
                        </a:lnTo>
                        <a:lnTo>
                          <a:pt x="16" y="110"/>
                        </a:lnTo>
                        <a:lnTo>
                          <a:pt x="0" y="174"/>
                        </a:lnTo>
                        <a:lnTo>
                          <a:pt x="46" y="259"/>
                        </a:lnTo>
                        <a:lnTo>
                          <a:pt x="60" y="259"/>
                        </a:lnTo>
                        <a:lnTo>
                          <a:pt x="107" y="177"/>
                        </a:lnTo>
                        <a:lnTo>
                          <a:pt x="97" y="112"/>
                        </a:lnTo>
                        <a:lnTo>
                          <a:pt x="83" y="91"/>
                        </a:lnTo>
                        <a:lnTo>
                          <a:pt x="72" y="72"/>
                        </a:lnTo>
                        <a:lnTo>
                          <a:pt x="96" y="35"/>
                        </a:lnTo>
                        <a:lnTo>
                          <a:pt x="83" y="0"/>
                        </a:lnTo>
                        <a:lnTo>
                          <a:pt x="31" y="0"/>
                        </a:lnTo>
                      </a:path>
                    </a:pathLst>
                  </a:custGeom>
                  <a:solidFill>
                    <a:srgbClr val="008080"/>
                  </a:solidFill>
                  <a:ln w="12700" cap="rnd" cmpd="sng">
                    <a:solidFill>
                      <a:srgbClr val="000000"/>
                    </a:solidFill>
                    <a:prstDash val="solid"/>
                    <a:round/>
                    <a:headEnd type="none" w="med" len="med"/>
                    <a:tailEnd type="none" w="med" len="med"/>
                  </a:ln>
                </p:spPr>
                <p:txBody>
                  <a:bodyPr/>
                  <a:lstStyle/>
                  <a:p>
                    <a:endParaRPr lang="en-NZ"/>
                  </a:p>
                </p:txBody>
              </p:sp>
            </p:grpSp>
          </p:grpSp>
          <p:grpSp>
            <p:nvGrpSpPr>
              <p:cNvPr id="36913" name="Group 36"/>
              <p:cNvGrpSpPr>
                <a:grpSpLocks/>
              </p:cNvGrpSpPr>
              <p:nvPr/>
            </p:nvGrpSpPr>
            <p:grpSpPr bwMode="auto">
              <a:xfrm>
                <a:off x="3630" y="3746"/>
                <a:ext cx="295" cy="184"/>
                <a:chOff x="3630" y="3746"/>
                <a:chExt cx="295" cy="184"/>
              </a:xfrm>
            </p:grpSpPr>
            <p:sp>
              <p:nvSpPr>
                <p:cNvPr id="36914" name="Freeform 37"/>
                <p:cNvSpPr>
                  <a:spLocks/>
                </p:cNvSpPr>
                <p:nvPr/>
              </p:nvSpPr>
              <p:spPr bwMode="auto">
                <a:xfrm>
                  <a:off x="3709" y="3746"/>
                  <a:ext cx="216" cy="176"/>
                </a:xfrm>
                <a:custGeom>
                  <a:avLst/>
                  <a:gdLst>
                    <a:gd name="T0" fmla="*/ 0 w 216"/>
                    <a:gd name="T1" fmla="*/ 61 h 176"/>
                    <a:gd name="T2" fmla="*/ 57 w 216"/>
                    <a:gd name="T3" fmla="*/ 20 h 176"/>
                    <a:gd name="T4" fmla="*/ 88 w 216"/>
                    <a:gd name="T5" fmla="*/ 10 h 176"/>
                    <a:gd name="T6" fmla="*/ 119 w 216"/>
                    <a:gd name="T7" fmla="*/ 0 h 176"/>
                    <a:gd name="T8" fmla="*/ 143 w 216"/>
                    <a:gd name="T9" fmla="*/ 0 h 176"/>
                    <a:gd name="T10" fmla="*/ 174 w 216"/>
                    <a:gd name="T11" fmla="*/ 3 h 176"/>
                    <a:gd name="T12" fmla="*/ 194 w 216"/>
                    <a:gd name="T13" fmla="*/ 8 h 176"/>
                    <a:gd name="T14" fmla="*/ 210 w 216"/>
                    <a:gd name="T15" fmla="*/ 17 h 176"/>
                    <a:gd name="T16" fmla="*/ 215 w 216"/>
                    <a:gd name="T17" fmla="*/ 24 h 176"/>
                    <a:gd name="T18" fmla="*/ 215 w 216"/>
                    <a:gd name="T19" fmla="*/ 29 h 176"/>
                    <a:gd name="T20" fmla="*/ 211 w 216"/>
                    <a:gd name="T21" fmla="*/ 38 h 176"/>
                    <a:gd name="T22" fmla="*/ 201 w 216"/>
                    <a:gd name="T23" fmla="*/ 44 h 176"/>
                    <a:gd name="T24" fmla="*/ 188 w 216"/>
                    <a:gd name="T25" fmla="*/ 49 h 176"/>
                    <a:gd name="T26" fmla="*/ 197 w 216"/>
                    <a:gd name="T27" fmla="*/ 58 h 176"/>
                    <a:gd name="T28" fmla="*/ 206 w 216"/>
                    <a:gd name="T29" fmla="*/ 67 h 176"/>
                    <a:gd name="T30" fmla="*/ 208 w 216"/>
                    <a:gd name="T31" fmla="*/ 72 h 176"/>
                    <a:gd name="T32" fmla="*/ 205 w 216"/>
                    <a:gd name="T33" fmla="*/ 80 h 176"/>
                    <a:gd name="T34" fmla="*/ 199 w 216"/>
                    <a:gd name="T35" fmla="*/ 85 h 176"/>
                    <a:gd name="T36" fmla="*/ 190 w 216"/>
                    <a:gd name="T37" fmla="*/ 91 h 176"/>
                    <a:gd name="T38" fmla="*/ 174 w 216"/>
                    <a:gd name="T39" fmla="*/ 91 h 176"/>
                    <a:gd name="T40" fmla="*/ 177 w 216"/>
                    <a:gd name="T41" fmla="*/ 100 h 176"/>
                    <a:gd name="T42" fmla="*/ 181 w 216"/>
                    <a:gd name="T43" fmla="*/ 106 h 176"/>
                    <a:gd name="T44" fmla="*/ 178 w 216"/>
                    <a:gd name="T45" fmla="*/ 116 h 176"/>
                    <a:gd name="T46" fmla="*/ 171 w 216"/>
                    <a:gd name="T47" fmla="*/ 121 h 176"/>
                    <a:gd name="T48" fmla="*/ 160 w 216"/>
                    <a:gd name="T49" fmla="*/ 124 h 176"/>
                    <a:gd name="T50" fmla="*/ 146 w 216"/>
                    <a:gd name="T51" fmla="*/ 124 h 176"/>
                    <a:gd name="T52" fmla="*/ 152 w 216"/>
                    <a:gd name="T53" fmla="*/ 128 h 176"/>
                    <a:gd name="T54" fmla="*/ 157 w 216"/>
                    <a:gd name="T55" fmla="*/ 135 h 176"/>
                    <a:gd name="T56" fmla="*/ 156 w 216"/>
                    <a:gd name="T57" fmla="*/ 142 h 176"/>
                    <a:gd name="T58" fmla="*/ 151 w 216"/>
                    <a:gd name="T59" fmla="*/ 146 h 176"/>
                    <a:gd name="T60" fmla="*/ 144 w 216"/>
                    <a:gd name="T61" fmla="*/ 149 h 176"/>
                    <a:gd name="T62" fmla="*/ 135 w 216"/>
                    <a:gd name="T63" fmla="*/ 153 h 176"/>
                    <a:gd name="T64" fmla="*/ 121 w 216"/>
                    <a:gd name="T65" fmla="*/ 154 h 176"/>
                    <a:gd name="T66" fmla="*/ 107 w 216"/>
                    <a:gd name="T67" fmla="*/ 154 h 176"/>
                    <a:gd name="T68" fmla="*/ 93 w 216"/>
                    <a:gd name="T69" fmla="*/ 164 h 176"/>
                    <a:gd name="T70" fmla="*/ 84 w 216"/>
                    <a:gd name="T71" fmla="*/ 169 h 176"/>
                    <a:gd name="T72" fmla="*/ 70 w 216"/>
                    <a:gd name="T73" fmla="*/ 173 h 176"/>
                    <a:gd name="T74" fmla="*/ 54 w 216"/>
                    <a:gd name="T75" fmla="*/ 175 h 176"/>
                    <a:gd name="T76" fmla="*/ 37 w 216"/>
                    <a:gd name="T77" fmla="*/ 171 h 176"/>
                    <a:gd name="T78" fmla="*/ 0 w 216"/>
                    <a:gd name="T79" fmla="*/ 138 h 176"/>
                    <a:gd name="T80" fmla="*/ 0 w 216"/>
                    <a:gd name="T81" fmla="*/ 99 h 176"/>
                    <a:gd name="T82" fmla="*/ 0 w 216"/>
                    <a:gd name="T83" fmla="*/ 61 h 17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6"/>
                    <a:gd name="T127" fmla="*/ 0 h 176"/>
                    <a:gd name="T128" fmla="*/ 216 w 216"/>
                    <a:gd name="T129" fmla="*/ 176 h 17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6" h="176">
                      <a:moveTo>
                        <a:pt x="0" y="61"/>
                      </a:moveTo>
                      <a:lnTo>
                        <a:pt x="57" y="20"/>
                      </a:lnTo>
                      <a:lnTo>
                        <a:pt x="88" y="10"/>
                      </a:lnTo>
                      <a:lnTo>
                        <a:pt x="119" y="0"/>
                      </a:lnTo>
                      <a:lnTo>
                        <a:pt x="143" y="0"/>
                      </a:lnTo>
                      <a:lnTo>
                        <a:pt x="174" y="3"/>
                      </a:lnTo>
                      <a:lnTo>
                        <a:pt x="194" y="8"/>
                      </a:lnTo>
                      <a:lnTo>
                        <a:pt x="210" y="17"/>
                      </a:lnTo>
                      <a:lnTo>
                        <a:pt x="215" y="24"/>
                      </a:lnTo>
                      <a:lnTo>
                        <a:pt x="215" y="29"/>
                      </a:lnTo>
                      <a:lnTo>
                        <a:pt x="211" y="38"/>
                      </a:lnTo>
                      <a:lnTo>
                        <a:pt x="201" y="44"/>
                      </a:lnTo>
                      <a:lnTo>
                        <a:pt x="188" y="49"/>
                      </a:lnTo>
                      <a:lnTo>
                        <a:pt x="197" y="58"/>
                      </a:lnTo>
                      <a:lnTo>
                        <a:pt x="206" y="67"/>
                      </a:lnTo>
                      <a:lnTo>
                        <a:pt x="208" y="72"/>
                      </a:lnTo>
                      <a:lnTo>
                        <a:pt x="205" y="80"/>
                      </a:lnTo>
                      <a:lnTo>
                        <a:pt x="199" y="85"/>
                      </a:lnTo>
                      <a:lnTo>
                        <a:pt x="190" y="91"/>
                      </a:lnTo>
                      <a:lnTo>
                        <a:pt x="174" y="91"/>
                      </a:lnTo>
                      <a:lnTo>
                        <a:pt x="177" y="100"/>
                      </a:lnTo>
                      <a:lnTo>
                        <a:pt x="181" y="106"/>
                      </a:lnTo>
                      <a:lnTo>
                        <a:pt x="178" y="116"/>
                      </a:lnTo>
                      <a:lnTo>
                        <a:pt x="171" y="121"/>
                      </a:lnTo>
                      <a:lnTo>
                        <a:pt x="160" y="124"/>
                      </a:lnTo>
                      <a:lnTo>
                        <a:pt x="146" y="124"/>
                      </a:lnTo>
                      <a:lnTo>
                        <a:pt x="152" y="128"/>
                      </a:lnTo>
                      <a:lnTo>
                        <a:pt x="157" y="135"/>
                      </a:lnTo>
                      <a:lnTo>
                        <a:pt x="156" y="142"/>
                      </a:lnTo>
                      <a:lnTo>
                        <a:pt x="151" y="146"/>
                      </a:lnTo>
                      <a:lnTo>
                        <a:pt x="144" y="149"/>
                      </a:lnTo>
                      <a:lnTo>
                        <a:pt x="135" y="153"/>
                      </a:lnTo>
                      <a:lnTo>
                        <a:pt x="121" y="154"/>
                      </a:lnTo>
                      <a:lnTo>
                        <a:pt x="107" y="154"/>
                      </a:lnTo>
                      <a:lnTo>
                        <a:pt x="93" y="164"/>
                      </a:lnTo>
                      <a:lnTo>
                        <a:pt x="84" y="169"/>
                      </a:lnTo>
                      <a:lnTo>
                        <a:pt x="70" y="173"/>
                      </a:lnTo>
                      <a:lnTo>
                        <a:pt x="54" y="175"/>
                      </a:lnTo>
                      <a:lnTo>
                        <a:pt x="37" y="171"/>
                      </a:lnTo>
                      <a:lnTo>
                        <a:pt x="0" y="138"/>
                      </a:lnTo>
                      <a:lnTo>
                        <a:pt x="0" y="99"/>
                      </a:lnTo>
                      <a:lnTo>
                        <a:pt x="0" y="61"/>
                      </a:lnTo>
                    </a:path>
                  </a:pathLst>
                </a:custGeom>
                <a:solidFill>
                  <a:srgbClr val="E0A080"/>
                </a:solidFill>
                <a:ln w="12700" cap="rnd" cmpd="sng">
                  <a:solidFill>
                    <a:srgbClr val="000000"/>
                  </a:solidFill>
                  <a:prstDash val="solid"/>
                  <a:round/>
                  <a:headEnd type="none" w="med" len="med"/>
                  <a:tailEnd type="none" w="med" len="med"/>
                </a:ln>
              </p:spPr>
              <p:txBody>
                <a:bodyPr/>
                <a:lstStyle/>
                <a:p>
                  <a:endParaRPr lang="en-NZ"/>
                </a:p>
              </p:txBody>
            </p:sp>
            <p:sp>
              <p:nvSpPr>
                <p:cNvPr id="36915" name="Freeform 38"/>
                <p:cNvSpPr>
                  <a:spLocks/>
                </p:cNvSpPr>
                <p:nvPr/>
              </p:nvSpPr>
              <p:spPr bwMode="auto">
                <a:xfrm>
                  <a:off x="3630" y="3776"/>
                  <a:ext cx="109" cy="154"/>
                </a:xfrm>
                <a:custGeom>
                  <a:avLst/>
                  <a:gdLst>
                    <a:gd name="T0" fmla="*/ 97 w 109"/>
                    <a:gd name="T1" fmla="*/ 18 h 154"/>
                    <a:gd name="T2" fmla="*/ 108 w 109"/>
                    <a:gd name="T3" fmla="*/ 3 h 154"/>
                    <a:gd name="T4" fmla="*/ 85 w 109"/>
                    <a:gd name="T5" fmla="*/ 6 h 154"/>
                    <a:gd name="T6" fmla="*/ 64 w 109"/>
                    <a:gd name="T7" fmla="*/ 5 h 154"/>
                    <a:gd name="T8" fmla="*/ 41 w 109"/>
                    <a:gd name="T9" fmla="*/ 5 h 154"/>
                    <a:gd name="T10" fmla="*/ 12 w 109"/>
                    <a:gd name="T11" fmla="*/ 0 h 154"/>
                    <a:gd name="T12" fmla="*/ 14 w 109"/>
                    <a:gd name="T13" fmla="*/ 30 h 154"/>
                    <a:gd name="T14" fmla="*/ 8 w 109"/>
                    <a:gd name="T15" fmla="*/ 54 h 154"/>
                    <a:gd name="T16" fmla="*/ 5 w 109"/>
                    <a:gd name="T17" fmla="*/ 75 h 154"/>
                    <a:gd name="T18" fmla="*/ 0 w 109"/>
                    <a:gd name="T19" fmla="*/ 91 h 154"/>
                    <a:gd name="T20" fmla="*/ 2 w 109"/>
                    <a:gd name="T21" fmla="*/ 104 h 154"/>
                    <a:gd name="T22" fmla="*/ 10 w 109"/>
                    <a:gd name="T23" fmla="*/ 116 h 154"/>
                    <a:gd name="T24" fmla="*/ 12 w 109"/>
                    <a:gd name="T25" fmla="*/ 130 h 154"/>
                    <a:gd name="T26" fmla="*/ 12 w 109"/>
                    <a:gd name="T27" fmla="*/ 141 h 154"/>
                    <a:gd name="T28" fmla="*/ 5 w 109"/>
                    <a:gd name="T29" fmla="*/ 153 h 154"/>
                    <a:gd name="T30" fmla="*/ 27 w 109"/>
                    <a:gd name="T31" fmla="*/ 152 h 154"/>
                    <a:gd name="T32" fmla="*/ 42 w 109"/>
                    <a:gd name="T33" fmla="*/ 147 h 154"/>
                    <a:gd name="T34" fmla="*/ 64 w 109"/>
                    <a:gd name="T35" fmla="*/ 147 h 154"/>
                    <a:gd name="T36" fmla="*/ 75 w 109"/>
                    <a:gd name="T37" fmla="*/ 142 h 154"/>
                    <a:gd name="T38" fmla="*/ 94 w 109"/>
                    <a:gd name="T39" fmla="*/ 145 h 154"/>
                    <a:gd name="T40" fmla="*/ 105 w 109"/>
                    <a:gd name="T41" fmla="*/ 144 h 154"/>
                    <a:gd name="T42" fmla="*/ 99 w 109"/>
                    <a:gd name="T43" fmla="*/ 131 h 154"/>
                    <a:gd name="T44" fmla="*/ 86 w 109"/>
                    <a:gd name="T45" fmla="*/ 119 h 154"/>
                    <a:gd name="T46" fmla="*/ 81 w 109"/>
                    <a:gd name="T47" fmla="*/ 104 h 154"/>
                    <a:gd name="T48" fmla="*/ 85 w 109"/>
                    <a:gd name="T49" fmla="*/ 81 h 154"/>
                    <a:gd name="T50" fmla="*/ 81 w 109"/>
                    <a:gd name="T51" fmla="*/ 61 h 154"/>
                    <a:gd name="T52" fmla="*/ 83 w 109"/>
                    <a:gd name="T53" fmla="*/ 38 h 154"/>
                    <a:gd name="T54" fmla="*/ 97 w 109"/>
                    <a:gd name="T55" fmla="*/ 18 h 15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9"/>
                    <a:gd name="T85" fmla="*/ 0 h 154"/>
                    <a:gd name="T86" fmla="*/ 109 w 109"/>
                    <a:gd name="T87" fmla="*/ 154 h 15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9" h="154">
                      <a:moveTo>
                        <a:pt x="97" y="18"/>
                      </a:moveTo>
                      <a:lnTo>
                        <a:pt x="108" y="3"/>
                      </a:lnTo>
                      <a:lnTo>
                        <a:pt x="85" y="6"/>
                      </a:lnTo>
                      <a:lnTo>
                        <a:pt x="64" y="5"/>
                      </a:lnTo>
                      <a:lnTo>
                        <a:pt x="41" y="5"/>
                      </a:lnTo>
                      <a:lnTo>
                        <a:pt x="12" y="0"/>
                      </a:lnTo>
                      <a:lnTo>
                        <a:pt x="14" y="30"/>
                      </a:lnTo>
                      <a:lnTo>
                        <a:pt x="8" y="54"/>
                      </a:lnTo>
                      <a:lnTo>
                        <a:pt x="5" y="75"/>
                      </a:lnTo>
                      <a:lnTo>
                        <a:pt x="0" y="91"/>
                      </a:lnTo>
                      <a:lnTo>
                        <a:pt x="2" y="104"/>
                      </a:lnTo>
                      <a:lnTo>
                        <a:pt x="10" y="116"/>
                      </a:lnTo>
                      <a:lnTo>
                        <a:pt x="12" y="130"/>
                      </a:lnTo>
                      <a:lnTo>
                        <a:pt x="12" y="141"/>
                      </a:lnTo>
                      <a:lnTo>
                        <a:pt x="5" y="153"/>
                      </a:lnTo>
                      <a:lnTo>
                        <a:pt x="27" y="152"/>
                      </a:lnTo>
                      <a:lnTo>
                        <a:pt x="42" y="147"/>
                      </a:lnTo>
                      <a:lnTo>
                        <a:pt x="64" y="147"/>
                      </a:lnTo>
                      <a:lnTo>
                        <a:pt x="75" y="142"/>
                      </a:lnTo>
                      <a:lnTo>
                        <a:pt x="94" y="145"/>
                      </a:lnTo>
                      <a:lnTo>
                        <a:pt x="105" y="144"/>
                      </a:lnTo>
                      <a:lnTo>
                        <a:pt x="99" y="131"/>
                      </a:lnTo>
                      <a:lnTo>
                        <a:pt x="86" y="119"/>
                      </a:lnTo>
                      <a:lnTo>
                        <a:pt x="81" y="104"/>
                      </a:lnTo>
                      <a:lnTo>
                        <a:pt x="85" y="81"/>
                      </a:lnTo>
                      <a:lnTo>
                        <a:pt x="81" y="61"/>
                      </a:lnTo>
                      <a:lnTo>
                        <a:pt x="83" y="38"/>
                      </a:lnTo>
                      <a:lnTo>
                        <a:pt x="97" y="18"/>
                      </a:lnTo>
                    </a:path>
                  </a:pathLst>
                </a:custGeom>
                <a:solidFill>
                  <a:srgbClr val="E0E0E0"/>
                </a:solidFill>
                <a:ln w="12700" cap="rnd" cmpd="sng">
                  <a:solidFill>
                    <a:srgbClr val="000000"/>
                  </a:solidFill>
                  <a:prstDash val="solid"/>
                  <a:round/>
                  <a:headEnd type="none" w="med" len="med"/>
                  <a:tailEnd type="none" w="med" len="med"/>
                </a:ln>
              </p:spPr>
              <p:txBody>
                <a:bodyPr/>
                <a:lstStyle/>
                <a:p>
                  <a:endParaRPr lang="en-NZ"/>
                </a:p>
              </p:txBody>
            </p:sp>
            <p:sp>
              <p:nvSpPr>
                <p:cNvPr id="36916" name="Freeform 39"/>
                <p:cNvSpPr>
                  <a:spLocks/>
                </p:cNvSpPr>
                <p:nvPr/>
              </p:nvSpPr>
              <p:spPr bwMode="auto">
                <a:xfrm>
                  <a:off x="3825" y="3785"/>
                  <a:ext cx="74" cy="12"/>
                </a:xfrm>
                <a:custGeom>
                  <a:avLst/>
                  <a:gdLst>
                    <a:gd name="T0" fmla="*/ 0 w 74"/>
                    <a:gd name="T1" fmla="*/ 11 h 12"/>
                    <a:gd name="T2" fmla="*/ 10 w 74"/>
                    <a:gd name="T3" fmla="*/ 7 h 12"/>
                    <a:gd name="T4" fmla="*/ 16 w 74"/>
                    <a:gd name="T5" fmla="*/ 4 h 12"/>
                    <a:gd name="T6" fmla="*/ 27 w 74"/>
                    <a:gd name="T7" fmla="*/ 1 h 12"/>
                    <a:gd name="T8" fmla="*/ 38 w 74"/>
                    <a:gd name="T9" fmla="*/ 0 h 12"/>
                    <a:gd name="T10" fmla="*/ 46 w 74"/>
                    <a:gd name="T11" fmla="*/ 0 h 12"/>
                    <a:gd name="T12" fmla="*/ 55 w 74"/>
                    <a:gd name="T13" fmla="*/ 2 h 12"/>
                    <a:gd name="T14" fmla="*/ 64 w 74"/>
                    <a:gd name="T15" fmla="*/ 5 h 12"/>
                    <a:gd name="T16" fmla="*/ 73 w 74"/>
                    <a:gd name="T17" fmla="*/ 9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12"/>
                    <a:gd name="T29" fmla="*/ 74 w 74"/>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12">
                      <a:moveTo>
                        <a:pt x="0" y="11"/>
                      </a:moveTo>
                      <a:lnTo>
                        <a:pt x="10" y="7"/>
                      </a:lnTo>
                      <a:lnTo>
                        <a:pt x="16" y="4"/>
                      </a:lnTo>
                      <a:lnTo>
                        <a:pt x="27" y="1"/>
                      </a:lnTo>
                      <a:lnTo>
                        <a:pt x="38" y="0"/>
                      </a:lnTo>
                      <a:lnTo>
                        <a:pt x="46" y="0"/>
                      </a:lnTo>
                      <a:lnTo>
                        <a:pt x="55" y="2"/>
                      </a:lnTo>
                      <a:lnTo>
                        <a:pt x="64" y="5"/>
                      </a:lnTo>
                      <a:lnTo>
                        <a:pt x="73" y="9"/>
                      </a:lnTo>
                    </a:path>
                  </a:pathLst>
                </a:custGeom>
                <a:noFill/>
                <a:ln w="12700" cap="rnd" cmpd="sng">
                  <a:solidFill>
                    <a:srgbClr val="000000"/>
                  </a:solidFill>
                  <a:prstDash val="solid"/>
                  <a:round/>
                  <a:headEnd type="none" w="med" len="med"/>
                  <a:tailEnd type="none" w="med" len="med"/>
                </a:ln>
              </p:spPr>
              <p:txBody>
                <a:bodyPr/>
                <a:lstStyle/>
                <a:p>
                  <a:endParaRPr lang="en-NZ"/>
                </a:p>
              </p:txBody>
            </p:sp>
            <p:sp>
              <p:nvSpPr>
                <p:cNvPr id="36917" name="Freeform 40"/>
                <p:cNvSpPr>
                  <a:spLocks/>
                </p:cNvSpPr>
                <p:nvPr/>
              </p:nvSpPr>
              <p:spPr bwMode="auto">
                <a:xfrm>
                  <a:off x="3815" y="3824"/>
                  <a:ext cx="70" cy="14"/>
                </a:xfrm>
                <a:custGeom>
                  <a:avLst/>
                  <a:gdLst>
                    <a:gd name="T0" fmla="*/ 0 w 70"/>
                    <a:gd name="T1" fmla="*/ 7 h 14"/>
                    <a:gd name="T2" fmla="*/ 11 w 70"/>
                    <a:gd name="T3" fmla="*/ 4 h 14"/>
                    <a:gd name="T4" fmla="*/ 25 w 70"/>
                    <a:gd name="T5" fmla="*/ 0 h 14"/>
                    <a:gd name="T6" fmla="*/ 39 w 70"/>
                    <a:gd name="T7" fmla="*/ 0 h 14"/>
                    <a:gd name="T8" fmla="*/ 51 w 70"/>
                    <a:gd name="T9" fmla="*/ 2 h 14"/>
                    <a:gd name="T10" fmla="*/ 58 w 70"/>
                    <a:gd name="T11" fmla="*/ 5 h 14"/>
                    <a:gd name="T12" fmla="*/ 65 w 70"/>
                    <a:gd name="T13" fmla="*/ 7 h 14"/>
                    <a:gd name="T14" fmla="*/ 69 w 70"/>
                    <a:gd name="T15" fmla="*/ 13 h 14"/>
                    <a:gd name="T16" fmla="*/ 0 60000 65536"/>
                    <a:gd name="T17" fmla="*/ 0 60000 65536"/>
                    <a:gd name="T18" fmla="*/ 0 60000 65536"/>
                    <a:gd name="T19" fmla="*/ 0 60000 65536"/>
                    <a:gd name="T20" fmla="*/ 0 60000 65536"/>
                    <a:gd name="T21" fmla="*/ 0 60000 65536"/>
                    <a:gd name="T22" fmla="*/ 0 60000 65536"/>
                    <a:gd name="T23" fmla="*/ 0 60000 65536"/>
                    <a:gd name="T24" fmla="*/ 0 w 70"/>
                    <a:gd name="T25" fmla="*/ 0 h 14"/>
                    <a:gd name="T26" fmla="*/ 70 w 70"/>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0" h="14">
                      <a:moveTo>
                        <a:pt x="0" y="7"/>
                      </a:moveTo>
                      <a:lnTo>
                        <a:pt x="11" y="4"/>
                      </a:lnTo>
                      <a:lnTo>
                        <a:pt x="25" y="0"/>
                      </a:lnTo>
                      <a:lnTo>
                        <a:pt x="39" y="0"/>
                      </a:lnTo>
                      <a:lnTo>
                        <a:pt x="51" y="2"/>
                      </a:lnTo>
                      <a:lnTo>
                        <a:pt x="58" y="5"/>
                      </a:lnTo>
                      <a:lnTo>
                        <a:pt x="65" y="7"/>
                      </a:lnTo>
                      <a:lnTo>
                        <a:pt x="69" y="13"/>
                      </a:lnTo>
                    </a:path>
                  </a:pathLst>
                </a:custGeom>
                <a:noFill/>
                <a:ln w="12700" cap="rnd" cmpd="sng">
                  <a:solidFill>
                    <a:srgbClr val="000000"/>
                  </a:solidFill>
                  <a:prstDash val="solid"/>
                  <a:round/>
                  <a:headEnd type="none" w="med" len="med"/>
                  <a:tailEnd type="none" w="med" len="med"/>
                </a:ln>
              </p:spPr>
              <p:txBody>
                <a:bodyPr/>
                <a:lstStyle/>
                <a:p>
                  <a:endParaRPr lang="en-NZ"/>
                </a:p>
              </p:txBody>
            </p:sp>
            <p:sp>
              <p:nvSpPr>
                <p:cNvPr id="36918" name="Freeform 41"/>
                <p:cNvSpPr>
                  <a:spLocks/>
                </p:cNvSpPr>
                <p:nvPr/>
              </p:nvSpPr>
              <p:spPr bwMode="auto">
                <a:xfrm>
                  <a:off x="3798" y="3864"/>
                  <a:ext cx="64" cy="18"/>
                </a:xfrm>
                <a:custGeom>
                  <a:avLst/>
                  <a:gdLst>
                    <a:gd name="T0" fmla="*/ 4 w 64"/>
                    <a:gd name="T1" fmla="*/ 17 h 18"/>
                    <a:gd name="T2" fmla="*/ 0 w 64"/>
                    <a:gd name="T3" fmla="*/ 14 h 18"/>
                    <a:gd name="T4" fmla="*/ 2 w 64"/>
                    <a:gd name="T5" fmla="*/ 8 h 18"/>
                    <a:gd name="T6" fmla="*/ 8 w 64"/>
                    <a:gd name="T7" fmla="*/ 6 h 18"/>
                    <a:gd name="T8" fmla="*/ 19 w 64"/>
                    <a:gd name="T9" fmla="*/ 3 h 18"/>
                    <a:gd name="T10" fmla="*/ 30 w 64"/>
                    <a:gd name="T11" fmla="*/ 0 h 18"/>
                    <a:gd name="T12" fmla="*/ 40 w 64"/>
                    <a:gd name="T13" fmla="*/ 0 h 18"/>
                    <a:gd name="T14" fmla="*/ 49 w 64"/>
                    <a:gd name="T15" fmla="*/ 1 h 18"/>
                    <a:gd name="T16" fmla="*/ 57 w 64"/>
                    <a:gd name="T17" fmla="*/ 4 h 18"/>
                    <a:gd name="T18" fmla="*/ 63 w 64"/>
                    <a:gd name="T19" fmla="*/ 6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4"/>
                    <a:gd name="T31" fmla="*/ 0 h 18"/>
                    <a:gd name="T32" fmla="*/ 64 w 64"/>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4" h="18">
                      <a:moveTo>
                        <a:pt x="4" y="17"/>
                      </a:moveTo>
                      <a:lnTo>
                        <a:pt x="0" y="14"/>
                      </a:lnTo>
                      <a:lnTo>
                        <a:pt x="2" y="8"/>
                      </a:lnTo>
                      <a:lnTo>
                        <a:pt x="8" y="6"/>
                      </a:lnTo>
                      <a:lnTo>
                        <a:pt x="19" y="3"/>
                      </a:lnTo>
                      <a:lnTo>
                        <a:pt x="30" y="0"/>
                      </a:lnTo>
                      <a:lnTo>
                        <a:pt x="40" y="0"/>
                      </a:lnTo>
                      <a:lnTo>
                        <a:pt x="49" y="1"/>
                      </a:lnTo>
                      <a:lnTo>
                        <a:pt x="57" y="4"/>
                      </a:lnTo>
                      <a:lnTo>
                        <a:pt x="63" y="6"/>
                      </a:lnTo>
                    </a:path>
                  </a:pathLst>
                </a:custGeom>
                <a:noFill/>
                <a:ln w="12700" cap="rnd" cmpd="sng">
                  <a:solidFill>
                    <a:srgbClr val="000000"/>
                  </a:solidFill>
                  <a:prstDash val="solid"/>
                  <a:round/>
                  <a:headEnd type="none" w="med" len="med"/>
                  <a:tailEnd type="none" w="med" len="med"/>
                </a:ln>
              </p:spPr>
              <p:txBody>
                <a:bodyPr/>
                <a:lstStyle/>
                <a:p>
                  <a:endParaRPr lang="en-NZ"/>
                </a:p>
              </p:txBody>
            </p:sp>
            <p:sp>
              <p:nvSpPr>
                <p:cNvPr id="36919" name="Rectangle 42"/>
                <p:cNvSpPr>
                  <a:spLocks noChangeArrowheads="1"/>
                </p:cNvSpPr>
                <p:nvPr/>
              </p:nvSpPr>
              <p:spPr bwMode="auto">
                <a:xfrm>
                  <a:off x="3665" y="3790"/>
                  <a:ext cx="36" cy="1"/>
                </a:xfrm>
                <a:prstGeom prst="rect">
                  <a:avLst/>
                </a:prstGeom>
                <a:solidFill>
                  <a:srgbClr val="000000"/>
                </a:solidFill>
                <a:ln w="12700">
                  <a:solidFill>
                    <a:srgbClr val="000000"/>
                  </a:solidFill>
                  <a:miter lim="800000"/>
                  <a:headEnd/>
                  <a:tailEnd/>
                </a:ln>
              </p:spPr>
              <p:txBody>
                <a:bodyPr wrap="none" anchor="ctr"/>
                <a:lstStyle/>
                <a:p>
                  <a:endParaRPr lang="en-NZ"/>
                </a:p>
              </p:txBody>
            </p:sp>
          </p:grpSp>
        </p:grpSp>
        <p:grpSp>
          <p:nvGrpSpPr>
            <p:cNvPr id="36885" name="Group 43"/>
            <p:cNvGrpSpPr>
              <a:grpSpLocks/>
            </p:cNvGrpSpPr>
            <p:nvPr/>
          </p:nvGrpSpPr>
          <p:grpSpPr bwMode="auto">
            <a:xfrm>
              <a:off x="3537" y="2455"/>
              <a:ext cx="682" cy="1091"/>
              <a:chOff x="3537" y="2455"/>
              <a:chExt cx="682" cy="1091"/>
            </a:xfrm>
          </p:grpSpPr>
          <p:grpSp>
            <p:nvGrpSpPr>
              <p:cNvPr id="36886" name="Group 44"/>
              <p:cNvGrpSpPr>
                <a:grpSpLocks/>
              </p:cNvGrpSpPr>
              <p:nvPr/>
            </p:nvGrpSpPr>
            <p:grpSpPr bwMode="auto">
              <a:xfrm>
                <a:off x="3537" y="2455"/>
                <a:ext cx="682" cy="1091"/>
                <a:chOff x="3537" y="2455"/>
                <a:chExt cx="682" cy="1091"/>
              </a:xfrm>
            </p:grpSpPr>
            <p:sp>
              <p:nvSpPr>
                <p:cNvPr id="36903" name="Freeform 45"/>
                <p:cNvSpPr>
                  <a:spLocks/>
                </p:cNvSpPr>
                <p:nvPr/>
              </p:nvSpPr>
              <p:spPr bwMode="auto">
                <a:xfrm>
                  <a:off x="3537" y="2537"/>
                  <a:ext cx="642" cy="1009"/>
                </a:xfrm>
                <a:custGeom>
                  <a:avLst/>
                  <a:gdLst>
                    <a:gd name="T0" fmla="*/ 65 w 642"/>
                    <a:gd name="T1" fmla="*/ 452 h 1009"/>
                    <a:gd name="T2" fmla="*/ 79 w 642"/>
                    <a:gd name="T3" fmla="*/ 535 h 1009"/>
                    <a:gd name="T4" fmla="*/ 84 w 642"/>
                    <a:gd name="T5" fmla="*/ 613 h 1009"/>
                    <a:gd name="T6" fmla="*/ 91 w 642"/>
                    <a:gd name="T7" fmla="*/ 677 h 1009"/>
                    <a:gd name="T8" fmla="*/ 100 w 642"/>
                    <a:gd name="T9" fmla="*/ 739 h 1009"/>
                    <a:gd name="T10" fmla="*/ 116 w 642"/>
                    <a:gd name="T11" fmla="*/ 818 h 1009"/>
                    <a:gd name="T12" fmla="*/ 141 w 642"/>
                    <a:gd name="T13" fmla="*/ 891 h 1009"/>
                    <a:gd name="T14" fmla="*/ 153 w 642"/>
                    <a:gd name="T15" fmla="*/ 922 h 1009"/>
                    <a:gd name="T16" fmla="*/ 178 w 642"/>
                    <a:gd name="T17" fmla="*/ 962 h 1009"/>
                    <a:gd name="T18" fmla="*/ 209 w 642"/>
                    <a:gd name="T19" fmla="*/ 985 h 1009"/>
                    <a:gd name="T20" fmla="*/ 234 w 642"/>
                    <a:gd name="T21" fmla="*/ 997 h 1009"/>
                    <a:gd name="T22" fmla="*/ 263 w 642"/>
                    <a:gd name="T23" fmla="*/ 1003 h 1009"/>
                    <a:gd name="T24" fmla="*/ 302 w 642"/>
                    <a:gd name="T25" fmla="*/ 1008 h 1009"/>
                    <a:gd name="T26" fmla="*/ 339 w 642"/>
                    <a:gd name="T27" fmla="*/ 1003 h 1009"/>
                    <a:gd name="T28" fmla="*/ 377 w 642"/>
                    <a:gd name="T29" fmla="*/ 993 h 1009"/>
                    <a:gd name="T30" fmla="*/ 407 w 642"/>
                    <a:gd name="T31" fmla="*/ 972 h 1009"/>
                    <a:gd name="T32" fmla="*/ 431 w 642"/>
                    <a:gd name="T33" fmla="*/ 939 h 1009"/>
                    <a:gd name="T34" fmla="*/ 452 w 642"/>
                    <a:gd name="T35" fmla="*/ 895 h 1009"/>
                    <a:gd name="T36" fmla="*/ 472 w 642"/>
                    <a:gd name="T37" fmla="*/ 854 h 1009"/>
                    <a:gd name="T38" fmla="*/ 502 w 642"/>
                    <a:gd name="T39" fmla="*/ 779 h 1009"/>
                    <a:gd name="T40" fmla="*/ 531 w 642"/>
                    <a:gd name="T41" fmla="*/ 684 h 1009"/>
                    <a:gd name="T42" fmla="*/ 552 w 642"/>
                    <a:gd name="T43" fmla="*/ 612 h 1009"/>
                    <a:gd name="T44" fmla="*/ 565 w 642"/>
                    <a:gd name="T45" fmla="*/ 526 h 1009"/>
                    <a:gd name="T46" fmla="*/ 575 w 642"/>
                    <a:gd name="T47" fmla="*/ 451 h 1009"/>
                    <a:gd name="T48" fmla="*/ 580 w 642"/>
                    <a:gd name="T49" fmla="*/ 422 h 1009"/>
                    <a:gd name="T50" fmla="*/ 599 w 642"/>
                    <a:gd name="T51" fmla="*/ 411 h 1009"/>
                    <a:gd name="T52" fmla="*/ 614 w 642"/>
                    <a:gd name="T53" fmla="*/ 400 h 1009"/>
                    <a:gd name="T54" fmla="*/ 630 w 642"/>
                    <a:gd name="T55" fmla="*/ 385 h 1009"/>
                    <a:gd name="T56" fmla="*/ 641 w 642"/>
                    <a:gd name="T57" fmla="*/ 367 h 1009"/>
                    <a:gd name="T58" fmla="*/ 639 w 642"/>
                    <a:gd name="T59" fmla="*/ 350 h 1009"/>
                    <a:gd name="T60" fmla="*/ 623 w 642"/>
                    <a:gd name="T61" fmla="*/ 335 h 1009"/>
                    <a:gd name="T62" fmla="*/ 604 w 642"/>
                    <a:gd name="T63" fmla="*/ 324 h 1009"/>
                    <a:gd name="T64" fmla="*/ 585 w 642"/>
                    <a:gd name="T65" fmla="*/ 321 h 1009"/>
                    <a:gd name="T66" fmla="*/ 585 w 642"/>
                    <a:gd name="T67" fmla="*/ 298 h 1009"/>
                    <a:gd name="T68" fmla="*/ 589 w 642"/>
                    <a:gd name="T69" fmla="*/ 237 h 1009"/>
                    <a:gd name="T70" fmla="*/ 595 w 642"/>
                    <a:gd name="T71" fmla="*/ 166 h 1009"/>
                    <a:gd name="T72" fmla="*/ 570 w 642"/>
                    <a:gd name="T73" fmla="*/ 89 h 1009"/>
                    <a:gd name="T74" fmla="*/ 537 w 642"/>
                    <a:gd name="T75" fmla="*/ 50 h 1009"/>
                    <a:gd name="T76" fmla="*/ 457 w 642"/>
                    <a:gd name="T77" fmla="*/ 7 h 1009"/>
                    <a:gd name="T78" fmla="*/ 356 w 642"/>
                    <a:gd name="T79" fmla="*/ 0 h 1009"/>
                    <a:gd name="T80" fmla="*/ 262 w 642"/>
                    <a:gd name="T81" fmla="*/ 11 h 1009"/>
                    <a:gd name="T82" fmla="*/ 151 w 642"/>
                    <a:gd name="T83" fmla="*/ 46 h 1009"/>
                    <a:gd name="T84" fmla="*/ 85 w 642"/>
                    <a:gd name="T85" fmla="*/ 116 h 1009"/>
                    <a:gd name="T86" fmla="*/ 81 w 642"/>
                    <a:gd name="T87" fmla="*/ 183 h 1009"/>
                    <a:gd name="T88" fmla="*/ 85 w 642"/>
                    <a:gd name="T89" fmla="*/ 230 h 1009"/>
                    <a:gd name="T90" fmla="*/ 81 w 642"/>
                    <a:gd name="T91" fmla="*/ 266 h 1009"/>
                    <a:gd name="T92" fmla="*/ 76 w 642"/>
                    <a:gd name="T93" fmla="*/ 291 h 1009"/>
                    <a:gd name="T94" fmla="*/ 56 w 642"/>
                    <a:gd name="T95" fmla="*/ 309 h 1009"/>
                    <a:gd name="T96" fmla="*/ 33 w 642"/>
                    <a:gd name="T97" fmla="*/ 320 h 1009"/>
                    <a:gd name="T98" fmla="*/ 9 w 642"/>
                    <a:gd name="T99" fmla="*/ 334 h 1009"/>
                    <a:gd name="T100" fmla="*/ 1 w 642"/>
                    <a:gd name="T101" fmla="*/ 352 h 1009"/>
                    <a:gd name="T102" fmla="*/ 0 w 642"/>
                    <a:gd name="T103" fmla="*/ 367 h 1009"/>
                    <a:gd name="T104" fmla="*/ 8 w 642"/>
                    <a:gd name="T105" fmla="*/ 387 h 1009"/>
                    <a:gd name="T106" fmla="*/ 35 w 642"/>
                    <a:gd name="T107" fmla="*/ 403 h 1009"/>
                    <a:gd name="T108" fmla="*/ 51 w 642"/>
                    <a:gd name="T109" fmla="*/ 411 h 1009"/>
                    <a:gd name="T110" fmla="*/ 65 w 642"/>
                    <a:gd name="T111" fmla="*/ 452 h 100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642"/>
                    <a:gd name="T169" fmla="*/ 0 h 1009"/>
                    <a:gd name="T170" fmla="*/ 642 w 642"/>
                    <a:gd name="T171" fmla="*/ 1009 h 100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642" h="1009">
                      <a:moveTo>
                        <a:pt x="65" y="452"/>
                      </a:moveTo>
                      <a:lnTo>
                        <a:pt x="79" y="535"/>
                      </a:lnTo>
                      <a:lnTo>
                        <a:pt x="84" y="613"/>
                      </a:lnTo>
                      <a:lnTo>
                        <a:pt x="91" y="677"/>
                      </a:lnTo>
                      <a:lnTo>
                        <a:pt x="100" y="739"/>
                      </a:lnTo>
                      <a:lnTo>
                        <a:pt x="116" y="818"/>
                      </a:lnTo>
                      <a:lnTo>
                        <a:pt x="141" y="891"/>
                      </a:lnTo>
                      <a:lnTo>
                        <a:pt x="153" y="922"/>
                      </a:lnTo>
                      <a:lnTo>
                        <a:pt x="178" y="962"/>
                      </a:lnTo>
                      <a:lnTo>
                        <a:pt x="209" y="985"/>
                      </a:lnTo>
                      <a:lnTo>
                        <a:pt x="234" y="997"/>
                      </a:lnTo>
                      <a:lnTo>
                        <a:pt x="263" y="1003"/>
                      </a:lnTo>
                      <a:lnTo>
                        <a:pt x="302" y="1008"/>
                      </a:lnTo>
                      <a:lnTo>
                        <a:pt x="339" y="1003"/>
                      </a:lnTo>
                      <a:lnTo>
                        <a:pt x="377" y="993"/>
                      </a:lnTo>
                      <a:lnTo>
                        <a:pt x="407" y="972"/>
                      </a:lnTo>
                      <a:lnTo>
                        <a:pt x="431" y="939"/>
                      </a:lnTo>
                      <a:lnTo>
                        <a:pt x="452" y="895"/>
                      </a:lnTo>
                      <a:lnTo>
                        <a:pt x="472" y="854"/>
                      </a:lnTo>
                      <a:lnTo>
                        <a:pt x="502" y="779"/>
                      </a:lnTo>
                      <a:lnTo>
                        <a:pt x="531" y="684"/>
                      </a:lnTo>
                      <a:lnTo>
                        <a:pt x="552" y="612"/>
                      </a:lnTo>
                      <a:lnTo>
                        <a:pt x="565" y="526"/>
                      </a:lnTo>
                      <a:lnTo>
                        <a:pt x="575" y="451"/>
                      </a:lnTo>
                      <a:lnTo>
                        <a:pt x="580" y="422"/>
                      </a:lnTo>
                      <a:lnTo>
                        <a:pt x="599" y="411"/>
                      </a:lnTo>
                      <a:lnTo>
                        <a:pt x="614" y="400"/>
                      </a:lnTo>
                      <a:lnTo>
                        <a:pt x="630" y="385"/>
                      </a:lnTo>
                      <a:lnTo>
                        <a:pt x="641" y="367"/>
                      </a:lnTo>
                      <a:lnTo>
                        <a:pt x="639" y="350"/>
                      </a:lnTo>
                      <a:lnTo>
                        <a:pt x="623" y="335"/>
                      </a:lnTo>
                      <a:lnTo>
                        <a:pt x="604" y="324"/>
                      </a:lnTo>
                      <a:lnTo>
                        <a:pt x="585" y="321"/>
                      </a:lnTo>
                      <a:lnTo>
                        <a:pt x="585" y="298"/>
                      </a:lnTo>
                      <a:lnTo>
                        <a:pt x="589" y="237"/>
                      </a:lnTo>
                      <a:lnTo>
                        <a:pt x="595" y="166"/>
                      </a:lnTo>
                      <a:lnTo>
                        <a:pt x="570" y="89"/>
                      </a:lnTo>
                      <a:lnTo>
                        <a:pt x="537" y="50"/>
                      </a:lnTo>
                      <a:lnTo>
                        <a:pt x="457" y="7"/>
                      </a:lnTo>
                      <a:lnTo>
                        <a:pt x="356" y="0"/>
                      </a:lnTo>
                      <a:lnTo>
                        <a:pt x="262" y="11"/>
                      </a:lnTo>
                      <a:lnTo>
                        <a:pt x="151" y="46"/>
                      </a:lnTo>
                      <a:lnTo>
                        <a:pt x="85" y="116"/>
                      </a:lnTo>
                      <a:lnTo>
                        <a:pt x="81" y="183"/>
                      </a:lnTo>
                      <a:lnTo>
                        <a:pt x="85" y="230"/>
                      </a:lnTo>
                      <a:lnTo>
                        <a:pt x="81" y="266"/>
                      </a:lnTo>
                      <a:lnTo>
                        <a:pt x="76" y="291"/>
                      </a:lnTo>
                      <a:lnTo>
                        <a:pt x="56" y="309"/>
                      </a:lnTo>
                      <a:lnTo>
                        <a:pt x="33" y="320"/>
                      </a:lnTo>
                      <a:lnTo>
                        <a:pt x="9" y="334"/>
                      </a:lnTo>
                      <a:lnTo>
                        <a:pt x="1" y="352"/>
                      </a:lnTo>
                      <a:lnTo>
                        <a:pt x="0" y="367"/>
                      </a:lnTo>
                      <a:lnTo>
                        <a:pt x="8" y="387"/>
                      </a:lnTo>
                      <a:lnTo>
                        <a:pt x="35" y="403"/>
                      </a:lnTo>
                      <a:lnTo>
                        <a:pt x="51" y="411"/>
                      </a:lnTo>
                      <a:lnTo>
                        <a:pt x="65" y="452"/>
                      </a:lnTo>
                    </a:path>
                  </a:pathLst>
                </a:custGeom>
                <a:solidFill>
                  <a:srgbClr val="E0A080"/>
                </a:solidFill>
                <a:ln w="12700" cap="rnd" cmpd="sng">
                  <a:solidFill>
                    <a:srgbClr val="000000"/>
                  </a:solidFill>
                  <a:prstDash val="solid"/>
                  <a:round/>
                  <a:headEnd type="none" w="med" len="med"/>
                  <a:tailEnd type="none" w="med" len="med"/>
                </a:ln>
              </p:spPr>
              <p:txBody>
                <a:bodyPr/>
                <a:lstStyle/>
                <a:p>
                  <a:endParaRPr lang="en-NZ"/>
                </a:p>
              </p:txBody>
            </p:sp>
            <p:grpSp>
              <p:nvGrpSpPr>
                <p:cNvPr id="36904" name="Group 46"/>
                <p:cNvGrpSpPr>
                  <a:grpSpLocks/>
                </p:cNvGrpSpPr>
                <p:nvPr/>
              </p:nvGrpSpPr>
              <p:grpSpPr bwMode="auto">
                <a:xfrm>
                  <a:off x="3538" y="2455"/>
                  <a:ext cx="681" cy="418"/>
                  <a:chOff x="3538" y="2455"/>
                  <a:chExt cx="681" cy="418"/>
                </a:xfrm>
              </p:grpSpPr>
              <p:sp>
                <p:nvSpPr>
                  <p:cNvPr id="36905" name="Freeform 47"/>
                  <p:cNvSpPr>
                    <a:spLocks/>
                  </p:cNvSpPr>
                  <p:nvPr/>
                </p:nvSpPr>
                <p:spPr bwMode="auto">
                  <a:xfrm>
                    <a:off x="3538" y="2455"/>
                    <a:ext cx="681" cy="418"/>
                  </a:xfrm>
                  <a:custGeom>
                    <a:avLst/>
                    <a:gdLst>
                      <a:gd name="T0" fmla="*/ 540 w 681"/>
                      <a:gd name="T1" fmla="*/ 361 h 418"/>
                      <a:gd name="T2" fmla="*/ 584 w 681"/>
                      <a:gd name="T3" fmla="*/ 408 h 418"/>
                      <a:gd name="T4" fmla="*/ 608 w 681"/>
                      <a:gd name="T5" fmla="*/ 367 h 418"/>
                      <a:gd name="T6" fmla="*/ 637 w 681"/>
                      <a:gd name="T7" fmla="*/ 326 h 418"/>
                      <a:gd name="T8" fmla="*/ 650 w 681"/>
                      <a:gd name="T9" fmla="*/ 283 h 418"/>
                      <a:gd name="T10" fmla="*/ 630 w 681"/>
                      <a:gd name="T11" fmla="*/ 250 h 418"/>
                      <a:gd name="T12" fmla="*/ 673 w 681"/>
                      <a:gd name="T13" fmla="*/ 209 h 418"/>
                      <a:gd name="T14" fmla="*/ 674 w 681"/>
                      <a:gd name="T15" fmla="*/ 169 h 418"/>
                      <a:gd name="T16" fmla="*/ 614 w 681"/>
                      <a:gd name="T17" fmla="*/ 143 h 418"/>
                      <a:gd name="T18" fmla="*/ 553 w 681"/>
                      <a:gd name="T19" fmla="*/ 127 h 418"/>
                      <a:gd name="T20" fmla="*/ 516 w 681"/>
                      <a:gd name="T21" fmla="*/ 97 h 418"/>
                      <a:gd name="T22" fmla="*/ 489 w 681"/>
                      <a:gd name="T23" fmla="*/ 68 h 418"/>
                      <a:gd name="T24" fmla="*/ 444 w 681"/>
                      <a:gd name="T25" fmla="*/ 52 h 418"/>
                      <a:gd name="T26" fmla="*/ 410 w 681"/>
                      <a:gd name="T27" fmla="*/ 37 h 418"/>
                      <a:gd name="T28" fmla="*/ 406 w 681"/>
                      <a:gd name="T29" fmla="*/ 11 h 418"/>
                      <a:gd name="T30" fmla="*/ 364 w 681"/>
                      <a:gd name="T31" fmla="*/ 4 h 418"/>
                      <a:gd name="T32" fmla="*/ 296 w 681"/>
                      <a:gd name="T33" fmla="*/ 19 h 418"/>
                      <a:gd name="T34" fmla="*/ 213 w 681"/>
                      <a:gd name="T35" fmla="*/ 8 h 418"/>
                      <a:gd name="T36" fmla="*/ 148 w 681"/>
                      <a:gd name="T37" fmla="*/ 0 h 418"/>
                      <a:gd name="T38" fmla="*/ 110 w 681"/>
                      <a:gd name="T39" fmla="*/ 35 h 418"/>
                      <a:gd name="T40" fmla="*/ 67 w 681"/>
                      <a:gd name="T41" fmla="*/ 77 h 418"/>
                      <a:gd name="T42" fmla="*/ 9 w 681"/>
                      <a:gd name="T43" fmla="*/ 111 h 418"/>
                      <a:gd name="T44" fmla="*/ 19 w 681"/>
                      <a:gd name="T45" fmla="*/ 156 h 418"/>
                      <a:gd name="T46" fmla="*/ 17 w 681"/>
                      <a:gd name="T47" fmla="*/ 192 h 418"/>
                      <a:gd name="T48" fmla="*/ 2 w 681"/>
                      <a:gd name="T49" fmla="*/ 225 h 418"/>
                      <a:gd name="T50" fmla="*/ 12 w 681"/>
                      <a:gd name="T51" fmla="*/ 272 h 418"/>
                      <a:gd name="T52" fmla="*/ 24 w 681"/>
                      <a:gd name="T53" fmla="*/ 308 h 418"/>
                      <a:gd name="T54" fmla="*/ 42 w 681"/>
                      <a:gd name="T55" fmla="*/ 359 h 418"/>
                      <a:gd name="T56" fmla="*/ 65 w 681"/>
                      <a:gd name="T57" fmla="*/ 403 h 418"/>
                      <a:gd name="T58" fmla="*/ 84 w 681"/>
                      <a:gd name="T59" fmla="*/ 396 h 418"/>
                      <a:gd name="T60" fmla="*/ 130 w 681"/>
                      <a:gd name="T61" fmla="*/ 359 h 418"/>
                      <a:gd name="T62" fmla="*/ 167 w 681"/>
                      <a:gd name="T63" fmla="*/ 322 h 418"/>
                      <a:gd name="T64" fmla="*/ 167 w 681"/>
                      <a:gd name="T65" fmla="*/ 291 h 418"/>
                      <a:gd name="T66" fmla="*/ 173 w 681"/>
                      <a:gd name="T67" fmla="*/ 267 h 418"/>
                      <a:gd name="T68" fmla="*/ 160 w 681"/>
                      <a:gd name="T69" fmla="*/ 239 h 418"/>
                      <a:gd name="T70" fmla="*/ 133 w 681"/>
                      <a:gd name="T71" fmla="*/ 228 h 418"/>
                      <a:gd name="T72" fmla="*/ 142 w 681"/>
                      <a:gd name="T73" fmla="*/ 205 h 418"/>
                      <a:gd name="T74" fmla="*/ 157 w 681"/>
                      <a:gd name="T75" fmla="*/ 187 h 418"/>
                      <a:gd name="T76" fmla="*/ 164 w 681"/>
                      <a:gd name="T77" fmla="*/ 168 h 418"/>
                      <a:gd name="T78" fmla="*/ 200 w 681"/>
                      <a:gd name="T79" fmla="*/ 162 h 418"/>
                      <a:gd name="T80" fmla="*/ 234 w 681"/>
                      <a:gd name="T81" fmla="*/ 162 h 418"/>
                      <a:gd name="T82" fmla="*/ 271 w 681"/>
                      <a:gd name="T83" fmla="*/ 157 h 418"/>
                      <a:gd name="T84" fmla="*/ 302 w 681"/>
                      <a:gd name="T85" fmla="*/ 171 h 418"/>
                      <a:gd name="T86" fmla="*/ 327 w 681"/>
                      <a:gd name="T87" fmla="*/ 186 h 418"/>
                      <a:gd name="T88" fmla="*/ 370 w 681"/>
                      <a:gd name="T89" fmla="*/ 177 h 418"/>
                      <a:gd name="T90" fmla="*/ 409 w 681"/>
                      <a:gd name="T91" fmla="*/ 157 h 418"/>
                      <a:gd name="T92" fmla="*/ 432 w 681"/>
                      <a:gd name="T93" fmla="*/ 131 h 418"/>
                      <a:gd name="T94" fmla="*/ 451 w 681"/>
                      <a:gd name="T95" fmla="*/ 116 h 418"/>
                      <a:gd name="T96" fmla="*/ 491 w 681"/>
                      <a:gd name="T97" fmla="*/ 120 h 418"/>
                      <a:gd name="T98" fmla="*/ 504 w 681"/>
                      <a:gd name="T99" fmla="*/ 149 h 418"/>
                      <a:gd name="T100" fmla="*/ 524 w 681"/>
                      <a:gd name="T101" fmla="*/ 174 h 418"/>
                      <a:gd name="T102" fmla="*/ 519 w 681"/>
                      <a:gd name="T103" fmla="*/ 197 h 418"/>
                      <a:gd name="T104" fmla="*/ 513 w 681"/>
                      <a:gd name="T105" fmla="*/ 222 h 418"/>
                      <a:gd name="T106" fmla="*/ 525 w 681"/>
                      <a:gd name="T107" fmla="*/ 248 h 418"/>
                      <a:gd name="T108" fmla="*/ 526 w 681"/>
                      <a:gd name="T109" fmla="*/ 288 h 41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81"/>
                      <a:gd name="T166" fmla="*/ 0 h 418"/>
                      <a:gd name="T167" fmla="*/ 681 w 681"/>
                      <a:gd name="T168" fmla="*/ 418 h 41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81" h="418">
                        <a:moveTo>
                          <a:pt x="521" y="326"/>
                        </a:moveTo>
                        <a:lnTo>
                          <a:pt x="540" y="361"/>
                        </a:lnTo>
                        <a:lnTo>
                          <a:pt x="560" y="389"/>
                        </a:lnTo>
                        <a:lnTo>
                          <a:pt x="584" y="408"/>
                        </a:lnTo>
                        <a:lnTo>
                          <a:pt x="596" y="393"/>
                        </a:lnTo>
                        <a:lnTo>
                          <a:pt x="608" y="367"/>
                        </a:lnTo>
                        <a:lnTo>
                          <a:pt x="616" y="337"/>
                        </a:lnTo>
                        <a:lnTo>
                          <a:pt x="637" y="326"/>
                        </a:lnTo>
                        <a:lnTo>
                          <a:pt x="646" y="306"/>
                        </a:lnTo>
                        <a:lnTo>
                          <a:pt x="650" y="283"/>
                        </a:lnTo>
                        <a:lnTo>
                          <a:pt x="640" y="262"/>
                        </a:lnTo>
                        <a:lnTo>
                          <a:pt x="630" y="250"/>
                        </a:lnTo>
                        <a:lnTo>
                          <a:pt x="653" y="230"/>
                        </a:lnTo>
                        <a:lnTo>
                          <a:pt x="673" y="209"/>
                        </a:lnTo>
                        <a:lnTo>
                          <a:pt x="680" y="189"/>
                        </a:lnTo>
                        <a:lnTo>
                          <a:pt x="674" y="169"/>
                        </a:lnTo>
                        <a:lnTo>
                          <a:pt x="644" y="151"/>
                        </a:lnTo>
                        <a:lnTo>
                          <a:pt x="614" y="143"/>
                        </a:lnTo>
                        <a:lnTo>
                          <a:pt x="580" y="135"/>
                        </a:lnTo>
                        <a:lnTo>
                          <a:pt x="553" y="127"/>
                        </a:lnTo>
                        <a:lnTo>
                          <a:pt x="531" y="114"/>
                        </a:lnTo>
                        <a:lnTo>
                          <a:pt x="516" y="97"/>
                        </a:lnTo>
                        <a:lnTo>
                          <a:pt x="507" y="83"/>
                        </a:lnTo>
                        <a:lnTo>
                          <a:pt x="489" y="68"/>
                        </a:lnTo>
                        <a:lnTo>
                          <a:pt x="468" y="58"/>
                        </a:lnTo>
                        <a:lnTo>
                          <a:pt x="444" y="52"/>
                        </a:lnTo>
                        <a:lnTo>
                          <a:pt x="418" y="55"/>
                        </a:lnTo>
                        <a:lnTo>
                          <a:pt x="410" y="37"/>
                        </a:lnTo>
                        <a:lnTo>
                          <a:pt x="412" y="25"/>
                        </a:lnTo>
                        <a:lnTo>
                          <a:pt x="406" y="11"/>
                        </a:lnTo>
                        <a:lnTo>
                          <a:pt x="383" y="4"/>
                        </a:lnTo>
                        <a:lnTo>
                          <a:pt x="364" y="4"/>
                        </a:lnTo>
                        <a:lnTo>
                          <a:pt x="336" y="9"/>
                        </a:lnTo>
                        <a:lnTo>
                          <a:pt x="296" y="19"/>
                        </a:lnTo>
                        <a:lnTo>
                          <a:pt x="259" y="14"/>
                        </a:lnTo>
                        <a:lnTo>
                          <a:pt x="213" y="8"/>
                        </a:lnTo>
                        <a:lnTo>
                          <a:pt x="175" y="1"/>
                        </a:lnTo>
                        <a:lnTo>
                          <a:pt x="148" y="0"/>
                        </a:lnTo>
                        <a:lnTo>
                          <a:pt x="125" y="14"/>
                        </a:lnTo>
                        <a:lnTo>
                          <a:pt x="110" y="35"/>
                        </a:lnTo>
                        <a:lnTo>
                          <a:pt x="92" y="55"/>
                        </a:lnTo>
                        <a:lnTo>
                          <a:pt x="67" y="77"/>
                        </a:lnTo>
                        <a:lnTo>
                          <a:pt x="40" y="93"/>
                        </a:lnTo>
                        <a:lnTo>
                          <a:pt x="9" y="111"/>
                        </a:lnTo>
                        <a:lnTo>
                          <a:pt x="7" y="132"/>
                        </a:lnTo>
                        <a:lnTo>
                          <a:pt x="19" y="156"/>
                        </a:lnTo>
                        <a:lnTo>
                          <a:pt x="24" y="171"/>
                        </a:lnTo>
                        <a:lnTo>
                          <a:pt x="17" y="192"/>
                        </a:lnTo>
                        <a:lnTo>
                          <a:pt x="8" y="209"/>
                        </a:lnTo>
                        <a:lnTo>
                          <a:pt x="2" y="225"/>
                        </a:lnTo>
                        <a:lnTo>
                          <a:pt x="0" y="250"/>
                        </a:lnTo>
                        <a:lnTo>
                          <a:pt x="12" y="272"/>
                        </a:lnTo>
                        <a:lnTo>
                          <a:pt x="22" y="289"/>
                        </a:lnTo>
                        <a:lnTo>
                          <a:pt x="24" y="308"/>
                        </a:lnTo>
                        <a:lnTo>
                          <a:pt x="30" y="335"/>
                        </a:lnTo>
                        <a:lnTo>
                          <a:pt x="42" y="359"/>
                        </a:lnTo>
                        <a:lnTo>
                          <a:pt x="50" y="380"/>
                        </a:lnTo>
                        <a:lnTo>
                          <a:pt x="65" y="403"/>
                        </a:lnTo>
                        <a:lnTo>
                          <a:pt x="75" y="417"/>
                        </a:lnTo>
                        <a:lnTo>
                          <a:pt x="84" y="396"/>
                        </a:lnTo>
                        <a:lnTo>
                          <a:pt x="102" y="374"/>
                        </a:lnTo>
                        <a:lnTo>
                          <a:pt x="130" y="359"/>
                        </a:lnTo>
                        <a:lnTo>
                          <a:pt x="153" y="339"/>
                        </a:lnTo>
                        <a:lnTo>
                          <a:pt x="167" y="322"/>
                        </a:lnTo>
                        <a:lnTo>
                          <a:pt x="171" y="305"/>
                        </a:lnTo>
                        <a:lnTo>
                          <a:pt x="167" y="291"/>
                        </a:lnTo>
                        <a:lnTo>
                          <a:pt x="170" y="278"/>
                        </a:lnTo>
                        <a:lnTo>
                          <a:pt x="173" y="267"/>
                        </a:lnTo>
                        <a:lnTo>
                          <a:pt x="171" y="255"/>
                        </a:lnTo>
                        <a:lnTo>
                          <a:pt x="160" y="239"/>
                        </a:lnTo>
                        <a:lnTo>
                          <a:pt x="146" y="233"/>
                        </a:lnTo>
                        <a:lnTo>
                          <a:pt x="133" y="228"/>
                        </a:lnTo>
                        <a:lnTo>
                          <a:pt x="135" y="217"/>
                        </a:lnTo>
                        <a:lnTo>
                          <a:pt x="142" y="205"/>
                        </a:lnTo>
                        <a:lnTo>
                          <a:pt x="152" y="192"/>
                        </a:lnTo>
                        <a:lnTo>
                          <a:pt x="157" y="187"/>
                        </a:lnTo>
                        <a:lnTo>
                          <a:pt x="159" y="177"/>
                        </a:lnTo>
                        <a:lnTo>
                          <a:pt x="164" y="168"/>
                        </a:lnTo>
                        <a:lnTo>
                          <a:pt x="178" y="162"/>
                        </a:lnTo>
                        <a:lnTo>
                          <a:pt x="200" y="162"/>
                        </a:lnTo>
                        <a:lnTo>
                          <a:pt x="219" y="162"/>
                        </a:lnTo>
                        <a:lnTo>
                          <a:pt x="234" y="162"/>
                        </a:lnTo>
                        <a:lnTo>
                          <a:pt x="252" y="157"/>
                        </a:lnTo>
                        <a:lnTo>
                          <a:pt x="271" y="157"/>
                        </a:lnTo>
                        <a:lnTo>
                          <a:pt x="290" y="163"/>
                        </a:lnTo>
                        <a:lnTo>
                          <a:pt x="302" y="171"/>
                        </a:lnTo>
                        <a:lnTo>
                          <a:pt x="312" y="179"/>
                        </a:lnTo>
                        <a:lnTo>
                          <a:pt x="327" y="186"/>
                        </a:lnTo>
                        <a:lnTo>
                          <a:pt x="350" y="184"/>
                        </a:lnTo>
                        <a:lnTo>
                          <a:pt x="370" y="177"/>
                        </a:lnTo>
                        <a:lnTo>
                          <a:pt x="387" y="170"/>
                        </a:lnTo>
                        <a:lnTo>
                          <a:pt x="409" y="157"/>
                        </a:lnTo>
                        <a:lnTo>
                          <a:pt x="423" y="145"/>
                        </a:lnTo>
                        <a:lnTo>
                          <a:pt x="432" y="131"/>
                        </a:lnTo>
                        <a:lnTo>
                          <a:pt x="439" y="120"/>
                        </a:lnTo>
                        <a:lnTo>
                          <a:pt x="451" y="116"/>
                        </a:lnTo>
                        <a:lnTo>
                          <a:pt x="468" y="118"/>
                        </a:lnTo>
                        <a:lnTo>
                          <a:pt x="491" y="120"/>
                        </a:lnTo>
                        <a:lnTo>
                          <a:pt x="497" y="134"/>
                        </a:lnTo>
                        <a:lnTo>
                          <a:pt x="504" y="149"/>
                        </a:lnTo>
                        <a:lnTo>
                          <a:pt x="514" y="163"/>
                        </a:lnTo>
                        <a:lnTo>
                          <a:pt x="524" y="174"/>
                        </a:lnTo>
                        <a:lnTo>
                          <a:pt x="528" y="184"/>
                        </a:lnTo>
                        <a:lnTo>
                          <a:pt x="519" y="197"/>
                        </a:lnTo>
                        <a:lnTo>
                          <a:pt x="513" y="210"/>
                        </a:lnTo>
                        <a:lnTo>
                          <a:pt x="513" y="222"/>
                        </a:lnTo>
                        <a:lnTo>
                          <a:pt x="519" y="236"/>
                        </a:lnTo>
                        <a:lnTo>
                          <a:pt x="525" y="248"/>
                        </a:lnTo>
                        <a:lnTo>
                          <a:pt x="539" y="259"/>
                        </a:lnTo>
                        <a:lnTo>
                          <a:pt x="526" y="288"/>
                        </a:lnTo>
                        <a:lnTo>
                          <a:pt x="521" y="326"/>
                        </a:lnTo>
                      </a:path>
                    </a:pathLst>
                  </a:custGeom>
                  <a:solidFill>
                    <a:srgbClr val="A04000"/>
                  </a:solidFill>
                  <a:ln w="12700" cap="rnd" cmpd="sng">
                    <a:solidFill>
                      <a:srgbClr val="000000"/>
                    </a:solidFill>
                    <a:prstDash val="solid"/>
                    <a:round/>
                    <a:headEnd type="none" w="med" len="med"/>
                    <a:tailEnd type="none" w="med" len="med"/>
                  </a:ln>
                </p:spPr>
                <p:txBody>
                  <a:bodyPr/>
                  <a:lstStyle/>
                  <a:p>
                    <a:endParaRPr lang="en-NZ"/>
                  </a:p>
                </p:txBody>
              </p:sp>
              <p:grpSp>
                <p:nvGrpSpPr>
                  <p:cNvPr id="36906" name="Group 48"/>
                  <p:cNvGrpSpPr>
                    <a:grpSpLocks/>
                  </p:cNvGrpSpPr>
                  <p:nvPr/>
                </p:nvGrpSpPr>
                <p:grpSpPr bwMode="auto">
                  <a:xfrm>
                    <a:off x="3628" y="2533"/>
                    <a:ext cx="500" cy="215"/>
                    <a:chOff x="3628" y="2533"/>
                    <a:chExt cx="500" cy="215"/>
                  </a:xfrm>
                </p:grpSpPr>
                <p:sp>
                  <p:nvSpPr>
                    <p:cNvPr id="36907" name="Freeform 49"/>
                    <p:cNvSpPr>
                      <a:spLocks/>
                    </p:cNvSpPr>
                    <p:nvPr/>
                  </p:nvSpPr>
                  <p:spPr bwMode="auto">
                    <a:xfrm>
                      <a:off x="3735" y="2551"/>
                      <a:ext cx="82" cy="65"/>
                    </a:xfrm>
                    <a:custGeom>
                      <a:avLst/>
                      <a:gdLst>
                        <a:gd name="T0" fmla="*/ 81 w 82"/>
                        <a:gd name="T1" fmla="*/ 64 h 65"/>
                        <a:gd name="T2" fmla="*/ 58 w 82"/>
                        <a:gd name="T3" fmla="*/ 55 h 65"/>
                        <a:gd name="T4" fmla="*/ 45 w 82"/>
                        <a:gd name="T5" fmla="*/ 33 h 65"/>
                        <a:gd name="T6" fmla="*/ 51 w 82"/>
                        <a:gd name="T7" fmla="*/ 18 h 65"/>
                        <a:gd name="T8" fmla="*/ 67 w 82"/>
                        <a:gd name="T9" fmla="*/ 0 h 65"/>
                        <a:gd name="T10" fmla="*/ 55 w 82"/>
                        <a:gd name="T11" fmla="*/ 5 h 65"/>
                        <a:gd name="T12" fmla="*/ 46 w 82"/>
                        <a:gd name="T13" fmla="*/ 12 h 65"/>
                        <a:gd name="T14" fmla="*/ 34 w 82"/>
                        <a:gd name="T15" fmla="*/ 22 h 65"/>
                        <a:gd name="T16" fmla="*/ 34 w 82"/>
                        <a:gd name="T17" fmla="*/ 34 h 65"/>
                        <a:gd name="T18" fmla="*/ 38 w 82"/>
                        <a:gd name="T19" fmla="*/ 42 h 65"/>
                        <a:gd name="T20" fmla="*/ 36 w 82"/>
                        <a:gd name="T21" fmla="*/ 53 h 65"/>
                        <a:gd name="T22" fmla="*/ 28 w 82"/>
                        <a:gd name="T23" fmla="*/ 47 h 65"/>
                        <a:gd name="T24" fmla="*/ 11 w 82"/>
                        <a:gd name="T25" fmla="*/ 37 h 65"/>
                        <a:gd name="T26" fmla="*/ 9 w 82"/>
                        <a:gd name="T27" fmla="*/ 24 h 65"/>
                        <a:gd name="T28" fmla="*/ 0 w 82"/>
                        <a:gd name="T29" fmla="*/ 39 h 65"/>
                        <a:gd name="T30" fmla="*/ 12 w 82"/>
                        <a:gd name="T31" fmla="*/ 53 h 65"/>
                        <a:gd name="T32" fmla="*/ 17 w 82"/>
                        <a:gd name="T33" fmla="*/ 64 h 65"/>
                        <a:gd name="T34" fmla="*/ 37 w 82"/>
                        <a:gd name="T35" fmla="*/ 63 h 65"/>
                        <a:gd name="T36" fmla="*/ 59 w 82"/>
                        <a:gd name="T37" fmla="*/ 59 h 65"/>
                        <a:gd name="T38" fmla="*/ 81 w 82"/>
                        <a:gd name="T39" fmla="*/ 64 h 6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2"/>
                        <a:gd name="T61" fmla="*/ 0 h 65"/>
                        <a:gd name="T62" fmla="*/ 82 w 82"/>
                        <a:gd name="T63" fmla="*/ 65 h 6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2" h="65">
                          <a:moveTo>
                            <a:pt x="81" y="64"/>
                          </a:moveTo>
                          <a:lnTo>
                            <a:pt x="58" y="55"/>
                          </a:lnTo>
                          <a:lnTo>
                            <a:pt x="45" y="33"/>
                          </a:lnTo>
                          <a:lnTo>
                            <a:pt x="51" y="18"/>
                          </a:lnTo>
                          <a:lnTo>
                            <a:pt x="67" y="0"/>
                          </a:lnTo>
                          <a:lnTo>
                            <a:pt x="55" y="5"/>
                          </a:lnTo>
                          <a:lnTo>
                            <a:pt x="46" y="12"/>
                          </a:lnTo>
                          <a:lnTo>
                            <a:pt x="34" y="22"/>
                          </a:lnTo>
                          <a:lnTo>
                            <a:pt x="34" y="34"/>
                          </a:lnTo>
                          <a:lnTo>
                            <a:pt x="38" y="42"/>
                          </a:lnTo>
                          <a:lnTo>
                            <a:pt x="36" y="53"/>
                          </a:lnTo>
                          <a:lnTo>
                            <a:pt x="28" y="47"/>
                          </a:lnTo>
                          <a:lnTo>
                            <a:pt x="11" y="37"/>
                          </a:lnTo>
                          <a:lnTo>
                            <a:pt x="9" y="24"/>
                          </a:lnTo>
                          <a:lnTo>
                            <a:pt x="0" y="39"/>
                          </a:lnTo>
                          <a:lnTo>
                            <a:pt x="12" y="53"/>
                          </a:lnTo>
                          <a:lnTo>
                            <a:pt x="17" y="64"/>
                          </a:lnTo>
                          <a:lnTo>
                            <a:pt x="37" y="63"/>
                          </a:lnTo>
                          <a:lnTo>
                            <a:pt x="59" y="59"/>
                          </a:lnTo>
                          <a:lnTo>
                            <a:pt x="81" y="64"/>
                          </a:lnTo>
                        </a:path>
                      </a:pathLst>
                    </a:custGeom>
                    <a:solidFill>
                      <a:srgbClr val="604020"/>
                    </a:solidFill>
                    <a:ln w="12700" cap="rnd" cmpd="sng">
                      <a:solidFill>
                        <a:srgbClr val="000000"/>
                      </a:solidFill>
                      <a:prstDash val="solid"/>
                      <a:round/>
                      <a:headEnd type="none" w="med" len="med"/>
                      <a:tailEnd type="none" w="med" len="med"/>
                    </a:ln>
                  </p:spPr>
                  <p:txBody>
                    <a:bodyPr/>
                    <a:lstStyle/>
                    <a:p>
                      <a:endParaRPr lang="en-NZ"/>
                    </a:p>
                  </p:txBody>
                </p:sp>
                <p:sp>
                  <p:nvSpPr>
                    <p:cNvPr id="36908" name="Freeform 50"/>
                    <p:cNvSpPr>
                      <a:spLocks/>
                    </p:cNvSpPr>
                    <p:nvPr/>
                  </p:nvSpPr>
                  <p:spPr bwMode="auto">
                    <a:xfrm>
                      <a:off x="3946" y="2533"/>
                      <a:ext cx="47" cy="41"/>
                    </a:xfrm>
                    <a:custGeom>
                      <a:avLst/>
                      <a:gdLst>
                        <a:gd name="T0" fmla="*/ 29 w 47"/>
                        <a:gd name="T1" fmla="*/ 40 h 41"/>
                        <a:gd name="T2" fmla="*/ 35 w 47"/>
                        <a:gd name="T3" fmla="*/ 19 h 41"/>
                        <a:gd name="T4" fmla="*/ 29 w 47"/>
                        <a:gd name="T5" fmla="*/ 10 h 41"/>
                        <a:gd name="T6" fmla="*/ 15 w 47"/>
                        <a:gd name="T7" fmla="*/ 5 h 41"/>
                        <a:gd name="T8" fmla="*/ 0 w 47"/>
                        <a:gd name="T9" fmla="*/ 6 h 41"/>
                        <a:gd name="T10" fmla="*/ 12 w 47"/>
                        <a:gd name="T11" fmla="*/ 0 h 41"/>
                        <a:gd name="T12" fmla="*/ 29 w 47"/>
                        <a:gd name="T13" fmla="*/ 2 h 41"/>
                        <a:gd name="T14" fmla="*/ 45 w 47"/>
                        <a:gd name="T15" fmla="*/ 13 h 41"/>
                        <a:gd name="T16" fmla="*/ 46 w 47"/>
                        <a:gd name="T17" fmla="*/ 24 h 41"/>
                        <a:gd name="T18" fmla="*/ 29 w 47"/>
                        <a:gd name="T19" fmla="*/ 4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
                        <a:gd name="T31" fmla="*/ 0 h 41"/>
                        <a:gd name="T32" fmla="*/ 47 w 47"/>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 h="41">
                          <a:moveTo>
                            <a:pt x="29" y="40"/>
                          </a:moveTo>
                          <a:lnTo>
                            <a:pt x="35" y="19"/>
                          </a:lnTo>
                          <a:lnTo>
                            <a:pt x="29" y="10"/>
                          </a:lnTo>
                          <a:lnTo>
                            <a:pt x="15" y="5"/>
                          </a:lnTo>
                          <a:lnTo>
                            <a:pt x="0" y="6"/>
                          </a:lnTo>
                          <a:lnTo>
                            <a:pt x="12" y="0"/>
                          </a:lnTo>
                          <a:lnTo>
                            <a:pt x="29" y="2"/>
                          </a:lnTo>
                          <a:lnTo>
                            <a:pt x="45" y="13"/>
                          </a:lnTo>
                          <a:lnTo>
                            <a:pt x="46" y="24"/>
                          </a:lnTo>
                          <a:lnTo>
                            <a:pt x="29" y="40"/>
                          </a:lnTo>
                        </a:path>
                      </a:pathLst>
                    </a:custGeom>
                    <a:solidFill>
                      <a:srgbClr val="604020"/>
                    </a:solidFill>
                    <a:ln w="12700" cap="rnd" cmpd="sng">
                      <a:solidFill>
                        <a:srgbClr val="000000"/>
                      </a:solidFill>
                      <a:prstDash val="solid"/>
                      <a:round/>
                      <a:headEnd type="none" w="med" len="med"/>
                      <a:tailEnd type="none" w="med" len="med"/>
                    </a:ln>
                  </p:spPr>
                  <p:txBody>
                    <a:bodyPr/>
                    <a:lstStyle/>
                    <a:p>
                      <a:endParaRPr lang="en-NZ"/>
                    </a:p>
                  </p:txBody>
                </p:sp>
                <p:sp>
                  <p:nvSpPr>
                    <p:cNvPr id="36909" name="Freeform 51"/>
                    <p:cNvSpPr>
                      <a:spLocks/>
                    </p:cNvSpPr>
                    <p:nvPr/>
                  </p:nvSpPr>
                  <p:spPr bwMode="auto">
                    <a:xfrm>
                      <a:off x="3628" y="2642"/>
                      <a:ext cx="41" cy="40"/>
                    </a:xfrm>
                    <a:custGeom>
                      <a:avLst/>
                      <a:gdLst>
                        <a:gd name="T0" fmla="*/ 40 w 41"/>
                        <a:gd name="T1" fmla="*/ 36 h 40"/>
                        <a:gd name="T2" fmla="*/ 16 w 41"/>
                        <a:gd name="T3" fmla="*/ 33 h 40"/>
                        <a:gd name="T4" fmla="*/ 13 w 41"/>
                        <a:gd name="T5" fmla="*/ 29 h 40"/>
                        <a:gd name="T6" fmla="*/ 3 w 41"/>
                        <a:gd name="T7" fmla="*/ 11 h 40"/>
                        <a:gd name="T8" fmla="*/ 3 w 41"/>
                        <a:gd name="T9" fmla="*/ 0 h 40"/>
                        <a:gd name="T10" fmla="*/ 0 w 41"/>
                        <a:gd name="T11" fmla="*/ 17 h 40"/>
                        <a:gd name="T12" fmla="*/ 3 w 41"/>
                        <a:gd name="T13" fmla="*/ 30 h 40"/>
                        <a:gd name="T14" fmla="*/ 10 w 41"/>
                        <a:gd name="T15" fmla="*/ 39 h 40"/>
                        <a:gd name="T16" fmla="*/ 40 w 41"/>
                        <a:gd name="T17" fmla="*/ 36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1"/>
                        <a:gd name="T28" fmla="*/ 0 h 40"/>
                        <a:gd name="T29" fmla="*/ 41 w 41"/>
                        <a:gd name="T30" fmla="*/ 40 h 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1" h="40">
                          <a:moveTo>
                            <a:pt x="40" y="36"/>
                          </a:moveTo>
                          <a:lnTo>
                            <a:pt x="16" y="33"/>
                          </a:lnTo>
                          <a:lnTo>
                            <a:pt x="13" y="29"/>
                          </a:lnTo>
                          <a:lnTo>
                            <a:pt x="3" y="11"/>
                          </a:lnTo>
                          <a:lnTo>
                            <a:pt x="3" y="0"/>
                          </a:lnTo>
                          <a:lnTo>
                            <a:pt x="0" y="17"/>
                          </a:lnTo>
                          <a:lnTo>
                            <a:pt x="3" y="30"/>
                          </a:lnTo>
                          <a:lnTo>
                            <a:pt x="10" y="39"/>
                          </a:lnTo>
                          <a:lnTo>
                            <a:pt x="40" y="36"/>
                          </a:lnTo>
                        </a:path>
                      </a:pathLst>
                    </a:custGeom>
                    <a:solidFill>
                      <a:srgbClr val="604020"/>
                    </a:solidFill>
                    <a:ln w="12700" cap="rnd" cmpd="sng">
                      <a:solidFill>
                        <a:srgbClr val="000000"/>
                      </a:solidFill>
                      <a:prstDash val="solid"/>
                      <a:round/>
                      <a:headEnd type="none" w="med" len="med"/>
                      <a:tailEnd type="none" w="med" len="med"/>
                    </a:ln>
                  </p:spPr>
                  <p:txBody>
                    <a:bodyPr/>
                    <a:lstStyle/>
                    <a:p>
                      <a:endParaRPr lang="en-NZ"/>
                    </a:p>
                  </p:txBody>
                </p:sp>
                <p:sp>
                  <p:nvSpPr>
                    <p:cNvPr id="36910" name="Freeform 52"/>
                    <p:cNvSpPr>
                      <a:spLocks/>
                    </p:cNvSpPr>
                    <p:nvPr/>
                  </p:nvSpPr>
                  <p:spPr bwMode="auto">
                    <a:xfrm>
                      <a:off x="3633" y="2679"/>
                      <a:ext cx="36" cy="43"/>
                    </a:xfrm>
                    <a:custGeom>
                      <a:avLst/>
                      <a:gdLst>
                        <a:gd name="T0" fmla="*/ 35 w 36"/>
                        <a:gd name="T1" fmla="*/ 0 h 43"/>
                        <a:gd name="T2" fmla="*/ 9 w 36"/>
                        <a:gd name="T3" fmla="*/ 13 h 43"/>
                        <a:gd name="T4" fmla="*/ 0 w 36"/>
                        <a:gd name="T5" fmla="*/ 26 h 43"/>
                        <a:gd name="T6" fmla="*/ 2 w 36"/>
                        <a:gd name="T7" fmla="*/ 37 h 43"/>
                        <a:gd name="T8" fmla="*/ 13 w 36"/>
                        <a:gd name="T9" fmla="*/ 42 h 43"/>
                        <a:gd name="T10" fmla="*/ 13 w 36"/>
                        <a:gd name="T11" fmla="*/ 35 h 43"/>
                        <a:gd name="T12" fmla="*/ 13 w 36"/>
                        <a:gd name="T13" fmla="*/ 24 h 43"/>
                        <a:gd name="T14" fmla="*/ 21 w 36"/>
                        <a:gd name="T15" fmla="*/ 18 h 43"/>
                        <a:gd name="T16" fmla="*/ 35 w 36"/>
                        <a:gd name="T17" fmla="*/ 0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
                        <a:gd name="T28" fmla="*/ 0 h 43"/>
                        <a:gd name="T29" fmla="*/ 36 w 36"/>
                        <a:gd name="T30" fmla="*/ 43 h 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 h="43">
                          <a:moveTo>
                            <a:pt x="35" y="0"/>
                          </a:moveTo>
                          <a:lnTo>
                            <a:pt x="9" y="13"/>
                          </a:lnTo>
                          <a:lnTo>
                            <a:pt x="0" y="26"/>
                          </a:lnTo>
                          <a:lnTo>
                            <a:pt x="2" y="37"/>
                          </a:lnTo>
                          <a:lnTo>
                            <a:pt x="13" y="42"/>
                          </a:lnTo>
                          <a:lnTo>
                            <a:pt x="13" y="35"/>
                          </a:lnTo>
                          <a:lnTo>
                            <a:pt x="13" y="24"/>
                          </a:lnTo>
                          <a:lnTo>
                            <a:pt x="21" y="18"/>
                          </a:lnTo>
                          <a:lnTo>
                            <a:pt x="35" y="0"/>
                          </a:lnTo>
                        </a:path>
                      </a:pathLst>
                    </a:custGeom>
                    <a:solidFill>
                      <a:srgbClr val="604020"/>
                    </a:solidFill>
                    <a:ln w="12700" cap="rnd" cmpd="sng">
                      <a:solidFill>
                        <a:srgbClr val="000000"/>
                      </a:solidFill>
                      <a:prstDash val="solid"/>
                      <a:round/>
                      <a:headEnd type="none" w="med" len="med"/>
                      <a:tailEnd type="none" w="med" len="med"/>
                    </a:ln>
                  </p:spPr>
                  <p:txBody>
                    <a:bodyPr/>
                    <a:lstStyle/>
                    <a:p>
                      <a:endParaRPr lang="en-NZ"/>
                    </a:p>
                  </p:txBody>
                </p:sp>
                <p:sp>
                  <p:nvSpPr>
                    <p:cNvPr id="36911" name="Freeform 53"/>
                    <p:cNvSpPr>
                      <a:spLocks/>
                    </p:cNvSpPr>
                    <p:nvPr/>
                  </p:nvSpPr>
                  <p:spPr bwMode="auto">
                    <a:xfrm>
                      <a:off x="4062" y="2714"/>
                      <a:ext cx="66" cy="34"/>
                    </a:xfrm>
                    <a:custGeom>
                      <a:avLst/>
                      <a:gdLst>
                        <a:gd name="T0" fmla="*/ 12 w 66"/>
                        <a:gd name="T1" fmla="*/ 0 h 34"/>
                        <a:gd name="T2" fmla="*/ 38 w 66"/>
                        <a:gd name="T3" fmla="*/ 8 h 34"/>
                        <a:gd name="T4" fmla="*/ 53 w 66"/>
                        <a:gd name="T5" fmla="*/ 8 h 34"/>
                        <a:gd name="T6" fmla="*/ 65 w 66"/>
                        <a:gd name="T7" fmla="*/ 0 h 34"/>
                        <a:gd name="T8" fmla="*/ 56 w 66"/>
                        <a:gd name="T9" fmla="*/ 12 h 34"/>
                        <a:gd name="T10" fmla="*/ 40 w 66"/>
                        <a:gd name="T11" fmla="*/ 16 h 34"/>
                        <a:gd name="T12" fmla="*/ 46 w 66"/>
                        <a:gd name="T13" fmla="*/ 24 h 34"/>
                        <a:gd name="T14" fmla="*/ 60 w 66"/>
                        <a:gd name="T15" fmla="*/ 28 h 34"/>
                        <a:gd name="T16" fmla="*/ 33 w 66"/>
                        <a:gd name="T17" fmla="*/ 26 h 34"/>
                        <a:gd name="T18" fmla="*/ 23 w 66"/>
                        <a:gd name="T19" fmla="*/ 20 h 34"/>
                        <a:gd name="T20" fmla="*/ 16 w 66"/>
                        <a:gd name="T21" fmla="*/ 12 h 34"/>
                        <a:gd name="T22" fmla="*/ 11 w 66"/>
                        <a:gd name="T23" fmla="*/ 20 h 34"/>
                        <a:gd name="T24" fmla="*/ 10 w 66"/>
                        <a:gd name="T25" fmla="*/ 33 h 34"/>
                        <a:gd name="T26" fmla="*/ 0 w 66"/>
                        <a:gd name="T27" fmla="*/ 24 h 34"/>
                        <a:gd name="T28" fmla="*/ 4 w 66"/>
                        <a:gd name="T29" fmla="*/ 12 h 34"/>
                        <a:gd name="T30" fmla="*/ 12 w 66"/>
                        <a:gd name="T31" fmla="*/ 0 h 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6"/>
                        <a:gd name="T49" fmla="*/ 0 h 34"/>
                        <a:gd name="T50" fmla="*/ 66 w 66"/>
                        <a:gd name="T51" fmla="*/ 34 h 3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6" h="34">
                          <a:moveTo>
                            <a:pt x="12" y="0"/>
                          </a:moveTo>
                          <a:lnTo>
                            <a:pt x="38" y="8"/>
                          </a:lnTo>
                          <a:lnTo>
                            <a:pt x="53" y="8"/>
                          </a:lnTo>
                          <a:lnTo>
                            <a:pt x="65" y="0"/>
                          </a:lnTo>
                          <a:lnTo>
                            <a:pt x="56" y="12"/>
                          </a:lnTo>
                          <a:lnTo>
                            <a:pt x="40" y="16"/>
                          </a:lnTo>
                          <a:lnTo>
                            <a:pt x="46" y="24"/>
                          </a:lnTo>
                          <a:lnTo>
                            <a:pt x="60" y="28"/>
                          </a:lnTo>
                          <a:lnTo>
                            <a:pt x="33" y="26"/>
                          </a:lnTo>
                          <a:lnTo>
                            <a:pt x="23" y="20"/>
                          </a:lnTo>
                          <a:lnTo>
                            <a:pt x="16" y="12"/>
                          </a:lnTo>
                          <a:lnTo>
                            <a:pt x="11" y="20"/>
                          </a:lnTo>
                          <a:lnTo>
                            <a:pt x="10" y="33"/>
                          </a:lnTo>
                          <a:lnTo>
                            <a:pt x="0" y="24"/>
                          </a:lnTo>
                          <a:lnTo>
                            <a:pt x="4" y="12"/>
                          </a:lnTo>
                          <a:lnTo>
                            <a:pt x="12" y="0"/>
                          </a:lnTo>
                        </a:path>
                      </a:pathLst>
                    </a:custGeom>
                    <a:solidFill>
                      <a:srgbClr val="604020"/>
                    </a:solidFill>
                    <a:ln w="12700" cap="rnd" cmpd="sng">
                      <a:solidFill>
                        <a:srgbClr val="000000"/>
                      </a:solidFill>
                      <a:prstDash val="solid"/>
                      <a:round/>
                      <a:headEnd type="none" w="med" len="med"/>
                      <a:tailEnd type="none" w="med" len="med"/>
                    </a:ln>
                  </p:spPr>
                  <p:txBody>
                    <a:bodyPr/>
                    <a:lstStyle/>
                    <a:p>
                      <a:endParaRPr lang="en-NZ"/>
                    </a:p>
                  </p:txBody>
                </p:sp>
              </p:grpSp>
            </p:grpSp>
          </p:grpSp>
          <p:grpSp>
            <p:nvGrpSpPr>
              <p:cNvPr id="36887" name="Group 54"/>
              <p:cNvGrpSpPr>
                <a:grpSpLocks/>
              </p:cNvGrpSpPr>
              <p:nvPr/>
            </p:nvGrpSpPr>
            <p:grpSpPr bwMode="auto">
              <a:xfrm>
                <a:off x="3723" y="2672"/>
                <a:ext cx="329" cy="566"/>
                <a:chOff x="3723" y="2672"/>
                <a:chExt cx="329" cy="566"/>
              </a:xfrm>
            </p:grpSpPr>
            <p:grpSp>
              <p:nvGrpSpPr>
                <p:cNvPr id="36888" name="Group 55"/>
                <p:cNvGrpSpPr>
                  <a:grpSpLocks/>
                </p:cNvGrpSpPr>
                <p:nvPr/>
              </p:nvGrpSpPr>
              <p:grpSpPr bwMode="auto">
                <a:xfrm>
                  <a:off x="3792" y="3058"/>
                  <a:ext cx="125" cy="180"/>
                  <a:chOff x="3792" y="3058"/>
                  <a:chExt cx="125" cy="180"/>
                </a:xfrm>
              </p:grpSpPr>
              <p:sp>
                <p:nvSpPr>
                  <p:cNvPr id="36897" name="Freeform 56"/>
                  <p:cNvSpPr>
                    <a:spLocks/>
                  </p:cNvSpPr>
                  <p:nvPr/>
                </p:nvSpPr>
                <p:spPr bwMode="auto">
                  <a:xfrm>
                    <a:off x="3792" y="3058"/>
                    <a:ext cx="125" cy="111"/>
                  </a:xfrm>
                  <a:custGeom>
                    <a:avLst/>
                    <a:gdLst>
                      <a:gd name="T0" fmla="*/ 6 w 125"/>
                      <a:gd name="T1" fmla="*/ 110 h 111"/>
                      <a:gd name="T2" fmla="*/ 0 w 125"/>
                      <a:gd name="T3" fmla="*/ 0 h 111"/>
                      <a:gd name="T4" fmla="*/ 19 w 125"/>
                      <a:gd name="T5" fmla="*/ 8 h 111"/>
                      <a:gd name="T6" fmla="*/ 32 w 125"/>
                      <a:gd name="T7" fmla="*/ 14 h 111"/>
                      <a:gd name="T8" fmla="*/ 49 w 125"/>
                      <a:gd name="T9" fmla="*/ 18 h 111"/>
                      <a:gd name="T10" fmla="*/ 77 w 125"/>
                      <a:gd name="T11" fmla="*/ 18 h 111"/>
                      <a:gd name="T12" fmla="*/ 94 w 125"/>
                      <a:gd name="T13" fmla="*/ 16 h 111"/>
                      <a:gd name="T14" fmla="*/ 109 w 125"/>
                      <a:gd name="T15" fmla="*/ 11 h 111"/>
                      <a:gd name="T16" fmla="*/ 124 w 125"/>
                      <a:gd name="T17" fmla="*/ 2 h 111"/>
                      <a:gd name="T18" fmla="*/ 120 w 125"/>
                      <a:gd name="T19" fmla="*/ 110 h 111"/>
                      <a:gd name="T20" fmla="*/ 6 w 125"/>
                      <a:gd name="T21" fmla="*/ 110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5"/>
                      <a:gd name="T34" fmla="*/ 0 h 111"/>
                      <a:gd name="T35" fmla="*/ 125 w 125"/>
                      <a:gd name="T36" fmla="*/ 111 h 11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5" h="111">
                        <a:moveTo>
                          <a:pt x="6" y="110"/>
                        </a:moveTo>
                        <a:lnTo>
                          <a:pt x="0" y="0"/>
                        </a:lnTo>
                        <a:lnTo>
                          <a:pt x="19" y="8"/>
                        </a:lnTo>
                        <a:lnTo>
                          <a:pt x="32" y="14"/>
                        </a:lnTo>
                        <a:lnTo>
                          <a:pt x="49" y="18"/>
                        </a:lnTo>
                        <a:lnTo>
                          <a:pt x="77" y="18"/>
                        </a:lnTo>
                        <a:lnTo>
                          <a:pt x="94" y="16"/>
                        </a:lnTo>
                        <a:lnTo>
                          <a:pt x="109" y="11"/>
                        </a:lnTo>
                        <a:lnTo>
                          <a:pt x="124" y="2"/>
                        </a:lnTo>
                        <a:lnTo>
                          <a:pt x="120" y="110"/>
                        </a:lnTo>
                        <a:lnTo>
                          <a:pt x="6" y="110"/>
                        </a:lnTo>
                      </a:path>
                    </a:pathLst>
                  </a:custGeom>
                  <a:solidFill>
                    <a:srgbClr val="000000"/>
                  </a:solidFill>
                  <a:ln w="12700" cap="rnd" cmpd="sng">
                    <a:solidFill>
                      <a:srgbClr val="000000"/>
                    </a:solidFill>
                    <a:prstDash val="solid"/>
                    <a:round/>
                    <a:headEnd type="none" w="med" len="med"/>
                    <a:tailEnd type="none" w="med" len="med"/>
                  </a:ln>
                </p:spPr>
                <p:txBody>
                  <a:bodyPr/>
                  <a:lstStyle/>
                  <a:p>
                    <a:endParaRPr lang="en-NZ"/>
                  </a:p>
                </p:txBody>
              </p:sp>
              <p:grpSp>
                <p:nvGrpSpPr>
                  <p:cNvPr id="36898" name="Group 57"/>
                  <p:cNvGrpSpPr>
                    <a:grpSpLocks/>
                  </p:cNvGrpSpPr>
                  <p:nvPr/>
                </p:nvGrpSpPr>
                <p:grpSpPr bwMode="auto">
                  <a:xfrm>
                    <a:off x="3792" y="3058"/>
                    <a:ext cx="125" cy="180"/>
                    <a:chOff x="3792" y="3058"/>
                    <a:chExt cx="125" cy="180"/>
                  </a:xfrm>
                </p:grpSpPr>
                <p:sp>
                  <p:nvSpPr>
                    <p:cNvPr id="36900" name="Oval 58"/>
                    <p:cNvSpPr>
                      <a:spLocks noChangeArrowheads="1"/>
                    </p:cNvSpPr>
                    <p:nvPr/>
                  </p:nvSpPr>
                  <p:spPr bwMode="auto">
                    <a:xfrm>
                      <a:off x="3799" y="3092"/>
                      <a:ext cx="107" cy="146"/>
                    </a:xfrm>
                    <a:prstGeom prst="ellipse">
                      <a:avLst/>
                    </a:prstGeom>
                    <a:solidFill>
                      <a:srgbClr val="000000"/>
                    </a:solidFill>
                    <a:ln w="12700">
                      <a:solidFill>
                        <a:srgbClr val="000000"/>
                      </a:solidFill>
                      <a:round/>
                      <a:headEnd/>
                      <a:tailEnd/>
                    </a:ln>
                  </p:spPr>
                  <p:txBody>
                    <a:bodyPr wrap="none" anchor="ctr"/>
                    <a:lstStyle/>
                    <a:p>
                      <a:endParaRPr lang="en-NZ"/>
                    </a:p>
                  </p:txBody>
                </p:sp>
                <p:sp>
                  <p:nvSpPr>
                    <p:cNvPr id="36901" name="Freeform 59"/>
                    <p:cNvSpPr>
                      <a:spLocks/>
                    </p:cNvSpPr>
                    <p:nvPr/>
                  </p:nvSpPr>
                  <p:spPr bwMode="auto">
                    <a:xfrm>
                      <a:off x="3792" y="3058"/>
                      <a:ext cx="125" cy="52"/>
                    </a:xfrm>
                    <a:custGeom>
                      <a:avLst/>
                      <a:gdLst>
                        <a:gd name="T0" fmla="*/ 0 w 125"/>
                        <a:gd name="T1" fmla="*/ 0 h 52"/>
                        <a:gd name="T2" fmla="*/ 18 w 125"/>
                        <a:gd name="T3" fmla="*/ 8 h 52"/>
                        <a:gd name="T4" fmla="*/ 32 w 125"/>
                        <a:gd name="T5" fmla="*/ 14 h 52"/>
                        <a:gd name="T6" fmla="*/ 53 w 125"/>
                        <a:gd name="T7" fmla="*/ 18 h 52"/>
                        <a:gd name="T8" fmla="*/ 78 w 125"/>
                        <a:gd name="T9" fmla="*/ 18 h 52"/>
                        <a:gd name="T10" fmla="*/ 96 w 125"/>
                        <a:gd name="T11" fmla="*/ 16 h 52"/>
                        <a:gd name="T12" fmla="*/ 112 w 125"/>
                        <a:gd name="T13" fmla="*/ 8 h 52"/>
                        <a:gd name="T14" fmla="*/ 124 w 125"/>
                        <a:gd name="T15" fmla="*/ 0 h 52"/>
                        <a:gd name="T16" fmla="*/ 120 w 125"/>
                        <a:gd name="T17" fmla="*/ 51 h 52"/>
                        <a:gd name="T18" fmla="*/ 5 w 125"/>
                        <a:gd name="T19" fmla="*/ 51 h 52"/>
                        <a:gd name="T20" fmla="*/ 0 w 125"/>
                        <a:gd name="T21" fmla="*/ 0 h 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5"/>
                        <a:gd name="T34" fmla="*/ 0 h 52"/>
                        <a:gd name="T35" fmla="*/ 125 w 125"/>
                        <a:gd name="T36" fmla="*/ 52 h 5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5" h="52">
                          <a:moveTo>
                            <a:pt x="0" y="0"/>
                          </a:moveTo>
                          <a:lnTo>
                            <a:pt x="18" y="8"/>
                          </a:lnTo>
                          <a:lnTo>
                            <a:pt x="32" y="14"/>
                          </a:lnTo>
                          <a:lnTo>
                            <a:pt x="53" y="18"/>
                          </a:lnTo>
                          <a:lnTo>
                            <a:pt x="78" y="18"/>
                          </a:lnTo>
                          <a:lnTo>
                            <a:pt x="96" y="16"/>
                          </a:lnTo>
                          <a:lnTo>
                            <a:pt x="112" y="8"/>
                          </a:lnTo>
                          <a:lnTo>
                            <a:pt x="124" y="0"/>
                          </a:lnTo>
                          <a:lnTo>
                            <a:pt x="120" y="51"/>
                          </a:lnTo>
                          <a:lnTo>
                            <a:pt x="5" y="51"/>
                          </a:lnTo>
                          <a:lnTo>
                            <a:pt x="0" y="0"/>
                          </a:lnTo>
                        </a:path>
                      </a:pathLst>
                    </a:custGeom>
                    <a:solidFill>
                      <a:srgbClr val="FFFFFF"/>
                    </a:solidFill>
                    <a:ln w="12700" cap="rnd" cmpd="sng">
                      <a:solidFill>
                        <a:srgbClr val="000000"/>
                      </a:solidFill>
                      <a:prstDash val="solid"/>
                      <a:round/>
                      <a:headEnd type="none" w="med" len="med"/>
                      <a:tailEnd type="none" w="med" len="med"/>
                    </a:ln>
                  </p:spPr>
                  <p:txBody>
                    <a:bodyPr/>
                    <a:lstStyle/>
                    <a:p>
                      <a:endParaRPr lang="en-NZ"/>
                    </a:p>
                  </p:txBody>
                </p:sp>
                <p:sp>
                  <p:nvSpPr>
                    <p:cNvPr id="36902" name="Oval 60"/>
                    <p:cNvSpPr>
                      <a:spLocks noChangeArrowheads="1"/>
                    </p:cNvSpPr>
                    <p:nvPr/>
                  </p:nvSpPr>
                  <p:spPr bwMode="auto">
                    <a:xfrm>
                      <a:off x="3821" y="3171"/>
                      <a:ext cx="62" cy="67"/>
                    </a:xfrm>
                    <a:prstGeom prst="ellipse">
                      <a:avLst/>
                    </a:prstGeom>
                    <a:solidFill>
                      <a:srgbClr val="FF0000"/>
                    </a:solidFill>
                    <a:ln w="12700">
                      <a:solidFill>
                        <a:srgbClr val="FF0000"/>
                      </a:solidFill>
                      <a:round/>
                      <a:headEnd/>
                      <a:tailEnd/>
                    </a:ln>
                  </p:spPr>
                  <p:txBody>
                    <a:bodyPr wrap="none" anchor="ctr"/>
                    <a:lstStyle/>
                    <a:p>
                      <a:endParaRPr lang="en-NZ"/>
                    </a:p>
                  </p:txBody>
                </p:sp>
              </p:grpSp>
              <p:sp>
                <p:nvSpPr>
                  <p:cNvPr id="36899" name="Rectangle 61"/>
                  <p:cNvSpPr>
                    <a:spLocks noChangeArrowheads="1"/>
                  </p:cNvSpPr>
                  <p:nvPr/>
                </p:nvSpPr>
                <p:spPr bwMode="auto">
                  <a:xfrm>
                    <a:off x="3811" y="3158"/>
                    <a:ext cx="84" cy="23"/>
                  </a:xfrm>
                  <a:prstGeom prst="rect">
                    <a:avLst/>
                  </a:prstGeom>
                  <a:solidFill>
                    <a:srgbClr val="000000"/>
                  </a:solidFill>
                  <a:ln w="12700">
                    <a:solidFill>
                      <a:srgbClr val="000000"/>
                    </a:solidFill>
                    <a:miter lim="800000"/>
                    <a:headEnd/>
                    <a:tailEnd/>
                  </a:ln>
                </p:spPr>
                <p:txBody>
                  <a:bodyPr wrap="none" anchor="ctr"/>
                  <a:lstStyle/>
                  <a:p>
                    <a:endParaRPr lang="en-NZ"/>
                  </a:p>
                </p:txBody>
              </p:sp>
            </p:grpSp>
            <p:sp>
              <p:nvSpPr>
                <p:cNvPr id="36889" name="Freeform 62"/>
                <p:cNvSpPr>
                  <a:spLocks/>
                </p:cNvSpPr>
                <p:nvPr/>
              </p:nvSpPr>
              <p:spPr bwMode="auto">
                <a:xfrm>
                  <a:off x="3723" y="2859"/>
                  <a:ext cx="329" cy="173"/>
                </a:xfrm>
                <a:custGeom>
                  <a:avLst/>
                  <a:gdLst>
                    <a:gd name="T0" fmla="*/ 198 w 329"/>
                    <a:gd name="T1" fmla="*/ 0 h 173"/>
                    <a:gd name="T2" fmla="*/ 249 w 329"/>
                    <a:gd name="T3" fmla="*/ 11 h 173"/>
                    <a:gd name="T4" fmla="*/ 286 w 329"/>
                    <a:gd name="T5" fmla="*/ 22 h 173"/>
                    <a:gd name="T6" fmla="*/ 311 w 329"/>
                    <a:gd name="T7" fmla="*/ 36 h 173"/>
                    <a:gd name="T8" fmla="*/ 322 w 329"/>
                    <a:gd name="T9" fmla="*/ 49 h 173"/>
                    <a:gd name="T10" fmla="*/ 328 w 329"/>
                    <a:gd name="T11" fmla="*/ 72 h 173"/>
                    <a:gd name="T12" fmla="*/ 324 w 329"/>
                    <a:gd name="T13" fmla="*/ 94 h 173"/>
                    <a:gd name="T14" fmla="*/ 314 w 329"/>
                    <a:gd name="T15" fmla="*/ 116 h 173"/>
                    <a:gd name="T16" fmla="*/ 296 w 329"/>
                    <a:gd name="T17" fmla="*/ 136 h 173"/>
                    <a:gd name="T18" fmla="*/ 271 w 329"/>
                    <a:gd name="T19" fmla="*/ 150 h 173"/>
                    <a:gd name="T20" fmla="*/ 245 w 329"/>
                    <a:gd name="T21" fmla="*/ 160 h 173"/>
                    <a:gd name="T22" fmla="*/ 211 w 329"/>
                    <a:gd name="T23" fmla="*/ 169 h 173"/>
                    <a:gd name="T24" fmla="*/ 172 w 329"/>
                    <a:gd name="T25" fmla="*/ 172 h 173"/>
                    <a:gd name="T26" fmla="*/ 129 w 329"/>
                    <a:gd name="T27" fmla="*/ 172 h 173"/>
                    <a:gd name="T28" fmla="*/ 84 w 329"/>
                    <a:gd name="T29" fmla="*/ 168 h 173"/>
                    <a:gd name="T30" fmla="*/ 40 w 329"/>
                    <a:gd name="T31" fmla="*/ 158 h 173"/>
                    <a:gd name="T32" fmla="*/ 15 w 329"/>
                    <a:gd name="T33" fmla="*/ 141 h 173"/>
                    <a:gd name="T34" fmla="*/ 1 w 329"/>
                    <a:gd name="T35" fmla="*/ 123 h 173"/>
                    <a:gd name="T36" fmla="*/ 0 w 329"/>
                    <a:gd name="T37" fmla="*/ 103 h 173"/>
                    <a:gd name="T38" fmla="*/ 4 w 329"/>
                    <a:gd name="T39" fmla="*/ 83 h 173"/>
                    <a:gd name="T40" fmla="*/ 18 w 329"/>
                    <a:gd name="T41" fmla="*/ 63 h 173"/>
                    <a:gd name="T42" fmla="*/ 32 w 329"/>
                    <a:gd name="T43" fmla="*/ 45 h 173"/>
                    <a:gd name="T44" fmla="*/ 57 w 329"/>
                    <a:gd name="T45" fmla="*/ 31 h 173"/>
                    <a:gd name="T46" fmla="*/ 44 w 329"/>
                    <a:gd name="T47" fmla="*/ 22 h 17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29"/>
                    <a:gd name="T73" fmla="*/ 0 h 173"/>
                    <a:gd name="T74" fmla="*/ 329 w 329"/>
                    <a:gd name="T75" fmla="*/ 173 h 17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29" h="173">
                      <a:moveTo>
                        <a:pt x="198" y="0"/>
                      </a:moveTo>
                      <a:lnTo>
                        <a:pt x="249" y="11"/>
                      </a:lnTo>
                      <a:lnTo>
                        <a:pt x="286" y="22"/>
                      </a:lnTo>
                      <a:lnTo>
                        <a:pt x="311" y="36"/>
                      </a:lnTo>
                      <a:lnTo>
                        <a:pt x="322" y="49"/>
                      </a:lnTo>
                      <a:lnTo>
                        <a:pt x="328" y="72"/>
                      </a:lnTo>
                      <a:lnTo>
                        <a:pt x="324" y="94"/>
                      </a:lnTo>
                      <a:lnTo>
                        <a:pt x="314" y="116"/>
                      </a:lnTo>
                      <a:lnTo>
                        <a:pt x="296" y="136"/>
                      </a:lnTo>
                      <a:lnTo>
                        <a:pt x="271" y="150"/>
                      </a:lnTo>
                      <a:lnTo>
                        <a:pt x="245" y="160"/>
                      </a:lnTo>
                      <a:lnTo>
                        <a:pt x="211" y="169"/>
                      </a:lnTo>
                      <a:lnTo>
                        <a:pt x="172" y="172"/>
                      </a:lnTo>
                      <a:lnTo>
                        <a:pt x="129" y="172"/>
                      </a:lnTo>
                      <a:lnTo>
                        <a:pt x="84" y="168"/>
                      </a:lnTo>
                      <a:lnTo>
                        <a:pt x="40" y="158"/>
                      </a:lnTo>
                      <a:lnTo>
                        <a:pt x="15" y="141"/>
                      </a:lnTo>
                      <a:lnTo>
                        <a:pt x="1" y="123"/>
                      </a:lnTo>
                      <a:lnTo>
                        <a:pt x="0" y="103"/>
                      </a:lnTo>
                      <a:lnTo>
                        <a:pt x="4" y="83"/>
                      </a:lnTo>
                      <a:lnTo>
                        <a:pt x="18" y="63"/>
                      </a:lnTo>
                      <a:lnTo>
                        <a:pt x="32" y="45"/>
                      </a:lnTo>
                      <a:lnTo>
                        <a:pt x="57" y="31"/>
                      </a:lnTo>
                      <a:lnTo>
                        <a:pt x="44" y="22"/>
                      </a:lnTo>
                    </a:path>
                  </a:pathLst>
                </a:custGeom>
                <a:noFill/>
                <a:ln w="12700" cap="rnd" cmpd="sng">
                  <a:solidFill>
                    <a:srgbClr val="000000"/>
                  </a:solidFill>
                  <a:prstDash val="solid"/>
                  <a:round/>
                  <a:headEnd type="none" w="med" len="med"/>
                  <a:tailEnd type="none" w="med" len="med"/>
                </a:ln>
              </p:spPr>
              <p:txBody>
                <a:bodyPr/>
                <a:lstStyle/>
                <a:p>
                  <a:endParaRPr lang="en-NZ"/>
                </a:p>
              </p:txBody>
            </p:sp>
            <p:grpSp>
              <p:nvGrpSpPr>
                <p:cNvPr id="36890" name="Group 63"/>
                <p:cNvGrpSpPr>
                  <a:grpSpLocks/>
                </p:cNvGrpSpPr>
                <p:nvPr/>
              </p:nvGrpSpPr>
              <p:grpSpPr bwMode="auto">
                <a:xfrm>
                  <a:off x="3741" y="2672"/>
                  <a:ext cx="277" cy="157"/>
                  <a:chOff x="3741" y="2672"/>
                  <a:chExt cx="277" cy="157"/>
                </a:xfrm>
              </p:grpSpPr>
              <p:grpSp>
                <p:nvGrpSpPr>
                  <p:cNvPr id="36891" name="Group 64"/>
                  <p:cNvGrpSpPr>
                    <a:grpSpLocks/>
                  </p:cNvGrpSpPr>
                  <p:nvPr/>
                </p:nvGrpSpPr>
                <p:grpSpPr bwMode="auto">
                  <a:xfrm>
                    <a:off x="3782" y="2701"/>
                    <a:ext cx="185" cy="128"/>
                    <a:chOff x="3782" y="2701"/>
                    <a:chExt cx="185" cy="128"/>
                  </a:xfrm>
                </p:grpSpPr>
                <p:sp>
                  <p:nvSpPr>
                    <p:cNvPr id="36895" name="Oval 65"/>
                    <p:cNvSpPr>
                      <a:spLocks noChangeArrowheads="1"/>
                    </p:cNvSpPr>
                    <p:nvPr/>
                  </p:nvSpPr>
                  <p:spPr bwMode="auto">
                    <a:xfrm>
                      <a:off x="3933" y="2701"/>
                      <a:ext cx="34" cy="128"/>
                    </a:xfrm>
                    <a:prstGeom prst="ellipse">
                      <a:avLst/>
                    </a:prstGeom>
                    <a:solidFill>
                      <a:srgbClr val="000000"/>
                    </a:solidFill>
                    <a:ln w="12700">
                      <a:solidFill>
                        <a:srgbClr val="000000"/>
                      </a:solidFill>
                      <a:round/>
                      <a:headEnd/>
                      <a:tailEnd/>
                    </a:ln>
                  </p:spPr>
                  <p:txBody>
                    <a:bodyPr wrap="none" anchor="ctr"/>
                    <a:lstStyle/>
                    <a:p>
                      <a:endParaRPr lang="en-NZ"/>
                    </a:p>
                  </p:txBody>
                </p:sp>
                <p:sp>
                  <p:nvSpPr>
                    <p:cNvPr id="36896" name="Oval 66"/>
                    <p:cNvSpPr>
                      <a:spLocks noChangeArrowheads="1"/>
                    </p:cNvSpPr>
                    <p:nvPr/>
                  </p:nvSpPr>
                  <p:spPr bwMode="auto">
                    <a:xfrm>
                      <a:off x="3782" y="2701"/>
                      <a:ext cx="35" cy="128"/>
                    </a:xfrm>
                    <a:prstGeom prst="ellipse">
                      <a:avLst/>
                    </a:prstGeom>
                    <a:solidFill>
                      <a:srgbClr val="000000"/>
                    </a:solidFill>
                    <a:ln w="12700">
                      <a:solidFill>
                        <a:srgbClr val="000000"/>
                      </a:solidFill>
                      <a:round/>
                      <a:headEnd/>
                      <a:tailEnd/>
                    </a:ln>
                  </p:spPr>
                  <p:txBody>
                    <a:bodyPr wrap="none" anchor="ctr"/>
                    <a:lstStyle/>
                    <a:p>
                      <a:endParaRPr lang="en-NZ"/>
                    </a:p>
                  </p:txBody>
                </p:sp>
              </p:grpSp>
              <p:grpSp>
                <p:nvGrpSpPr>
                  <p:cNvPr id="36892" name="Group 67"/>
                  <p:cNvGrpSpPr>
                    <a:grpSpLocks/>
                  </p:cNvGrpSpPr>
                  <p:nvPr/>
                </p:nvGrpSpPr>
                <p:grpSpPr bwMode="auto">
                  <a:xfrm>
                    <a:off x="3741" y="2672"/>
                    <a:ext cx="277" cy="26"/>
                    <a:chOff x="3741" y="2672"/>
                    <a:chExt cx="277" cy="26"/>
                  </a:xfrm>
                </p:grpSpPr>
                <p:sp>
                  <p:nvSpPr>
                    <p:cNvPr id="36893" name="Freeform 68"/>
                    <p:cNvSpPr>
                      <a:spLocks/>
                    </p:cNvSpPr>
                    <p:nvPr/>
                  </p:nvSpPr>
                  <p:spPr bwMode="auto">
                    <a:xfrm>
                      <a:off x="3741" y="2673"/>
                      <a:ext cx="110" cy="25"/>
                    </a:xfrm>
                    <a:custGeom>
                      <a:avLst/>
                      <a:gdLst>
                        <a:gd name="T0" fmla="*/ 0 w 110"/>
                        <a:gd name="T1" fmla="*/ 24 h 25"/>
                        <a:gd name="T2" fmla="*/ 25 w 110"/>
                        <a:gd name="T3" fmla="*/ 10 h 25"/>
                        <a:gd name="T4" fmla="*/ 50 w 110"/>
                        <a:gd name="T5" fmla="*/ 2 h 25"/>
                        <a:gd name="T6" fmla="*/ 81 w 110"/>
                        <a:gd name="T7" fmla="*/ 0 h 25"/>
                        <a:gd name="T8" fmla="*/ 109 w 110"/>
                        <a:gd name="T9" fmla="*/ 4 h 25"/>
                        <a:gd name="T10" fmla="*/ 0 60000 65536"/>
                        <a:gd name="T11" fmla="*/ 0 60000 65536"/>
                        <a:gd name="T12" fmla="*/ 0 60000 65536"/>
                        <a:gd name="T13" fmla="*/ 0 60000 65536"/>
                        <a:gd name="T14" fmla="*/ 0 60000 65536"/>
                        <a:gd name="T15" fmla="*/ 0 w 110"/>
                        <a:gd name="T16" fmla="*/ 0 h 25"/>
                        <a:gd name="T17" fmla="*/ 110 w 110"/>
                        <a:gd name="T18" fmla="*/ 25 h 25"/>
                      </a:gdLst>
                      <a:ahLst/>
                      <a:cxnLst>
                        <a:cxn ang="T10">
                          <a:pos x="T0" y="T1"/>
                        </a:cxn>
                        <a:cxn ang="T11">
                          <a:pos x="T2" y="T3"/>
                        </a:cxn>
                        <a:cxn ang="T12">
                          <a:pos x="T4" y="T5"/>
                        </a:cxn>
                        <a:cxn ang="T13">
                          <a:pos x="T6" y="T7"/>
                        </a:cxn>
                        <a:cxn ang="T14">
                          <a:pos x="T8" y="T9"/>
                        </a:cxn>
                      </a:cxnLst>
                      <a:rect l="T15" t="T16" r="T17" b="T18"/>
                      <a:pathLst>
                        <a:path w="110" h="25">
                          <a:moveTo>
                            <a:pt x="0" y="24"/>
                          </a:moveTo>
                          <a:lnTo>
                            <a:pt x="25" y="10"/>
                          </a:lnTo>
                          <a:lnTo>
                            <a:pt x="50" y="2"/>
                          </a:lnTo>
                          <a:lnTo>
                            <a:pt x="81" y="0"/>
                          </a:lnTo>
                          <a:lnTo>
                            <a:pt x="109" y="4"/>
                          </a:lnTo>
                        </a:path>
                      </a:pathLst>
                    </a:custGeom>
                    <a:noFill/>
                    <a:ln w="50800" cap="rnd" cmpd="sng">
                      <a:solidFill>
                        <a:srgbClr val="A04000"/>
                      </a:solidFill>
                      <a:prstDash val="solid"/>
                      <a:round/>
                      <a:headEnd type="none" w="med" len="med"/>
                      <a:tailEnd type="none" w="med" len="med"/>
                    </a:ln>
                  </p:spPr>
                  <p:txBody>
                    <a:bodyPr/>
                    <a:lstStyle/>
                    <a:p>
                      <a:endParaRPr lang="en-NZ"/>
                    </a:p>
                  </p:txBody>
                </p:sp>
                <p:sp>
                  <p:nvSpPr>
                    <p:cNvPr id="36894" name="Freeform 69"/>
                    <p:cNvSpPr>
                      <a:spLocks/>
                    </p:cNvSpPr>
                    <p:nvPr/>
                  </p:nvSpPr>
                  <p:spPr bwMode="auto">
                    <a:xfrm>
                      <a:off x="3910" y="2672"/>
                      <a:ext cx="108" cy="24"/>
                    </a:xfrm>
                    <a:custGeom>
                      <a:avLst/>
                      <a:gdLst>
                        <a:gd name="T0" fmla="*/ 107 w 108"/>
                        <a:gd name="T1" fmla="*/ 23 h 24"/>
                        <a:gd name="T2" fmla="*/ 82 w 108"/>
                        <a:gd name="T3" fmla="*/ 11 h 24"/>
                        <a:gd name="T4" fmla="*/ 58 w 108"/>
                        <a:gd name="T5" fmla="*/ 3 h 24"/>
                        <a:gd name="T6" fmla="*/ 28 w 108"/>
                        <a:gd name="T7" fmla="*/ 0 h 24"/>
                        <a:gd name="T8" fmla="*/ 0 w 108"/>
                        <a:gd name="T9" fmla="*/ 3 h 24"/>
                        <a:gd name="T10" fmla="*/ 0 60000 65536"/>
                        <a:gd name="T11" fmla="*/ 0 60000 65536"/>
                        <a:gd name="T12" fmla="*/ 0 60000 65536"/>
                        <a:gd name="T13" fmla="*/ 0 60000 65536"/>
                        <a:gd name="T14" fmla="*/ 0 60000 65536"/>
                        <a:gd name="T15" fmla="*/ 0 w 108"/>
                        <a:gd name="T16" fmla="*/ 0 h 24"/>
                        <a:gd name="T17" fmla="*/ 108 w 108"/>
                        <a:gd name="T18" fmla="*/ 24 h 24"/>
                      </a:gdLst>
                      <a:ahLst/>
                      <a:cxnLst>
                        <a:cxn ang="T10">
                          <a:pos x="T0" y="T1"/>
                        </a:cxn>
                        <a:cxn ang="T11">
                          <a:pos x="T2" y="T3"/>
                        </a:cxn>
                        <a:cxn ang="T12">
                          <a:pos x="T4" y="T5"/>
                        </a:cxn>
                        <a:cxn ang="T13">
                          <a:pos x="T6" y="T7"/>
                        </a:cxn>
                        <a:cxn ang="T14">
                          <a:pos x="T8" y="T9"/>
                        </a:cxn>
                      </a:cxnLst>
                      <a:rect l="T15" t="T16" r="T17" b="T18"/>
                      <a:pathLst>
                        <a:path w="108" h="24">
                          <a:moveTo>
                            <a:pt x="107" y="23"/>
                          </a:moveTo>
                          <a:lnTo>
                            <a:pt x="82" y="11"/>
                          </a:lnTo>
                          <a:lnTo>
                            <a:pt x="58" y="3"/>
                          </a:lnTo>
                          <a:lnTo>
                            <a:pt x="28" y="0"/>
                          </a:lnTo>
                          <a:lnTo>
                            <a:pt x="0" y="3"/>
                          </a:lnTo>
                        </a:path>
                      </a:pathLst>
                    </a:custGeom>
                    <a:noFill/>
                    <a:ln w="50800" cap="rnd" cmpd="sng">
                      <a:solidFill>
                        <a:srgbClr val="A04000"/>
                      </a:solidFill>
                      <a:prstDash val="solid"/>
                      <a:round/>
                      <a:headEnd type="none" w="med" len="med"/>
                      <a:tailEnd type="none" w="med" len="med"/>
                    </a:ln>
                  </p:spPr>
                  <p:txBody>
                    <a:bodyPr/>
                    <a:lstStyle/>
                    <a:p>
                      <a:endParaRPr lang="en-NZ"/>
                    </a:p>
                  </p:txBody>
                </p:sp>
              </p:grpSp>
            </p:grpSp>
          </p:grpSp>
        </p:grpSp>
      </p:grpSp>
      <p:sp>
        <p:nvSpPr>
          <p:cNvPr id="36878" name="Rectangle 70"/>
          <p:cNvSpPr>
            <a:spLocks noChangeArrowheads="1"/>
          </p:cNvSpPr>
          <p:nvPr/>
        </p:nvSpPr>
        <p:spPr bwMode="auto">
          <a:xfrm>
            <a:off x="3486732" y="4772372"/>
            <a:ext cx="1292225" cy="459100"/>
          </a:xfrm>
          <a:prstGeom prst="rect">
            <a:avLst/>
          </a:prstGeom>
          <a:solidFill>
            <a:srgbClr val="FFFFFF">
              <a:alpha val="78824"/>
            </a:srgbClr>
          </a:solidFill>
          <a:ln w="12700">
            <a:noFill/>
            <a:miter lim="800000"/>
            <a:headEnd/>
            <a:tailEnd/>
          </a:ln>
        </p:spPr>
        <p:txBody>
          <a:bodyPr lIns="90488" tIns="44450" rIns="90488" bIns="44450">
            <a:spAutoFit/>
          </a:bodyPr>
          <a:lstStyle/>
          <a:p>
            <a:pPr eaLnBrk="0" hangingPunct="0">
              <a:spcBef>
                <a:spcPct val="50000"/>
              </a:spcBef>
            </a:pPr>
            <a:r>
              <a:rPr lang="en-US" sz="2400" b="1" dirty="0">
                <a:solidFill>
                  <a:srgbClr val="000000"/>
                </a:solidFill>
                <a:latin typeface="Times New Roman" panose="02020603050405020304" pitchFamily="18" charset="0"/>
                <a:cs typeface="Times New Roman" panose="02020603050405020304" pitchFamily="18" charset="0"/>
              </a:rPr>
              <a:t>Sample</a:t>
            </a:r>
          </a:p>
        </p:txBody>
      </p:sp>
      <p:sp>
        <p:nvSpPr>
          <p:cNvPr id="36879" name="Line 71"/>
          <p:cNvSpPr>
            <a:spLocks noChangeShapeType="1"/>
          </p:cNvSpPr>
          <p:nvPr/>
        </p:nvSpPr>
        <p:spPr bwMode="auto">
          <a:xfrm>
            <a:off x="4114800" y="3581400"/>
            <a:ext cx="228600" cy="0"/>
          </a:xfrm>
          <a:prstGeom prst="line">
            <a:avLst/>
          </a:prstGeom>
          <a:noFill/>
          <a:ln w="28575">
            <a:solidFill>
              <a:srgbClr val="000000"/>
            </a:solidFill>
            <a:round/>
            <a:headEnd/>
            <a:tailEnd/>
          </a:ln>
        </p:spPr>
        <p:txBody>
          <a:bodyPr wrap="none" anchor="ctr"/>
          <a:lstStyle/>
          <a:p>
            <a:endParaRPr lang="en-NZ"/>
          </a:p>
        </p:txBody>
      </p:sp>
      <p:grpSp>
        <p:nvGrpSpPr>
          <p:cNvPr id="36880" name="Group 72"/>
          <p:cNvGrpSpPr>
            <a:grpSpLocks/>
          </p:cNvGrpSpPr>
          <p:nvPr/>
        </p:nvGrpSpPr>
        <p:grpSpPr bwMode="auto">
          <a:xfrm>
            <a:off x="6553200" y="1981200"/>
            <a:ext cx="2286000" cy="1905000"/>
            <a:chOff x="4128" y="1248"/>
            <a:chExt cx="1440" cy="1200"/>
          </a:xfrm>
        </p:grpSpPr>
        <p:sp>
          <p:nvSpPr>
            <p:cNvPr id="36882" name="AutoShape 73"/>
            <p:cNvSpPr>
              <a:spLocks noChangeArrowheads="1"/>
            </p:cNvSpPr>
            <p:nvPr/>
          </p:nvSpPr>
          <p:spPr bwMode="auto">
            <a:xfrm>
              <a:off x="4128" y="1248"/>
              <a:ext cx="1436" cy="1200"/>
            </a:xfrm>
            <a:prstGeom prst="wedgeRoundRectCallout">
              <a:avLst>
                <a:gd name="adj1" fmla="val -36528"/>
                <a:gd name="adj2" fmla="val 66667"/>
                <a:gd name="adj3" fmla="val 16667"/>
              </a:avLst>
            </a:prstGeom>
            <a:solidFill>
              <a:srgbClr val="FDE0BD"/>
            </a:solidFill>
            <a:ln w="12700">
              <a:solidFill>
                <a:schemeClr val="tx1"/>
              </a:solidFill>
              <a:miter lim="800000"/>
              <a:headEnd/>
              <a:tailEnd/>
            </a:ln>
          </p:spPr>
          <p:txBody>
            <a:bodyPr wrap="none" anchor="ctr"/>
            <a:lstStyle/>
            <a:p>
              <a:pPr algn="ctr"/>
              <a:endParaRPr lang="en-US" sz="2400" b="1"/>
            </a:p>
          </p:txBody>
        </p:sp>
        <p:sp>
          <p:nvSpPr>
            <p:cNvPr id="36883" name="Rectangle 74"/>
            <p:cNvSpPr>
              <a:spLocks noChangeArrowheads="1"/>
            </p:cNvSpPr>
            <p:nvPr/>
          </p:nvSpPr>
          <p:spPr bwMode="auto">
            <a:xfrm>
              <a:off x="4176" y="1344"/>
              <a:ext cx="1392" cy="989"/>
            </a:xfrm>
            <a:prstGeom prst="rect">
              <a:avLst/>
            </a:prstGeom>
            <a:noFill/>
            <a:ln w="9525">
              <a:noFill/>
              <a:miter lim="800000"/>
              <a:headEnd/>
              <a:tailEnd/>
            </a:ln>
          </p:spPr>
          <p:txBody>
            <a:bodyPr>
              <a:spAutoFit/>
            </a:bodyPr>
            <a:lstStyle/>
            <a:p>
              <a:r>
                <a:rPr lang="en-US" sz="2400" b="1" dirty="0">
                  <a:latin typeface="Times New Roman" panose="02020603050405020304" pitchFamily="18" charset="0"/>
                  <a:cs typeface="Times New Roman" panose="02020603050405020304" pitchFamily="18" charset="0"/>
                </a:rPr>
                <a:t>I am 95% confident that </a:t>
              </a:r>
              <a:r>
                <a:rPr lang="el-GR" sz="2400" b="1" dirty="0">
                  <a:latin typeface="Times New Roman" panose="02020603050405020304" pitchFamily="18" charset="0"/>
                  <a:cs typeface="Times New Roman" panose="02020603050405020304" pitchFamily="18" charset="0"/>
                </a:rPr>
                <a:t>μ</a:t>
              </a:r>
              <a:r>
                <a:rPr lang="en-US" sz="2400" b="1" dirty="0">
                  <a:latin typeface="Times New Roman" panose="02020603050405020304" pitchFamily="18" charset="0"/>
                  <a:cs typeface="Times New Roman" panose="02020603050405020304" pitchFamily="18" charset="0"/>
                </a:rPr>
                <a:t> is between 137 &amp; 145ml.</a:t>
              </a:r>
            </a:p>
          </p:txBody>
        </p:sp>
      </p:grpSp>
      <p:sp>
        <p:nvSpPr>
          <p:cNvPr id="36881" name="Line 75"/>
          <p:cNvSpPr>
            <a:spLocks noChangeShapeType="1"/>
          </p:cNvSpPr>
          <p:nvPr/>
        </p:nvSpPr>
        <p:spPr bwMode="auto">
          <a:xfrm>
            <a:off x="4572000" y="2743200"/>
            <a:ext cx="0" cy="304800"/>
          </a:xfrm>
          <a:prstGeom prst="line">
            <a:avLst/>
          </a:prstGeom>
          <a:noFill/>
          <a:ln w="19050">
            <a:solidFill>
              <a:schemeClr val="tx1"/>
            </a:solidFill>
            <a:round/>
            <a:headEnd/>
            <a:tailEnd type="triangle" w="med" len="med"/>
          </a:ln>
        </p:spPr>
        <p:txBody>
          <a:bodyPr wrap="none" anchor="ctr"/>
          <a:lstStyle/>
          <a:p>
            <a:endParaRPr lang="en-NZ"/>
          </a:p>
        </p:txBody>
      </p:sp>
      <p:sp>
        <p:nvSpPr>
          <p:cNvPr id="4" name="Footer Placeholder 3">
            <a:extLst>
              <a:ext uri="{FF2B5EF4-FFF2-40B4-BE49-F238E27FC236}">
                <a16:creationId xmlns:a16="http://schemas.microsoft.com/office/drawing/2014/main" id="{ABA314C7-3086-4C2E-BEB2-2ED87FD65AEC}"/>
              </a:ext>
            </a:extLst>
          </p:cNvPr>
          <p:cNvSpPr>
            <a:spLocks noGrp="1"/>
          </p:cNvSpPr>
          <p:nvPr>
            <p:ph type="ftr" sz="quarter" idx="10"/>
          </p:nvPr>
        </p:nvSpPr>
        <p:spPr/>
        <p:txBody>
          <a:bodyPr/>
          <a:lstStyle/>
          <a:p>
            <a:r>
              <a:rPr lang="en-US" altLang="en-US"/>
              <a:t>MC3020-2023</a:t>
            </a:r>
          </a:p>
        </p:txBody>
      </p:sp>
      <p:sp>
        <p:nvSpPr>
          <p:cNvPr id="5" name="Date Placeholder 4">
            <a:extLst>
              <a:ext uri="{FF2B5EF4-FFF2-40B4-BE49-F238E27FC236}">
                <a16:creationId xmlns:a16="http://schemas.microsoft.com/office/drawing/2014/main" id="{8302DDF9-D0DA-471B-83E8-D4F6B9E02C75}"/>
              </a:ext>
            </a:extLst>
          </p:cNvPr>
          <p:cNvSpPr>
            <a:spLocks noGrp="1"/>
          </p:cNvSpPr>
          <p:nvPr>
            <p:ph type="dt" sz="half" idx="12"/>
          </p:nvPr>
        </p:nvSpPr>
        <p:spPr/>
        <p:txBody>
          <a:bodyPr/>
          <a:lstStyle/>
          <a:p>
            <a:fld id="{C78F9112-26FB-46DA-A922-FF13C409DB1F}" type="datetime5">
              <a:rPr lang="en-NZ" altLang="en-US" smtClean="0"/>
              <a:t>16-May-23</a:t>
            </a:fld>
            <a:endParaRPr lang="en-US" altLang="en-US"/>
          </a:p>
        </p:txBody>
      </p:sp>
      <p:sp>
        <p:nvSpPr>
          <p:cNvPr id="6" name="Slide Number Placeholder 5">
            <a:extLst>
              <a:ext uri="{FF2B5EF4-FFF2-40B4-BE49-F238E27FC236}">
                <a16:creationId xmlns:a16="http://schemas.microsoft.com/office/drawing/2014/main" id="{DB4F1324-630C-4C84-80E7-6F6DDD605319}"/>
              </a:ext>
            </a:extLst>
          </p:cNvPr>
          <p:cNvSpPr>
            <a:spLocks noGrp="1"/>
          </p:cNvSpPr>
          <p:nvPr>
            <p:ph type="sldNum" sz="quarter" idx="11"/>
          </p:nvPr>
        </p:nvSpPr>
        <p:spPr/>
        <p:txBody>
          <a:bodyPr/>
          <a:lstStyle/>
          <a:p>
            <a:fld id="{E6D38F6D-B68C-43EA-8D93-D9BC679B8240}" type="slidenum">
              <a:rPr lang="en-US" altLang="en-US" smtClean="0"/>
              <a:pPr/>
              <a:t>6</a:t>
            </a:fld>
            <a:endParaRPr lang="en-US" altLang="en-US"/>
          </a:p>
        </p:txBody>
      </p:sp>
    </p:spTree>
    <p:extLst>
      <p:ext uri="{BB962C8B-B14F-4D97-AF65-F5344CB8AC3E}">
        <p14:creationId xmlns:p14="http://schemas.microsoft.com/office/powerpoint/2010/main" val="542829886"/>
      </p:ext>
    </p:extLst>
  </p:cSld>
  <p:clrMapOvr>
    <a:masterClrMapping/>
  </p:clrMapOvr>
  <p:transition spd="slow">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1031" y="538293"/>
            <a:ext cx="8229600" cy="3886200"/>
          </a:xfrm>
        </p:spPr>
        <p:txBody>
          <a:bodyPr/>
          <a:lstStyle/>
          <a:p>
            <a:pPr marL="0" indent="0" algn="just">
              <a:buNone/>
            </a:pPr>
            <a:r>
              <a:rPr 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6: </a:t>
            </a:r>
          </a:p>
          <a:p>
            <a:pPr marL="0" indent="0" algn="just">
              <a:buNone/>
            </a:pPr>
            <a:r>
              <a:rPr lang="en-US" sz="2800" dirty="0">
                <a:latin typeface="Times New Roman" panose="02020603050405020304" pitchFamily="18" charset="0"/>
                <a:cs typeface="Times New Roman" panose="02020603050405020304" pitchFamily="18" charset="0"/>
              </a:rPr>
              <a:t>A fertilizer mixing machine is set to give 12 kg of nitrate for every quintal bag of fertilizer. Ten 100 kg bags are randomly selected and examined. The percentages of nitrate in the sample are as follows:</a:t>
            </a:r>
          </a:p>
          <a:p>
            <a:pPr marL="0" indent="0" algn="just">
              <a:buNone/>
            </a:pPr>
            <a:r>
              <a:rPr lang="en-US" sz="2800" dirty="0">
                <a:latin typeface="Times New Roman" panose="02020603050405020304" pitchFamily="18" charset="0"/>
                <a:cs typeface="Times New Roman" panose="02020603050405020304" pitchFamily="18" charset="0"/>
              </a:rPr>
              <a:t>                    11 14 13 12 13 12 13 14 11 12</a:t>
            </a:r>
          </a:p>
          <a:p>
            <a:pPr marL="0" indent="0" algn="just">
              <a:buNone/>
            </a:pPr>
            <a:r>
              <a:rPr lang="en-US" sz="2800" dirty="0">
                <a:latin typeface="Times New Roman" panose="02020603050405020304" pitchFamily="18" charset="0"/>
                <a:cs typeface="Times New Roman" panose="02020603050405020304" pitchFamily="18" charset="0"/>
              </a:rPr>
              <a:t>Construct a 99% confidence interval estimate for the mean nitrate content for each 100 kg bag in the company. Assume that the population from which the sample is selected is normal.</a:t>
            </a:r>
          </a:p>
          <a:p>
            <a:pPr marL="0" indent="0" algn="just">
              <a:buNone/>
            </a:pPr>
            <a:r>
              <a:rPr 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Solution:</a:t>
            </a:r>
            <a:endParaRPr lang="en-US" sz="2800"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76FF9E4B-759F-4FA3-A449-73D5979BF79C}"/>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303DAE46-DAF9-430E-A381-F6CDDED8F343}"/>
              </a:ext>
            </a:extLst>
          </p:cNvPr>
          <p:cNvSpPr>
            <a:spLocks noGrp="1"/>
          </p:cNvSpPr>
          <p:nvPr>
            <p:ph type="dt" sz="half" idx="12"/>
          </p:nvPr>
        </p:nvSpPr>
        <p:spPr/>
        <p:txBody>
          <a:bodyPr/>
          <a:lstStyle/>
          <a:p>
            <a:fld id="{ACA235E4-EE30-4F60-875A-FAA517D753A9}" type="datetime5">
              <a:rPr lang="en-NZ" altLang="en-US" smtClean="0"/>
              <a:t>16-May-23</a:t>
            </a:fld>
            <a:endParaRPr lang="en-US" altLang="en-US"/>
          </a:p>
        </p:txBody>
      </p:sp>
      <p:sp>
        <p:nvSpPr>
          <p:cNvPr id="7" name="Slide Number Placeholder 6">
            <a:extLst>
              <a:ext uri="{FF2B5EF4-FFF2-40B4-BE49-F238E27FC236}">
                <a16:creationId xmlns:a16="http://schemas.microsoft.com/office/drawing/2014/main" id="{55E9F520-3104-40F6-94C7-30719D5D67DB}"/>
              </a:ext>
            </a:extLst>
          </p:cNvPr>
          <p:cNvSpPr>
            <a:spLocks noGrp="1"/>
          </p:cNvSpPr>
          <p:nvPr>
            <p:ph type="sldNum" sz="quarter" idx="11"/>
          </p:nvPr>
        </p:nvSpPr>
        <p:spPr/>
        <p:txBody>
          <a:bodyPr/>
          <a:lstStyle/>
          <a:p>
            <a:fld id="{E6D38F6D-B68C-43EA-8D93-D9BC679B8240}" type="slidenum">
              <a:rPr lang="en-US" altLang="en-US" smtClean="0"/>
              <a:pPr/>
              <a:t>60</a:t>
            </a:fld>
            <a:endParaRPr lang="en-US" altLang="en-US"/>
          </a:p>
        </p:txBody>
      </p:sp>
    </p:spTree>
    <p:extLst>
      <p:ext uri="{BB962C8B-B14F-4D97-AF65-F5344CB8AC3E}">
        <p14:creationId xmlns:p14="http://schemas.microsoft.com/office/powerpoint/2010/main" val="2500925613"/>
      </p:ext>
    </p:extLst>
  </p:cSld>
  <p:clrMapOvr>
    <a:masterClrMapping/>
  </p:clrMapOvr>
  <p:transition spd="slow">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1031" y="563460"/>
            <a:ext cx="8229600" cy="3886200"/>
          </a:xfrm>
        </p:spPr>
        <p:txBody>
          <a:bodyPr/>
          <a:lstStyle/>
          <a:p>
            <a:pPr marL="0" indent="0" algn="just">
              <a:buNone/>
            </a:pPr>
            <a:r>
              <a:rPr 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 </a:t>
            </a:r>
          </a:p>
          <a:p>
            <a:pPr marL="0" indent="0" algn="just">
              <a:buNone/>
            </a:pPr>
            <a:r>
              <a:rPr lang="en-US" sz="2800" dirty="0">
                <a:latin typeface="Times New Roman" panose="02020603050405020304" pitchFamily="18" charset="0"/>
                <a:cs typeface="Times New Roman" panose="02020603050405020304" pitchFamily="18" charset="0"/>
              </a:rPr>
              <a:t>In a test of the Atkins weight loss program, 12 individuals participated in a randomized trial with overweight adults. After 12 months, the mean weight loss was found to be 2.5 lb, with a standard deviation 1.8 lb. Construct a 95% confidence interval estimate of the mean weight loss for such subjects. Assume that the sample is from a normally distributed population.</a:t>
            </a:r>
          </a:p>
        </p:txBody>
      </p:sp>
      <p:sp>
        <p:nvSpPr>
          <p:cNvPr id="5" name="Footer Placeholder 4">
            <a:extLst>
              <a:ext uri="{FF2B5EF4-FFF2-40B4-BE49-F238E27FC236}">
                <a16:creationId xmlns:a16="http://schemas.microsoft.com/office/drawing/2014/main" id="{277B3FA2-F8DA-469D-9789-AC30F8CA5F51}"/>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6F9DED41-D007-44FE-99EA-BBA74AF2AE4C}"/>
              </a:ext>
            </a:extLst>
          </p:cNvPr>
          <p:cNvSpPr>
            <a:spLocks noGrp="1"/>
          </p:cNvSpPr>
          <p:nvPr>
            <p:ph type="dt" sz="half" idx="12"/>
          </p:nvPr>
        </p:nvSpPr>
        <p:spPr/>
        <p:txBody>
          <a:bodyPr/>
          <a:lstStyle/>
          <a:p>
            <a:fld id="{1F222EDB-B0EF-45D3-A686-500F60E52503}" type="datetime5">
              <a:rPr lang="en-NZ" altLang="en-US" smtClean="0"/>
              <a:t>16-May-23</a:t>
            </a:fld>
            <a:endParaRPr lang="en-US" altLang="en-US"/>
          </a:p>
        </p:txBody>
      </p:sp>
      <p:sp>
        <p:nvSpPr>
          <p:cNvPr id="7" name="Slide Number Placeholder 6">
            <a:extLst>
              <a:ext uri="{FF2B5EF4-FFF2-40B4-BE49-F238E27FC236}">
                <a16:creationId xmlns:a16="http://schemas.microsoft.com/office/drawing/2014/main" id="{F0668B37-18B3-4969-AFB9-4924D94BD961}"/>
              </a:ext>
            </a:extLst>
          </p:cNvPr>
          <p:cNvSpPr>
            <a:spLocks noGrp="1"/>
          </p:cNvSpPr>
          <p:nvPr>
            <p:ph type="sldNum" sz="quarter" idx="11"/>
          </p:nvPr>
        </p:nvSpPr>
        <p:spPr/>
        <p:txBody>
          <a:bodyPr/>
          <a:lstStyle/>
          <a:p>
            <a:fld id="{E6D38F6D-B68C-43EA-8D93-D9BC679B8240}" type="slidenum">
              <a:rPr lang="en-US" altLang="en-US" smtClean="0"/>
              <a:pPr/>
              <a:t>61</a:t>
            </a:fld>
            <a:endParaRPr lang="en-US" altLang="en-US"/>
          </a:p>
        </p:txBody>
      </p:sp>
    </p:spTree>
    <p:extLst>
      <p:ext uri="{BB962C8B-B14F-4D97-AF65-F5344CB8AC3E}">
        <p14:creationId xmlns:p14="http://schemas.microsoft.com/office/powerpoint/2010/main" val="2078002831"/>
      </p:ext>
    </p:extLst>
  </p:cSld>
  <p:clrMapOvr>
    <a:masterClrMapping/>
  </p:clrMapOvr>
  <p:transition spd="slow">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298" y="0"/>
            <a:ext cx="8229600" cy="1371600"/>
          </a:xfrm>
        </p:spPr>
        <p:txBody>
          <a:bodyPr/>
          <a:lstStyle/>
          <a:p>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Exercises</a:t>
            </a:r>
          </a:p>
        </p:txBody>
      </p:sp>
      <p:sp>
        <p:nvSpPr>
          <p:cNvPr id="6" name="Footer Placeholder 5">
            <a:extLst>
              <a:ext uri="{FF2B5EF4-FFF2-40B4-BE49-F238E27FC236}">
                <a16:creationId xmlns:a16="http://schemas.microsoft.com/office/drawing/2014/main" id="{35AF7A5D-2C76-4A78-84AF-D1CB0EDFA2D8}"/>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6E5D8BE3-C880-4DA8-8D98-2C328B27CE49}"/>
              </a:ext>
            </a:extLst>
          </p:cNvPr>
          <p:cNvSpPr>
            <a:spLocks noGrp="1"/>
          </p:cNvSpPr>
          <p:nvPr>
            <p:ph type="dt" sz="half" idx="12"/>
          </p:nvPr>
        </p:nvSpPr>
        <p:spPr/>
        <p:txBody>
          <a:bodyPr/>
          <a:lstStyle/>
          <a:p>
            <a:fld id="{405D4048-DE16-400F-9A31-AD717B51FAEA}" type="datetime5">
              <a:rPr lang="en-NZ" altLang="en-US" smtClean="0"/>
              <a:t>16-May-23</a:t>
            </a:fld>
            <a:endParaRPr lang="en-US" altLang="en-US"/>
          </a:p>
        </p:txBody>
      </p:sp>
      <p:sp>
        <p:nvSpPr>
          <p:cNvPr id="8" name="Slide Number Placeholder 7">
            <a:extLst>
              <a:ext uri="{FF2B5EF4-FFF2-40B4-BE49-F238E27FC236}">
                <a16:creationId xmlns:a16="http://schemas.microsoft.com/office/drawing/2014/main" id="{96A63AC2-729F-40ED-A607-B8F832349C12}"/>
              </a:ext>
            </a:extLst>
          </p:cNvPr>
          <p:cNvSpPr>
            <a:spLocks noGrp="1"/>
          </p:cNvSpPr>
          <p:nvPr>
            <p:ph type="sldNum" sz="quarter" idx="11"/>
          </p:nvPr>
        </p:nvSpPr>
        <p:spPr/>
        <p:txBody>
          <a:bodyPr/>
          <a:lstStyle/>
          <a:p>
            <a:fld id="{E6D38F6D-B68C-43EA-8D93-D9BC679B8240}" type="slidenum">
              <a:rPr lang="en-US" altLang="en-US" smtClean="0"/>
              <a:pPr/>
              <a:t>62</a:t>
            </a:fld>
            <a:endParaRPr lang="en-US" altLang="en-US"/>
          </a:p>
        </p:txBody>
      </p:sp>
      <p:sp>
        <p:nvSpPr>
          <p:cNvPr id="9" name="Content Placeholder 2">
            <a:extLst>
              <a:ext uri="{FF2B5EF4-FFF2-40B4-BE49-F238E27FC236}">
                <a16:creationId xmlns:a16="http://schemas.microsoft.com/office/drawing/2014/main" id="{870E4DEA-9334-45C2-92EC-8CFD4D01964C}"/>
              </a:ext>
            </a:extLst>
          </p:cNvPr>
          <p:cNvSpPr>
            <a:spLocks noGrp="1"/>
          </p:cNvSpPr>
          <p:nvPr>
            <p:ph idx="1"/>
          </p:nvPr>
        </p:nvSpPr>
        <p:spPr>
          <a:xfrm>
            <a:off x="391298" y="1124465"/>
            <a:ext cx="8229600" cy="3886200"/>
          </a:xfrm>
        </p:spPr>
        <p:txBody>
          <a:bodyPr/>
          <a:lstStyle/>
          <a:p>
            <a:pPr marL="0" indent="0">
              <a:buNone/>
            </a:pPr>
            <a:r>
              <a:rPr lang="en-US" sz="3600" dirty="0">
                <a:latin typeface="Times New Roman" panose="02020603050405020304" pitchFamily="18" charset="0"/>
                <a:cs typeface="Times New Roman" panose="02020603050405020304" pitchFamily="18" charset="0"/>
              </a:rPr>
              <a:t>In your course tutorial exercises,</a:t>
            </a:r>
          </a:p>
          <a:p>
            <a:pPr lvl="2"/>
            <a:r>
              <a:rPr lang="en-US" sz="3600" dirty="0">
                <a:latin typeface="Times New Roman" panose="02020603050405020304" pitchFamily="18" charset="0"/>
                <a:cs typeface="Times New Roman" panose="02020603050405020304" pitchFamily="18" charset="0"/>
              </a:rPr>
              <a:t>Question 05</a:t>
            </a:r>
          </a:p>
          <a:p>
            <a:pPr lvl="2"/>
            <a:r>
              <a:rPr lang="en-US" sz="3600" dirty="0">
                <a:latin typeface="Times New Roman" panose="02020603050405020304" pitchFamily="18" charset="0"/>
                <a:cs typeface="Times New Roman" panose="02020603050405020304" pitchFamily="18" charset="0"/>
              </a:rPr>
              <a:t>Question 07</a:t>
            </a:r>
          </a:p>
          <a:p>
            <a:pPr marL="0" indent="0">
              <a:buNone/>
            </a:pPr>
            <a:endParaRPr lang="en-US" sz="3600" dirty="0">
              <a:latin typeface="Times New Roman" panose="02020603050405020304" pitchFamily="18" charset="0"/>
              <a:cs typeface="Times New Roman" panose="02020603050405020304" pitchFamily="18" charset="0"/>
            </a:endParaRPr>
          </a:p>
          <a:p>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0015961"/>
      </p:ext>
    </p:extLst>
  </p:cSld>
  <p:clrMapOvr>
    <a:masterClrMapping/>
  </p:clrMapOvr>
  <p:transition spd="slow">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541090" y="3049398"/>
                <a:ext cx="8229600" cy="1371600"/>
              </a:xfrm>
            </p:spPr>
            <p:txBody>
              <a:bodyPr/>
              <a:lstStyle/>
              <a:p>
                <a:pPr algn="ctr"/>
                <a:r>
                  <a:rPr lang="en-US" dirty="0">
                    <a:solidFill>
                      <a:srgbClr val="C00000"/>
                    </a:solidFill>
                    <a:effectLst>
                      <a:outerShdw blurRad="38100" dist="38100" dir="2700000" algn="tl">
                        <a:srgbClr val="000000">
                          <a:alpha val="43137"/>
                        </a:srgbClr>
                      </a:outerShdw>
                    </a:effectLst>
                    <a:latin typeface="Baskerville Old Face" panose="02020602080505020303" pitchFamily="18" charset="0"/>
                  </a:rPr>
                  <a:t>Inferences about Population Variance </a:t>
                </a:r>
                <a14:m>
                  <m:oMath xmlns:m="http://schemas.openxmlformats.org/officeDocument/2006/math">
                    <m:sSup>
                      <m:sSupPr>
                        <m:ctrlPr>
                          <a:rPr lang="en-US" i="1" smtClean="0">
                            <a:solidFill>
                              <a:srgbClr val="C00000"/>
                            </a:solidFill>
                            <a:effectLst>
                              <a:outerShdw blurRad="38100" dist="38100" dir="2700000" algn="tl">
                                <a:srgbClr val="000000">
                                  <a:alpha val="43137"/>
                                </a:srgbClr>
                              </a:outerShdw>
                            </a:effectLst>
                            <a:latin typeface="Cambria Math" panose="02040503050406030204" pitchFamily="18" charset="0"/>
                          </a:rPr>
                        </m:ctrlPr>
                      </m:sSupPr>
                      <m:e>
                        <m:r>
                          <a:rPr lang="en-US" i="1" smtClean="0">
                            <a:solidFill>
                              <a:srgbClr val="C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𝜎</m:t>
                        </m:r>
                      </m:e>
                      <m:sup>
                        <m:r>
                          <a:rPr lang="en-US" b="0" i="1" smtClean="0">
                            <a:solidFill>
                              <a:srgbClr val="C00000"/>
                            </a:solidFill>
                            <a:effectLst>
                              <a:outerShdw blurRad="38100" dist="38100" dir="2700000" algn="tl">
                                <a:srgbClr val="000000">
                                  <a:alpha val="43137"/>
                                </a:srgbClr>
                              </a:outerShdw>
                            </a:effectLst>
                            <a:latin typeface="Cambria Math" panose="02040503050406030204" pitchFamily="18" charset="0"/>
                          </a:rPr>
                          <m:t>2</m:t>
                        </m:r>
                      </m:sup>
                    </m:sSup>
                  </m:oMath>
                </a14:m>
                <a:endParaRPr lang="en-US" dirty="0">
                  <a:solidFill>
                    <a:srgbClr val="C00000"/>
                  </a:solidFill>
                  <a:effectLst>
                    <a:outerShdw blurRad="38100" dist="38100" dir="2700000" algn="tl">
                      <a:srgbClr val="000000">
                        <a:alpha val="43137"/>
                      </a:srgbClr>
                    </a:outerShdw>
                  </a:effectLst>
                  <a:latin typeface="Baskerville Old Face" panose="02020602080505020303"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541090" y="3049398"/>
                <a:ext cx="8229600" cy="1371600"/>
              </a:xfrm>
              <a:blipFill rotWithShape="0">
                <a:blip r:embed="rId2"/>
                <a:stretch>
                  <a:fillRect t="-12000" b="-27556"/>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87D025CC-FF5A-472B-A628-F91FC43ED6D0}"/>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E792D8F4-BF0B-474A-B594-6C419340B0C6}"/>
              </a:ext>
            </a:extLst>
          </p:cNvPr>
          <p:cNvSpPr>
            <a:spLocks noGrp="1"/>
          </p:cNvSpPr>
          <p:nvPr>
            <p:ph type="dt" sz="half" idx="12"/>
          </p:nvPr>
        </p:nvSpPr>
        <p:spPr/>
        <p:txBody>
          <a:bodyPr/>
          <a:lstStyle/>
          <a:p>
            <a:fld id="{4678D5EA-8FDA-4B02-A068-4719635DDF4A}" type="datetime5">
              <a:rPr lang="en-NZ" altLang="en-US" smtClean="0"/>
              <a:t>16-May-23</a:t>
            </a:fld>
            <a:endParaRPr lang="en-US" altLang="en-US"/>
          </a:p>
        </p:txBody>
      </p:sp>
      <p:sp>
        <p:nvSpPr>
          <p:cNvPr id="7" name="Slide Number Placeholder 6">
            <a:extLst>
              <a:ext uri="{FF2B5EF4-FFF2-40B4-BE49-F238E27FC236}">
                <a16:creationId xmlns:a16="http://schemas.microsoft.com/office/drawing/2014/main" id="{292E0708-F129-4593-8391-9C9AB6DF2E5B}"/>
              </a:ext>
            </a:extLst>
          </p:cNvPr>
          <p:cNvSpPr>
            <a:spLocks noGrp="1"/>
          </p:cNvSpPr>
          <p:nvPr>
            <p:ph type="sldNum" sz="quarter" idx="11"/>
          </p:nvPr>
        </p:nvSpPr>
        <p:spPr/>
        <p:txBody>
          <a:bodyPr/>
          <a:lstStyle/>
          <a:p>
            <a:fld id="{E6D38F6D-B68C-43EA-8D93-D9BC679B8240}" type="slidenum">
              <a:rPr lang="en-US" altLang="en-US" smtClean="0"/>
              <a:pPr/>
              <a:t>63</a:t>
            </a:fld>
            <a:endParaRPr lang="en-US" altLang="en-US"/>
          </a:p>
        </p:txBody>
      </p:sp>
    </p:spTree>
    <p:extLst>
      <p:ext uri="{BB962C8B-B14F-4D97-AF65-F5344CB8AC3E}">
        <p14:creationId xmlns:p14="http://schemas.microsoft.com/office/powerpoint/2010/main" val="3125651695"/>
      </p:ext>
    </p:extLst>
  </p:cSld>
  <p:clrMapOvr>
    <a:masterClrMapping/>
  </p:clrMapOvr>
  <p:transition spd="slow">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7504" y="551794"/>
                <a:ext cx="8229600" cy="3886200"/>
              </a:xfrm>
            </p:spPr>
            <p:txBody>
              <a:bodyPr/>
              <a:lstStyle/>
              <a:p>
                <a:pPr marL="0" indent="0" algn="just">
                  <a:buNone/>
                </a:pPr>
                <a:r>
                  <a:rPr lang="en-IN" dirty="0">
                    <a:latin typeface="Times New Roman" panose="02020603050405020304" pitchFamily="18" charset="0"/>
                    <a:cs typeface="Times New Roman" panose="02020603050405020304" pitchFamily="18" charset="0"/>
                  </a:rPr>
                  <a:t>The point estimate of the population variance </a:t>
                </a:r>
                <a14:m>
                  <m:oMath xmlns:m="http://schemas.openxmlformats.org/officeDocument/2006/math">
                    <m:sSup>
                      <m:sSupPr>
                        <m:ctrlPr>
                          <a:rPr lang="en-IN" i="1" smtClean="0">
                            <a:latin typeface="Cambria Math" panose="02040503050406030204" pitchFamily="18" charset="0"/>
                            <a:cs typeface="Times New Roman" panose="02020603050405020304" pitchFamily="18" charset="0"/>
                          </a:rPr>
                        </m:ctrlPr>
                      </m:sSupPr>
                      <m:e>
                        <m:r>
                          <a:rPr lang="en-IN" i="1" smtClean="0">
                            <a:latin typeface="Cambria Math" panose="02040503050406030204" pitchFamily="18" charset="0"/>
                            <a:ea typeface="Cambria Math" panose="02040503050406030204" pitchFamily="18" charset="0"/>
                            <a:cs typeface="Times New Roman" panose="02020603050405020304" pitchFamily="18" charset="0"/>
                          </a:rPr>
                          <m:t>𝜎</m:t>
                        </m:r>
                      </m:e>
                      <m:sup>
                        <m:r>
                          <a:rPr lang="en-GB" b="0" i="1" smtClean="0">
                            <a:latin typeface="Cambria Math" panose="02040503050406030204" pitchFamily="18" charset="0"/>
                            <a:cs typeface="Times New Roman" panose="02020603050405020304" pitchFamily="18" charset="0"/>
                          </a:rPr>
                          <m:t>2</m:t>
                        </m:r>
                      </m:sup>
                    </m:sSup>
                  </m:oMath>
                </a14:m>
                <a:r>
                  <a:rPr lang="en-IN" dirty="0">
                    <a:latin typeface="Times New Roman" panose="02020603050405020304" pitchFamily="18" charset="0"/>
                    <a:cs typeface="Times New Roman" panose="02020603050405020304" pitchFamily="18" charset="0"/>
                  </a:rPr>
                  <a:t> is the sample variance </a:t>
                </a:r>
                <a14:m>
                  <m:oMath xmlns:m="http://schemas.openxmlformats.org/officeDocument/2006/math">
                    <m:sSup>
                      <m:sSupPr>
                        <m:ctrlPr>
                          <a:rPr lang="en-IN" i="1" smtClean="0">
                            <a:latin typeface="Cambria Math" panose="02040503050406030204" pitchFamily="18" charset="0"/>
                            <a:cs typeface="Times New Roman" panose="02020603050405020304" pitchFamily="18" charset="0"/>
                          </a:rPr>
                        </m:ctrlPr>
                      </m:sSupPr>
                      <m:e>
                        <m:r>
                          <a:rPr lang="en-GB" b="0" i="1" smtClean="0">
                            <a:latin typeface="Cambria Math" panose="02040503050406030204" pitchFamily="18" charset="0"/>
                            <a:cs typeface="Times New Roman" panose="02020603050405020304" pitchFamily="18" charset="0"/>
                          </a:rPr>
                          <m:t>𝑆</m:t>
                        </m:r>
                      </m:e>
                      <m:sup>
                        <m:r>
                          <a:rPr lang="en-GB" b="0" i="1" smtClean="0">
                            <a:latin typeface="Cambria Math" panose="02040503050406030204" pitchFamily="18" charset="0"/>
                            <a:cs typeface="Times New Roman" panose="02020603050405020304" pitchFamily="18" charset="0"/>
                          </a:rPr>
                          <m:t>2</m:t>
                        </m:r>
                      </m:sup>
                    </m:sSup>
                  </m:oMath>
                </a14:m>
                <a:r>
                  <a:rPr lang="en-IN" dirty="0">
                    <a:latin typeface="Times New Roman" panose="02020603050405020304" pitchFamily="18" charset="0"/>
                    <a:cs typeface="Times New Roman" panose="02020603050405020304" pitchFamily="18" charset="0"/>
                  </a:rPr>
                  <a:t> .</a:t>
                </a:r>
              </a:p>
              <a:p>
                <a:pPr marL="0" indent="0" algn="just">
                  <a:buNone/>
                </a:pPr>
                <a:r>
                  <a:rPr lang="en-IN" dirty="0">
                    <a:latin typeface="Times New Roman" panose="02020603050405020304" pitchFamily="18" charset="0"/>
                    <a:cs typeface="Times New Roman" panose="02020603050405020304" pitchFamily="18" charset="0"/>
                  </a:rPr>
                  <a:t>The point estimate of the population standard deviation </a:t>
                </a:r>
                <a14:m>
                  <m:oMath xmlns:m="http://schemas.openxmlformats.org/officeDocument/2006/math">
                    <m:r>
                      <a:rPr lang="en-IN" i="1" smtClean="0">
                        <a:latin typeface="Cambria Math" panose="02040503050406030204" pitchFamily="18" charset="0"/>
                        <a:ea typeface="Cambria Math" panose="02040503050406030204" pitchFamily="18" charset="0"/>
                        <a:cs typeface="Times New Roman" panose="02020603050405020304" pitchFamily="18" charset="0"/>
                      </a:rPr>
                      <m:t>𝜎</m:t>
                    </m:r>
                  </m:oMath>
                </a14:m>
                <a:r>
                  <a:rPr lang="en-IN" dirty="0">
                    <a:latin typeface="Times New Roman" panose="02020603050405020304" pitchFamily="18" charset="0"/>
                    <a:cs typeface="Times New Roman" panose="02020603050405020304" pitchFamily="18" charset="0"/>
                  </a:rPr>
                  <a:t> is the sample standard deviation </a:t>
                </a:r>
                <a:r>
                  <a:rPr lang="en-IN" i="1" dirty="0">
                    <a:latin typeface="Times New Roman" panose="02020603050405020304" pitchFamily="18" charset="0"/>
                    <a:cs typeface="Times New Roman" panose="02020603050405020304" pitchFamily="18" charset="0"/>
                  </a:rPr>
                  <a:t>S</a:t>
                </a:r>
                <a:r>
                  <a:rPr lang="en-IN" dirty="0">
                    <a:latin typeface="Times New Roman" panose="02020603050405020304" pitchFamily="18" charset="0"/>
                    <a:cs typeface="Times New Roman" panose="02020603050405020304" pitchFamily="18" charset="0"/>
                  </a:rPr>
                  <a:t> .</a:t>
                </a:r>
              </a:p>
              <a:p>
                <a:pPr marL="0" indent="0" algn="just">
                  <a:buNone/>
                </a:pPr>
                <a:r>
                  <a:rPr lang="en-IN" dirty="0">
                    <a:latin typeface="Times New Roman" panose="02020603050405020304" pitchFamily="18" charset="0"/>
                    <a:cs typeface="Times New Roman" panose="02020603050405020304" pitchFamily="18" charset="0"/>
                  </a:rPr>
                  <a:t>When the </a:t>
                </a:r>
                <a:r>
                  <a:rPr lang="en-IN" dirty="0">
                    <a:solidFill>
                      <a:srgbClr val="00B050"/>
                    </a:solidFill>
                    <a:latin typeface="Times New Roman" panose="02020603050405020304" pitchFamily="18" charset="0"/>
                    <a:cs typeface="Times New Roman" panose="02020603050405020304" pitchFamily="18" charset="0"/>
                  </a:rPr>
                  <a:t>population distribution is normal</a:t>
                </a:r>
                <a:r>
                  <a:rPr lang="en-IN" dirty="0">
                    <a:latin typeface="Times New Roman" panose="02020603050405020304" pitchFamily="18" charset="0"/>
                    <a:cs typeface="Times New Roman" panose="02020603050405020304" pitchFamily="18" charset="0"/>
                  </a:rPr>
                  <a:t>, the statistic Chi-square,</a:t>
                </a:r>
              </a:p>
              <a:p>
                <a:pPr marL="0" indent="0" algn="just">
                  <a:buNone/>
                </a:pPr>
                <a14:m>
                  <m:oMathPara xmlns:m="http://schemas.openxmlformats.org/officeDocument/2006/math">
                    <m:oMathParaPr>
                      <m:jc m:val="centerGroup"/>
                    </m:oMathParaPr>
                    <m:oMath xmlns:m="http://schemas.openxmlformats.org/officeDocument/2006/math">
                      <m:sSup>
                        <m:sSupPr>
                          <m:ctrlPr>
                            <a:rPr lang="en-IN" i="1" smtClean="0">
                              <a:latin typeface="Cambria Math" panose="02040503050406030204" pitchFamily="18" charset="0"/>
                              <a:cs typeface="Times New Roman" panose="02020603050405020304" pitchFamily="18" charset="0"/>
                            </a:rPr>
                          </m:ctrlPr>
                        </m:sSupPr>
                        <m:e>
                          <m:r>
                            <a:rPr lang="en-IN" i="1" smtClean="0">
                              <a:latin typeface="Cambria Math" panose="02040503050406030204" pitchFamily="18" charset="0"/>
                              <a:ea typeface="Cambria Math" panose="02040503050406030204" pitchFamily="18" charset="0"/>
                              <a:cs typeface="Times New Roman" panose="02020603050405020304" pitchFamily="18" charset="0"/>
                            </a:rPr>
                            <m:t>𝜒</m:t>
                          </m:r>
                        </m:e>
                        <m:sup>
                          <m:r>
                            <a:rPr lang="en-GB" b="0" i="1" smtClean="0">
                              <a:latin typeface="Cambria Math" panose="02040503050406030204" pitchFamily="18" charset="0"/>
                              <a:cs typeface="Times New Roman" panose="02020603050405020304" pitchFamily="18" charset="0"/>
                            </a:rPr>
                            <m:t>2</m:t>
                          </m:r>
                        </m:sup>
                      </m:sSup>
                      <m:r>
                        <a:rPr lang="en-GB" b="0" i="1" smtClean="0">
                          <a:latin typeface="Cambria Math" panose="02040503050406030204" pitchFamily="18" charset="0"/>
                          <a:cs typeface="Times New Roman" panose="02020603050405020304" pitchFamily="18" charset="0"/>
                        </a:rPr>
                        <m:t>=</m:t>
                      </m:r>
                      <m:f>
                        <m:fPr>
                          <m:ctrlPr>
                            <a:rPr lang="en-GB" b="0" i="1" smtClean="0">
                              <a:latin typeface="Cambria Math" panose="02040503050406030204" pitchFamily="18" charset="0"/>
                              <a:cs typeface="Times New Roman" panose="02020603050405020304" pitchFamily="18" charset="0"/>
                            </a:rPr>
                          </m:ctrlPr>
                        </m:fPr>
                        <m:num>
                          <m:d>
                            <m:dPr>
                              <m:ctrlPr>
                                <a:rPr lang="en-GB" b="0" i="1" smtClean="0">
                                  <a:latin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cs typeface="Times New Roman" panose="02020603050405020304" pitchFamily="18" charset="0"/>
                                </a:rPr>
                                <m:t>𝑛</m:t>
                              </m:r>
                              <m:r>
                                <a:rPr lang="en-GB" b="0" i="1" smtClean="0">
                                  <a:latin typeface="Cambria Math" panose="02040503050406030204" pitchFamily="18" charset="0"/>
                                  <a:cs typeface="Times New Roman" panose="02020603050405020304" pitchFamily="18" charset="0"/>
                                </a:rPr>
                                <m:t>−1</m:t>
                              </m:r>
                            </m:e>
                          </m:d>
                          <m:sSup>
                            <m:sSupPr>
                              <m:ctrlPr>
                                <a:rPr lang="en-GB" b="0" i="1" smtClean="0">
                                  <a:latin typeface="Cambria Math" panose="02040503050406030204" pitchFamily="18" charset="0"/>
                                  <a:cs typeface="Times New Roman" panose="02020603050405020304" pitchFamily="18" charset="0"/>
                                </a:rPr>
                              </m:ctrlPr>
                            </m:sSupPr>
                            <m:e>
                              <m:r>
                                <a:rPr lang="en-GB" b="0" i="1" smtClean="0">
                                  <a:latin typeface="Cambria Math" panose="02040503050406030204" pitchFamily="18" charset="0"/>
                                  <a:cs typeface="Times New Roman" panose="02020603050405020304" pitchFamily="18" charset="0"/>
                                </a:rPr>
                                <m:t>𝑆</m:t>
                              </m:r>
                            </m:e>
                            <m:sup>
                              <m:r>
                                <a:rPr lang="en-GB" b="0" i="1" smtClean="0">
                                  <a:latin typeface="Cambria Math" panose="02040503050406030204" pitchFamily="18" charset="0"/>
                                  <a:cs typeface="Times New Roman" panose="02020603050405020304" pitchFamily="18" charset="0"/>
                                </a:rPr>
                                <m:t>2</m:t>
                              </m:r>
                            </m:sup>
                          </m:sSup>
                        </m:num>
                        <m:den>
                          <m:sSup>
                            <m:sSupPr>
                              <m:ctrlPr>
                                <a:rPr lang="en-GB" b="0" i="1" smtClean="0">
                                  <a:latin typeface="Cambria Math" panose="02040503050406030204" pitchFamily="18" charset="0"/>
                                  <a:cs typeface="Times New Roman" panose="02020603050405020304" pitchFamily="18" charset="0"/>
                                </a:rPr>
                              </m:ctrlPr>
                            </m:sSupPr>
                            <m:e>
                              <m:r>
                                <a:rPr lang="en-GB" b="0" i="1" smtClean="0">
                                  <a:latin typeface="Cambria Math" panose="02040503050406030204" pitchFamily="18" charset="0"/>
                                  <a:ea typeface="Cambria Math" panose="02040503050406030204" pitchFamily="18" charset="0"/>
                                  <a:cs typeface="Times New Roman" panose="02020603050405020304" pitchFamily="18" charset="0"/>
                                </a:rPr>
                                <m:t>𝜎</m:t>
                              </m:r>
                            </m:e>
                            <m:sup>
                              <m:r>
                                <a:rPr lang="en-GB" b="0" i="1" smtClean="0">
                                  <a:latin typeface="Cambria Math" panose="02040503050406030204" pitchFamily="18" charset="0"/>
                                  <a:cs typeface="Times New Roman" panose="02020603050405020304" pitchFamily="18" charset="0"/>
                                </a:rPr>
                                <m:t>2</m:t>
                              </m:r>
                            </m:sup>
                          </m:sSup>
                        </m:den>
                      </m:f>
                    </m:oMath>
                  </m:oMathPara>
                </a14:m>
                <a:endParaRPr lang="en-IN"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has a Chi-square distribution with </a:t>
                </a:r>
                <a14:m>
                  <m:oMath xmlns:m="http://schemas.openxmlformats.org/officeDocument/2006/math">
                    <m:d>
                      <m:dPr>
                        <m:ctrlPr>
                          <a:rPr lang="en-IN" i="1" smtClean="0">
                            <a:latin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cs typeface="Times New Roman" panose="02020603050405020304" pitchFamily="18" charset="0"/>
                          </a:rPr>
                          <m:t>𝑛</m:t>
                        </m:r>
                        <m:r>
                          <a:rPr lang="en-GB" b="0" i="1" smtClean="0">
                            <a:latin typeface="Cambria Math" panose="02040503050406030204" pitchFamily="18" charset="0"/>
                            <a:cs typeface="Times New Roman" panose="02020603050405020304" pitchFamily="18" charset="0"/>
                          </a:rPr>
                          <m:t>−1</m:t>
                        </m:r>
                      </m:e>
                    </m:d>
                  </m:oMath>
                </a14:m>
                <a:r>
                  <a:rPr lang="en-IN" dirty="0">
                    <a:latin typeface="Times New Roman" panose="02020603050405020304" pitchFamily="18" charset="0"/>
                    <a:cs typeface="Times New Roman" panose="02020603050405020304" pitchFamily="18" charset="0"/>
                  </a:rPr>
                  <a:t> degrees of freedom.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7504" y="551794"/>
                <a:ext cx="8229600" cy="3886200"/>
              </a:xfrm>
              <a:blipFill>
                <a:blip r:embed="rId2"/>
                <a:stretch>
                  <a:fillRect l="-1852" t="-2198" r="-1926" b="-40659"/>
                </a:stretch>
              </a:blipFill>
            </p:spPr>
            <p:txBody>
              <a:bodyPr/>
              <a:lstStyle/>
              <a:p>
                <a:r>
                  <a:rPr lang="en-GB">
                    <a:noFill/>
                  </a:rPr>
                  <a:t> </a:t>
                </a:r>
              </a:p>
            </p:txBody>
          </p:sp>
        </mc:Fallback>
      </mc:AlternateContent>
      <p:sp>
        <p:nvSpPr>
          <p:cNvPr id="5" name="Footer Placeholder 4">
            <a:extLst>
              <a:ext uri="{FF2B5EF4-FFF2-40B4-BE49-F238E27FC236}">
                <a16:creationId xmlns:a16="http://schemas.microsoft.com/office/drawing/2014/main" id="{BAAC53BC-CA24-422E-924F-C665916A58B9}"/>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0478727C-AF93-48FD-875A-D1AD616C3C6C}"/>
              </a:ext>
            </a:extLst>
          </p:cNvPr>
          <p:cNvSpPr>
            <a:spLocks noGrp="1"/>
          </p:cNvSpPr>
          <p:nvPr>
            <p:ph type="dt" sz="half" idx="12"/>
          </p:nvPr>
        </p:nvSpPr>
        <p:spPr/>
        <p:txBody>
          <a:bodyPr/>
          <a:lstStyle/>
          <a:p>
            <a:fld id="{5D8FB9D7-46FA-429C-AF7C-B24D9CB2A848}" type="datetime5">
              <a:rPr lang="en-NZ" altLang="en-US" smtClean="0"/>
              <a:t>16-May-23</a:t>
            </a:fld>
            <a:endParaRPr lang="en-US" altLang="en-US"/>
          </a:p>
        </p:txBody>
      </p:sp>
      <p:sp>
        <p:nvSpPr>
          <p:cNvPr id="7" name="Slide Number Placeholder 6">
            <a:extLst>
              <a:ext uri="{FF2B5EF4-FFF2-40B4-BE49-F238E27FC236}">
                <a16:creationId xmlns:a16="http://schemas.microsoft.com/office/drawing/2014/main" id="{EBA5ED76-15DB-4865-8C08-55A794D7F42D}"/>
              </a:ext>
            </a:extLst>
          </p:cNvPr>
          <p:cNvSpPr>
            <a:spLocks noGrp="1"/>
          </p:cNvSpPr>
          <p:nvPr>
            <p:ph type="sldNum" sz="quarter" idx="11"/>
          </p:nvPr>
        </p:nvSpPr>
        <p:spPr/>
        <p:txBody>
          <a:bodyPr/>
          <a:lstStyle/>
          <a:p>
            <a:fld id="{E6D38F6D-B68C-43EA-8D93-D9BC679B8240}" type="slidenum">
              <a:rPr lang="en-US" altLang="en-US" smtClean="0"/>
              <a:pPr/>
              <a:t>64</a:t>
            </a:fld>
            <a:endParaRPr lang="en-US" altLang="en-US"/>
          </a:p>
        </p:txBody>
      </p:sp>
    </p:spTree>
    <p:extLst>
      <p:ext uri="{BB962C8B-B14F-4D97-AF65-F5344CB8AC3E}">
        <p14:creationId xmlns:p14="http://schemas.microsoft.com/office/powerpoint/2010/main" val="443786894"/>
      </p:ext>
    </p:extLst>
  </p:cSld>
  <p:clrMapOvr>
    <a:masterClrMapping/>
  </p:clrMapOvr>
  <p:transition spd="slow">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26294" y="567559"/>
            <a:ext cx="5794166" cy="4519448"/>
          </a:xfrm>
          <a:prstGeom prst="rect">
            <a:avLst/>
          </a:prstGeom>
        </p:spPr>
      </p:pic>
      <p:sp>
        <p:nvSpPr>
          <p:cNvPr id="2" name="TextBox 1"/>
          <p:cNvSpPr txBox="1"/>
          <p:nvPr/>
        </p:nvSpPr>
        <p:spPr>
          <a:xfrm>
            <a:off x="578069" y="5181600"/>
            <a:ext cx="8219090" cy="1077218"/>
          </a:xfrm>
          <a:prstGeom prst="rect">
            <a:avLst/>
          </a:prstGeom>
          <a:noFill/>
        </p:spPr>
        <p:txBody>
          <a:bodyPr wrap="square" rtlCol="0">
            <a:spAutoFit/>
          </a:bodyPr>
          <a:lstStyle/>
          <a:p>
            <a:pPr algn="just"/>
            <a:r>
              <a:rPr lang="en-IN" sz="3200" dirty="0">
                <a:latin typeface="Times New Roman" panose="02020603050405020304" pitchFamily="18" charset="0"/>
                <a:cs typeface="Times New Roman" panose="02020603050405020304" pitchFamily="18" charset="0"/>
              </a:rPr>
              <a:t>Chi-square distributions for different degrees of freedom</a:t>
            </a:r>
            <a:endParaRPr lang="en-GB" sz="3200"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943B190F-3442-4FD6-A04A-0F93132DE484}"/>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5685019E-7038-43D3-B1F0-C591234C1E23}"/>
              </a:ext>
            </a:extLst>
          </p:cNvPr>
          <p:cNvSpPr>
            <a:spLocks noGrp="1"/>
          </p:cNvSpPr>
          <p:nvPr>
            <p:ph type="dt" sz="half" idx="12"/>
          </p:nvPr>
        </p:nvSpPr>
        <p:spPr/>
        <p:txBody>
          <a:bodyPr/>
          <a:lstStyle/>
          <a:p>
            <a:fld id="{BBB304AD-147C-49E4-BE19-7DEF11B03709}" type="datetime5">
              <a:rPr lang="en-NZ" altLang="en-US" smtClean="0"/>
              <a:t>16-May-23</a:t>
            </a:fld>
            <a:endParaRPr lang="en-US" altLang="en-US"/>
          </a:p>
        </p:txBody>
      </p:sp>
      <p:sp>
        <p:nvSpPr>
          <p:cNvPr id="8" name="Slide Number Placeholder 7">
            <a:extLst>
              <a:ext uri="{FF2B5EF4-FFF2-40B4-BE49-F238E27FC236}">
                <a16:creationId xmlns:a16="http://schemas.microsoft.com/office/drawing/2014/main" id="{B6343FAF-E880-4328-8135-D857A047EF51}"/>
              </a:ext>
            </a:extLst>
          </p:cNvPr>
          <p:cNvSpPr>
            <a:spLocks noGrp="1"/>
          </p:cNvSpPr>
          <p:nvPr>
            <p:ph type="sldNum" sz="quarter" idx="11"/>
          </p:nvPr>
        </p:nvSpPr>
        <p:spPr/>
        <p:txBody>
          <a:bodyPr/>
          <a:lstStyle/>
          <a:p>
            <a:fld id="{E6D38F6D-B68C-43EA-8D93-D9BC679B8240}" type="slidenum">
              <a:rPr lang="en-US" altLang="en-US" smtClean="0"/>
              <a:pPr/>
              <a:t>65</a:t>
            </a:fld>
            <a:endParaRPr lang="en-US" altLang="en-US"/>
          </a:p>
        </p:txBody>
      </p:sp>
    </p:spTree>
    <p:extLst>
      <p:ext uri="{BB962C8B-B14F-4D97-AF65-F5344CB8AC3E}">
        <p14:creationId xmlns:p14="http://schemas.microsoft.com/office/powerpoint/2010/main" val="684027242"/>
      </p:ext>
    </p:extLst>
  </p:cSld>
  <p:clrMapOvr>
    <a:masterClrMapping/>
  </p:clrMapOvr>
  <p:transition spd="slow">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7504" y="562304"/>
                <a:ext cx="8229600" cy="3886200"/>
              </a:xfrm>
            </p:spPr>
            <p:txBody>
              <a:bodyPr/>
              <a:lstStyle/>
              <a:p>
                <a:pPr marL="0" indent="0" algn="just">
                  <a:buNone/>
                </a:pPr>
                <a:r>
                  <a:rPr lang="en-IN" dirty="0">
                    <a:latin typeface="Times New Roman" panose="02020603050405020304" pitchFamily="18" charset="0"/>
                    <a:cs typeface="Times New Roman" panose="02020603050405020304" pitchFamily="18" charset="0"/>
                  </a:rPr>
                  <a:t>Then the </a:t>
                </a:r>
                <a14:m>
                  <m:oMath xmlns:m="http://schemas.openxmlformats.org/officeDocument/2006/math">
                    <m:d>
                      <m:dPr>
                        <m:ctrlPr>
                          <a:rPr lang="en-IN" i="1" smtClean="0">
                            <a:latin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cs typeface="Times New Roman" panose="02020603050405020304" pitchFamily="18" charset="0"/>
                          </a:rPr>
                          <m:t>1−</m:t>
                        </m:r>
                        <m:r>
                          <a:rPr lang="en-GB" b="0" i="1" smtClean="0">
                            <a:latin typeface="Cambria Math" panose="02040503050406030204" pitchFamily="18" charset="0"/>
                            <a:ea typeface="Cambria Math" panose="02040503050406030204" pitchFamily="18" charset="0"/>
                            <a:cs typeface="Times New Roman" panose="02020603050405020304" pitchFamily="18" charset="0"/>
                          </a:rPr>
                          <m:t>𝛼</m:t>
                        </m:r>
                      </m:e>
                    </m:d>
                    <m:r>
                      <a:rPr lang="en-GB" b="0" i="1" smtClean="0">
                        <a:latin typeface="Cambria Math" panose="02040503050406030204" pitchFamily="18" charset="0"/>
                        <a:cs typeface="Times New Roman" panose="02020603050405020304" pitchFamily="18" charset="0"/>
                      </a:rPr>
                      <m:t>∗100%</m:t>
                    </m:r>
                  </m:oMath>
                </a14:m>
                <a:r>
                  <a:rPr lang="en-IN" dirty="0">
                    <a:latin typeface="Times New Roman" panose="02020603050405020304" pitchFamily="18" charset="0"/>
                    <a:cs typeface="Times New Roman" panose="02020603050405020304" pitchFamily="18" charset="0"/>
                  </a:rPr>
                  <a:t> confidence interval for </a:t>
                </a:r>
                <a14:m>
                  <m:oMath xmlns:m="http://schemas.openxmlformats.org/officeDocument/2006/math">
                    <m:sSup>
                      <m:sSupPr>
                        <m:ctrlPr>
                          <a:rPr lang="en-IN" i="1" smtClean="0">
                            <a:latin typeface="Cambria Math" panose="02040503050406030204" pitchFamily="18" charset="0"/>
                            <a:cs typeface="Times New Roman" panose="02020603050405020304" pitchFamily="18" charset="0"/>
                          </a:rPr>
                        </m:ctrlPr>
                      </m:sSupPr>
                      <m:e>
                        <m:r>
                          <a:rPr lang="en-IN" i="1" smtClean="0">
                            <a:latin typeface="Cambria Math" panose="02040503050406030204" pitchFamily="18" charset="0"/>
                            <a:ea typeface="Cambria Math" panose="02040503050406030204" pitchFamily="18" charset="0"/>
                            <a:cs typeface="Times New Roman" panose="02020603050405020304" pitchFamily="18" charset="0"/>
                          </a:rPr>
                          <m:t>𝜎</m:t>
                        </m:r>
                      </m:e>
                      <m:sup>
                        <m:r>
                          <a:rPr lang="en-GB" b="0" i="1" smtClean="0">
                            <a:latin typeface="Cambria Math" panose="02040503050406030204" pitchFamily="18" charset="0"/>
                            <a:cs typeface="Times New Roman" panose="02020603050405020304" pitchFamily="18" charset="0"/>
                          </a:rPr>
                          <m:t>2</m:t>
                        </m:r>
                      </m:sup>
                    </m:sSup>
                  </m:oMath>
                </a14:m>
                <a:r>
                  <a:rPr lang="en-IN" dirty="0">
                    <a:latin typeface="Times New Roman" panose="02020603050405020304" pitchFamily="18" charset="0"/>
                    <a:cs typeface="Times New Roman" panose="02020603050405020304" pitchFamily="18" charset="0"/>
                  </a:rPr>
                  <a:t> is computed as,</a:t>
                </a:r>
              </a:p>
              <a:p>
                <a:pPr marL="0" indent="0" algn="just">
                  <a:buNone/>
                </a:pPr>
                <a14:m>
                  <m:oMathPara xmlns:m="http://schemas.openxmlformats.org/officeDocument/2006/math">
                    <m:oMathParaPr>
                      <m:jc m:val="centerGroup"/>
                    </m:oMathParaPr>
                    <m:oMath xmlns:m="http://schemas.openxmlformats.org/officeDocument/2006/math">
                      <m:d>
                        <m:dPr>
                          <m:ctrlPr>
                            <a:rPr lang="en-IN" i="1" smtClean="0">
                              <a:solidFill>
                                <a:schemeClr val="bg2">
                                  <a:lumMod val="75000"/>
                                </a:schemeClr>
                              </a:solidFill>
                              <a:latin typeface="Cambria Math" panose="02040503050406030204" pitchFamily="18" charset="0"/>
                              <a:cs typeface="Times New Roman" panose="02020603050405020304" pitchFamily="18" charset="0"/>
                            </a:rPr>
                          </m:ctrlPr>
                        </m:dPr>
                        <m:e>
                          <m:f>
                            <m:fPr>
                              <m:ctrlPr>
                                <a:rPr lang="en-IN" i="1">
                                  <a:solidFill>
                                    <a:schemeClr val="bg2">
                                      <a:lumMod val="75000"/>
                                    </a:schemeClr>
                                  </a:solidFill>
                                  <a:latin typeface="Cambria Math" panose="02040503050406030204" pitchFamily="18" charset="0"/>
                                  <a:cs typeface="Times New Roman" panose="02020603050405020304" pitchFamily="18" charset="0"/>
                                </a:rPr>
                              </m:ctrlPr>
                            </m:fPr>
                            <m:num>
                              <m:d>
                                <m:dPr>
                                  <m:ctrlPr>
                                    <a:rPr lang="en-IN" i="1">
                                      <a:solidFill>
                                        <a:schemeClr val="bg2">
                                          <a:lumMod val="75000"/>
                                        </a:schemeClr>
                                      </a:solidFill>
                                      <a:latin typeface="Cambria Math" panose="02040503050406030204" pitchFamily="18" charset="0"/>
                                      <a:cs typeface="Times New Roman" panose="02020603050405020304" pitchFamily="18" charset="0"/>
                                    </a:rPr>
                                  </m:ctrlPr>
                                </m:dPr>
                                <m:e>
                                  <m:r>
                                    <a:rPr lang="en-GB" b="0" i="1" smtClean="0">
                                      <a:solidFill>
                                        <a:schemeClr val="bg2">
                                          <a:lumMod val="75000"/>
                                        </a:schemeClr>
                                      </a:solidFill>
                                      <a:latin typeface="Cambria Math" panose="02040503050406030204" pitchFamily="18" charset="0"/>
                                      <a:cs typeface="Times New Roman" panose="02020603050405020304" pitchFamily="18" charset="0"/>
                                    </a:rPr>
                                    <m:t>𝑛</m:t>
                                  </m:r>
                                  <m:r>
                                    <a:rPr lang="en-GB" i="1">
                                      <a:solidFill>
                                        <a:schemeClr val="bg2">
                                          <a:lumMod val="75000"/>
                                        </a:schemeClr>
                                      </a:solidFill>
                                      <a:latin typeface="Cambria Math" panose="02040503050406030204" pitchFamily="18" charset="0"/>
                                      <a:cs typeface="Times New Roman" panose="02020603050405020304" pitchFamily="18" charset="0"/>
                                    </a:rPr>
                                    <m:t>−1</m:t>
                                  </m:r>
                                </m:e>
                              </m:d>
                              <m:r>
                                <a:rPr lang="en-GB" i="1">
                                  <a:solidFill>
                                    <a:schemeClr val="bg2">
                                      <a:lumMod val="75000"/>
                                    </a:schemeClr>
                                  </a:solidFill>
                                  <a:latin typeface="Cambria Math" panose="02040503050406030204" pitchFamily="18" charset="0"/>
                                  <a:cs typeface="Times New Roman" panose="02020603050405020304" pitchFamily="18" charset="0"/>
                                </a:rPr>
                                <m:t>∗</m:t>
                              </m:r>
                              <m:sSup>
                                <m:sSupPr>
                                  <m:ctrlPr>
                                    <a:rPr lang="en-GB" i="1">
                                      <a:solidFill>
                                        <a:schemeClr val="bg2">
                                          <a:lumMod val="75000"/>
                                        </a:schemeClr>
                                      </a:solidFill>
                                      <a:latin typeface="Cambria Math" panose="02040503050406030204" pitchFamily="18" charset="0"/>
                                      <a:cs typeface="Times New Roman" panose="02020603050405020304" pitchFamily="18" charset="0"/>
                                    </a:rPr>
                                  </m:ctrlPr>
                                </m:sSupPr>
                                <m:e>
                                  <m:r>
                                    <a:rPr lang="en-GB" b="0" i="1" smtClean="0">
                                      <a:solidFill>
                                        <a:schemeClr val="bg2">
                                          <a:lumMod val="75000"/>
                                        </a:schemeClr>
                                      </a:solidFill>
                                      <a:latin typeface="Cambria Math" panose="02040503050406030204" pitchFamily="18" charset="0"/>
                                      <a:cs typeface="Times New Roman" panose="02020603050405020304" pitchFamily="18" charset="0"/>
                                    </a:rPr>
                                    <m:t>𝑆</m:t>
                                  </m:r>
                                </m:e>
                                <m:sup>
                                  <m:r>
                                    <a:rPr lang="en-GB" i="1">
                                      <a:solidFill>
                                        <a:schemeClr val="bg2">
                                          <a:lumMod val="75000"/>
                                        </a:schemeClr>
                                      </a:solidFill>
                                      <a:latin typeface="Cambria Math" panose="02040503050406030204" pitchFamily="18" charset="0"/>
                                      <a:cs typeface="Times New Roman" panose="02020603050405020304" pitchFamily="18" charset="0"/>
                                    </a:rPr>
                                    <m:t>2</m:t>
                                  </m:r>
                                </m:sup>
                              </m:sSup>
                            </m:num>
                            <m:den>
                              <m:sSubSup>
                                <m:sSubSupPr>
                                  <m:ctrlPr>
                                    <a:rPr lang="en-GB" i="1">
                                      <a:solidFill>
                                        <a:schemeClr val="bg2">
                                          <a:lumMod val="75000"/>
                                        </a:schemeClr>
                                      </a:solidFill>
                                      <a:latin typeface="Cambria Math" panose="02040503050406030204" pitchFamily="18" charset="0"/>
                                      <a:cs typeface="Times New Roman" panose="02020603050405020304" pitchFamily="18" charset="0"/>
                                    </a:rPr>
                                  </m:ctrlPr>
                                </m:sSubSupPr>
                                <m:e>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𝜒</m:t>
                                  </m:r>
                                </m:e>
                                <m:sub>
                                  <m:r>
                                    <a:rPr lang="en-GB" b="0" i="1" smtClean="0">
                                      <a:solidFill>
                                        <a:schemeClr val="bg2">
                                          <a:lumMod val="75000"/>
                                        </a:schemeClr>
                                      </a:solidFill>
                                      <a:latin typeface="Cambria Math" panose="02040503050406030204" pitchFamily="18" charset="0"/>
                                      <a:cs typeface="Times New Roman" panose="02020603050405020304" pitchFamily="18" charset="0"/>
                                    </a:rPr>
                                    <m:t>𝑈</m:t>
                                  </m:r>
                                </m:sub>
                                <m:sup>
                                  <m:r>
                                    <a:rPr lang="en-GB" i="1">
                                      <a:solidFill>
                                        <a:schemeClr val="bg2">
                                          <a:lumMod val="75000"/>
                                        </a:schemeClr>
                                      </a:solidFill>
                                      <a:latin typeface="Cambria Math" panose="02040503050406030204" pitchFamily="18" charset="0"/>
                                      <a:cs typeface="Times New Roman" panose="02020603050405020304" pitchFamily="18" charset="0"/>
                                    </a:rPr>
                                    <m:t>2</m:t>
                                  </m:r>
                                </m:sup>
                              </m:sSubSup>
                            </m:den>
                          </m:f>
                          <m:r>
                            <a:rPr lang="en-GB" i="1">
                              <a:solidFill>
                                <a:schemeClr val="bg2">
                                  <a:lumMod val="75000"/>
                                </a:schemeClr>
                              </a:solidFill>
                              <a:latin typeface="Cambria Math" panose="02040503050406030204" pitchFamily="18" charset="0"/>
                              <a:cs typeface="Times New Roman" panose="02020603050405020304" pitchFamily="18" charset="0"/>
                            </a:rPr>
                            <m:t> ,</m:t>
                          </m:r>
                          <m:f>
                            <m:fPr>
                              <m:ctrlPr>
                                <a:rPr lang="en-IN" i="1">
                                  <a:solidFill>
                                    <a:schemeClr val="bg2">
                                      <a:lumMod val="75000"/>
                                    </a:schemeClr>
                                  </a:solidFill>
                                  <a:latin typeface="Cambria Math" panose="02040503050406030204" pitchFamily="18" charset="0"/>
                                  <a:cs typeface="Times New Roman" panose="02020603050405020304" pitchFamily="18" charset="0"/>
                                </a:rPr>
                              </m:ctrlPr>
                            </m:fPr>
                            <m:num>
                              <m:d>
                                <m:dPr>
                                  <m:ctrlPr>
                                    <a:rPr lang="en-IN" i="1">
                                      <a:solidFill>
                                        <a:schemeClr val="bg2">
                                          <a:lumMod val="75000"/>
                                        </a:schemeClr>
                                      </a:solidFill>
                                      <a:latin typeface="Cambria Math" panose="02040503050406030204" pitchFamily="18" charset="0"/>
                                      <a:cs typeface="Times New Roman" panose="02020603050405020304" pitchFamily="18" charset="0"/>
                                    </a:rPr>
                                  </m:ctrlPr>
                                </m:dPr>
                                <m:e>
                                  <m:r>
                                    <a:rPr lang="en-GB" b="0" i="1" smtClean="0">
                                      <a:solidFill>
                                        <a:schemeClr val="bg2">
                                          <a:lumMod val="75000"/>
                                        </a:schemeClr>
                                      </a:solidFill>
                                      <a:latin typeface="Cambria Math" panose="02040503050406030204" pitchFamily="18" charset="0"/>
                                      <a:cs typeface="Times New Roman" panose="02020603050405020304" pitchFamily="18" charset="0"/>
                                    </a:rPr>
                                    <m:t>𝑛</m:t>
                                  </m:r>
                                  <m:r>
                                    <a:rPr lang="en-GB" i="1">
                                      <a:solidFill>
                                        <a:schemeClr val="bg2">
                                          <a:lumMod val="75000"/>
                                        </a:schemeClr>
                                      </a:solidFill>
                                      <a:latin typeface="Cambria Math" panose="02040503050406030204" pitchFamily="18" charset="0"/>
                                      <a:cs typeface="Times New Roman" panose="02020603050405020304" pitchFamily="18" charset="0"/>
                                    </a:rPr>
                                    <m:t>−1</m:t>
                                  </m:r>
                                </m:e>
                              </m:d>
                              <m:r>
                                <a:rPr lang="en-GB" i="1">
                                  <a:solidFill>
                                    <a:schemeClr val="bg2">
                                      <a:lumMod val="75000"/>
                                    </a:schemeClr>
                                  </a:solidFill>
                                  <a:latin typeface="Cambria Math" panose="02040503050406030204" pitchFamily="18" charset="0"/>
                                  <a:cs typeface="Times New Roman" panose="02020603050405020304" pitchFamily="18" charset="0"/>
                                </a:rPr>
                                <m:t>∗</m:t>
                              </m:r>
                              <m:sSup>
                                <m:sSupPr>
                                  <m:ctrlPr>
                                    <a:rPr lang="en-GB" i="1">
                                      <a:solidFill>
                                        <a:schemeClr val="bg2">
                                          <a:lumMod val="75000"/>
                                        </a:schemeClr>
                                      </a:solidFill>
                                      <a:latin typeface="Cambria Math" panose="02040503050406030204" pitchFamily="18" charset="0"/>
                                      <a:cs typeface="Times New Roman" panose="02020603050405020304" pitchFamily="18" charset="0"/>
                                    </a:rPr>
                                  </m:ctrlPr>
                                </m:sSupPr>
                                <m:e>
                                  <m:r>
                                    <a:rPr lang="en-GB" b="0" i="1" smtClean="0">
                                      <a:solidFill>
                                        <a:schemeClr val="bg2">
                                          <a:lumMod val="75000"/>
                                        </a:schemeClr>
                                      </a:solidFill>
                                      <a:latin typeface="Cambria Math" panose="02040503050406030204" pitchFamily="18" charset="0"/>
                                      <a:cs typeface="Times New Roman" panose="02020603050405020304" pitchFamily="18" charset="0"/>
                                    </a:rPr>
                                    <m:t>𝑆</m:t>
                                  </m:r>
                                </m:e>
                                <m:sup>
                                  <m:r>
                                    <a:rPr lang="en-GB" i="1">
                                      <a:solidFill>
                                        <a:schemeClr val="bg2">
                                          <a:lumMod val="75000"/>
                                        </a:schemeClr>
                                      </a:solidFill>
                                      <a:latin typeface="Cambria Math" panose="02040503050406030204" pitchFamily="18" charset="0"/>
                                      <a:cs typeface="Times New Roman" panose="02020603050405020304" pitchFamily="18" charset="0"/>
                                    </a:rPr>
                                    <m:t>2</m:t>
                                  </m:r>
                                </m:sup>
                              </m:sSup>
                            </m:num>
                            <m:den>
                              <m:sSubSup>
                                <m:sSubSupPr>
                                  <m:ctrlPr>
                                    <a:rPr lang="en-GB" i="1">
                                      <a:solidFill>
                                        <a:schemeClr val="bg2">
                                          <a:lumMod val="75000"/>
                                        </a:schemeClr>
                                      </a:solidFill>
                                      <a:latin typeface="Cambria Math" panose="02040503050406030204" pitchFamily="18" charset="0"/>
                                      <a:cs typeface="Times New Roman" panose="02020603050405020304" pitchFamily="18" charset="0"/>
                                    </a:rPr>
                                  </m:ctrlPr>
                                </m:sSubSupPr>
                                <m:e>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𝜒</m:t>
                                  </m:r>
                                </m:e>
                                <m:sub>
                                  <m:r>
                                    <a:rPr lang="en-GB" i="1">
                                      <a:solidFill>
                                        <a:schemeClr val="bg2">
                                          <a:lumMod val="75000"/>
                                        </a:schemeClr>
                                      </a:solidFill>
                                      <a:latin typeface="Cambria Math" panose="02040503050406030204" pitchFamily="18" charset="0"/>
                                      <a:cs typeface="Times New Roman" panose="02020603050405020304" pitchFamily="18" charset="0"/>
                                    </a:rPr>
                                    <m:t>𝐿</m:t>
                                  </m:r>
                                </m:sub>
                                <m:sup>
                                  <m:r>
                                    <a:rPr lang="en-GB" i="1">
                                      <a:solidFill>
                                        <a:schemeClr val="bg2">
                                          <a:lumMod val="75000"/>
                                        </a:schemeClr>
                                      </a:solidFill>
                                      <a:latin typeface="Cambria Math" panose="02040503050406030204" pitchFamily="18" charset="0"/>
                                      <a:cs typeface="Times New Roman" panose="02020603050405020304" pitchFamily="18" charset="0"/>
                                    </a:rPr>
                                    <m:t>2</m:t>
                                  </m:r>
                                </m:sup>
                              </m:sSubSup>
                            </m:den>
                          </m:f>
                        </m:e>
                      </m:d>
                    </m:oMath>
                  </m:oMathPara>
                </a14:m>
                <a:endParaRPr lang="en-GB"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where </a:t>
                </a:r>
                <a14:m>
                  <m:oMath xmlns:m="http://schemas.openxmlformats.org/officeDocument/2006/math">
                    <m:sSubSup>
                      <m:sSubSupPr>
                        <m:ctrlPr>
                          <a:rPr lang="en-GB" i="1">
                            <a:latin typeface="Cambria Math" panose="02040503050406030204" pitchFamily="18" charset="0"/>
                            <a:cs typeface="Times New Roman" panose="02020603050405020304" pitchFamily="18" charset="0"/>
                          </a:rPr>
                        </m:ctrlPr>
                      </m:sSubSupPr>
                      <m:e>
                        <m:r>
                          <a:rPr lang="en-GB" i="1">
                            <a:latin typeface="Cambria Math" panose="02040503050406030204" pitchFamily="18" charset="0"/>
                            <a:ea typeface="Cambria Math" panose="02040503050406030204" pitchFamily="18" charset="0"/>
                            <a:cs typeface="Times New Roman" panose="02020603050405020304" pitchFamily="18" charset="0"/>
                          </a:rPr>
                          <m:t>𝜒</m:t>
                        </m:r>
                      </m:e>
                      <m:sub>
                        <m:r>
                          <a:rPr lang="en-GB" i="1">
                            <a:latin typeface="Cambria Math" panose="02040503050406030204" pitchFamily="18" charset="0"/>
                            <a:cs typeface="Times New Roman" panose="02020603050405020304" pitchFamily="18" charset="0"/>
                          </a:rPr>
                          <m:t>𝑈</m:t>
                        </m:r>
                      </m:sub>
                      <m:sup>
                        <m:r>
                          <a:rPr lang="en-GB" i="1">
                            <a:latin typeface="Cambria Math" panose="02040503050406030204" pitchFamily="18" charset="0"/>
                            <a:cs typeface="Times New Roman" panose="02020603050405020304" pitchFamily="18" charset="0"/>
                          </a:rPr>
                          <m:t>2</m:t>
                        </m:r>
                      </m:sup>
                    </m:sSubSup>
                  </m:oMath>
                </a14:m>
                <a:r>
                  <a:rPr lang="en-IN" dirty="0">
                    <a:latin typeface="Times New Roman" panose="02020603050405020304" pitchFamily="18" charset="0"/>
                    <a:cs typeface="Times New Roman" panose="02020603050405020304" pitchFamily="18" charset="0"/>
                  </a:rPr>
                  <a:t> is the percentile value from the Table 4: Chi-square Table in the Appendix II so that the upper area is </a:t>
                </a:r>
                <a14:m>
                  <m:oMath xmlns:m="http://schemas.openxmlformats.org/officeDocument/2006/math">
                    <m:f>
                      <m:fPr>
                        <m:type m:val="skw"/>
                        <m:ctrlPr>
                          <a:rPr lang="en-IN" i="1" smtClean="0">
                            <a:latin typeface="Cambria Math" panose="02040503050406030204" pitchFamily="18" charset="0"/>
                            <a:cs typeface="Times New Roman" panose="02020603050405020304" pitchFamily="18" charset="0"/>
                          </a:rPr>
                        </m:ctrlPr>
                      </m:fPr>
                      <m:num>
                        <m:r>
                          <a:rPr lang="en-IN" i="1" smtClean="0">
                            <a:latin typeface="Cambria Math" panose="02040503050406030204" pitchFamily="18" charset="0"/>
                            <a:ea typeface="Cambria Math" panose="02040503050406030204" pitchFamily="18" charset="0"/>
                            <a:cs typeface="Times New Roman" panose="02020603050405020304" pitchFamily="18" charset="0"/>
                          </a:rPr>
                          <m:t>𝛼</m:t>
                        </m:r>
                      </m:num>
                      <m:den>
                        <m:r>
                          <a:rPr lang="en-GB" b="0" i="1" smtClean="0">
                            <a:latin typeface="Cambria Math" panose="02040503050406030204" pitchFamily="18" charset="0"/>
                            <a:cs typeface="Times New Roman" panose="02020603050405020304" pitchFamily="18" charset="0"/>
                          </a:rPr>
                          <m:t>2</m:t>
                        </m:r>
                      </m:den>
                    </m:f>
                    <m:r>
                      <a:rPr lang="en-GB" b="0" i="1" smtClean="0">
                        <a:latin typeface="Cambria Math" panose="02040503050406030204" pitchFamily="18" charset="0"/>
                        <a:cs typeface="Times New Roman" panose="02020603050405020304" pitchFamily="18" charset="0"/>
                      </a:rPr>
                      <m:t> </m:t>
                    </m:r>
                  </m:oMath>
                </a14:m>
                <a:r>
                  <a:rPr lang="en-IN" dirty="0">
                    <a:latin typeface="Times New Roman" panose="02020603050405020304" pitchFamily="18" charset="0"/>
                    <a:cs typeface="Times New Roman" panose="02020603050405020304" pitchFamily="18" charset="0"/>
                  </a:rPr>
                  <a:t>and </a:t>
                </a:r>
                <a14:m>
                  <m:oMath xmlns:m="http://schemas.openxmlformats.org/officeDocument/2006/math">
                    <m:sSubSup>
                      <m:sSubSupPr>
                        <m:ctrlPr>
                          <a:rPr lang="en-GB" i="1">
                            <a:latin typeface="Cambria Math" panose="02040503050406030204" pitchFamily="18" charset="0"/>
                            <a:cs typeface="Times New Roman" panose="02020603050405020304" pitchFamily="18" charset="0"/>
                          </a:rPr>
                        </m:ctrlPr>
                      </m:sSubSupPr>
                      <m:e>
                        <m:r>
                          <a:rPr lang="en-GB" i="1">
                            <a:latin typeface="Cambria Math" panose="02040503050406030204" pitchFamily="18" charset="0"/>
                            <a:ea typeface="Cambria Math" panose="02040503050406030204" pitchFamily="18" charset="0"/>
                            <a:cs typeface="Times New Roman" panose="02020603050405020304" pitchFamily="18" charset="0"/>
                          </a:rPr>
                          <m:t>𝜒</m:t>
                        </m:r>
                      </m:e>
                      <m:sub>
                        <m:r>
                          <a:rPr lang="en-GB" b="0" i="1" smtClean="0">
                            <a:latin typeface="Cambria Math" panose="02040503050406030204" pitchFamily="18" charset="0"/>
                            <a:cs typeface="Times New Roman" panose="02020603050405020304" pitchFamily="18" charset="0"/>
                          </a:rPr>
                          <m:t>𝐿</m:t>
                        </m:r>
                      </m:sub>
                      <m:sup>
                        <m:r>
                          <a:rPr lang="en-GB" i="1">
                            <a:latin typeface="Cambria Math" panose="02040503050406030204" pitchFamily="18" charset="0"/>
                            <a:cs typeface="Times New Roman" panose="02020603050405020304" pitchFamily="18" charset="0"/>
                          </a:rPr>
                          <m:t>2</m:t>
                        </m:r>
                      </m:sup>
                    </m:sSubSup>
                  </m:oMath>
                </a14:m>
                <a:r>
                  <a:rPr lang="en-IN" dirty="0">
                    <a:latin typeface="Times New Roman" panose="02020603050405020304" pitchFamily="18" charset="0"/>
                    <a:cs typeface="Times New Roman" panose="02020603050405020304" pitchFamily="18" charset="0"/>
                  </a:rPr>
                  <a:t> is the percentile value from the Chi-square table so that the lower area is </a:t>
                </a:r>
                <a14:m>
                  <m:oMath xmlns:m="http://schemas.openxmlformats.org/officeDocument/2006/math">
                    <m:f>
                      <m:fPr>
                        <m:type m:val="skw"/>
                        <m:ctrlPr>
                          <a:rPr lang="en-IN" i="1">
                            <a:latin typeface="Cambria Math" panose="02040503050406030204" pitchFamily="18" charset="0"/>
                            <a:cs typeface="Times New Roman" panose="02020603050405020304" pitchFamily="18" charset="0"/>
                          </a:rPr>
                        </m:ctrlPr>
                      </m:fPr>
                      <m:num>
                        <m:r>
                          <a:rPr lang="en-IN" i="1">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latin typeface="Cambria Math" panose="02040503050406030204" pitchFamily="18" charset="0"/>
                            <a:cs typeface="Times New Roman" panose="02020603050405020304" pitchFamily="18" charset="0"/>
                          </a:rPr>
                          <m:t>2</m:t>
                        </m:r>
                      </m:den>
                    </m:f>
                  </m:oMath>
                </a14:m>
                <a:r>
                  <a:rPr lang="en-IN" dirty="0">
                    <a:latin typeface="Times New Roman" panose="02020603050405020304" pitchFamily="18" charset="0"/>
                    <a:cs typeface="Times New Roman" panose="02020603050405020304" pitchFamily="18" charset="0"/>
                  </a:rPr>
                  <a:t>, that is, </a:t>
                </a:r>
              </a:p>
              <a:p>
                <a:pPr marL="0" indent="0" algn="just">
                  <a:buNone/>
                </a:pPr>
                <a14:m>
                  <m:oMath xmlns:m="http://schemas.openxmlformats.org/officeDocument/2006/math">
                    <m:r>
                      <a:rPr lang="en-GB" b="0" i="1" smtClean="0">
                        <a:latin typeface="Cambria Math" panose="02040503050406030204" pitchFamily="18" charset="0"/>
                        <a:cs typeface="Times New Roman" panose="02020603050405020304" pitchFamily="18" charset="0"/>
                      </a:rPr>
                      <m:t>𝑃</m:t>
                    </m:r>
                    <m:d>
                      <m:dPr>
                        <m:ctrlPr>
                          <a:rPr lang="en-GB" b="0" i="1" smtClean="0">
                            <a:latin typeface="Cambria Math" panose="02040503050406030204" pitchFamily="18" charset="0"/>
                            <a:cs typeface="Times New Roman" panose="02020603050405020304" pitchFamily="18" charset="0"/>
                          </a:rPr>
                        </m:ctrlPr>
                      </m:dPr>
                      <m:e>
                        <m:sSup>
                          <m:sSupPr>
                            <m:ctrlPr>
                              <a:rPr lang="en-GB" b="0" i="1" smtClean="0">
                                <a:latin typeface="Cambria Math" panose="02040503050406030204" pitchFamily="18" charset="0"/>
                                <a:cs typeface="Times New Roman" panose="02020603050405020304" pitchFamily="18" charset="0"/>
                              </a:rPr>
                            </m:ctrlPr>
                          </m:sSupPr>
                          <m:e>
                            <m:r>
                              <a:rPr lang="en-GB" b="0" i="1" smtClean="0">
                                <a:latin typeface="Cambria Math" panose="02040503050406030204" pitchFamily="18" charset="0"/>
                                <a:ea typeface="Cambria Math" panose="02040503050406030204" pitchFamily="18" charset="0"/>
                                <a:cs typeface="Times New Roman" panose="02020603050405020304" pitchFamily="18" charset="0"/>
                              </a:rPr>
                              <m:t>𝜒</m:t>
                            </m:r>
                          </m:e>
                          <m:sup>
                            <m:r>
                              <a:rPr lang="en-GB" b="0" i="1" smtClean="0">
                                <a:latin typeface="Cambria Math" panose="02040503050406030204" pitchFamily="18" charset="0"/>
                                <a:cs typeface="Times New Roman" panose="02020603050405020304" pitchFamily="18" charset="0"/>
                              </a:rPr>
                              <m:t>2</m:t>
                            </m:r>
                          </m:sup>
                        </m:sSup>
                        <m:r>
                          <a:rPr lang="en-GB" b="0" i="1" smtClean="0">
                            <a:latin typeface="Cambria Math" panose="02040503050406030204" pitchFamily="18" charset="0"/>
                            <a:cs typeface="Times New Roman" panose="02020603050405020304" pitchFamily="18" charset="0"/>
                          </a:rPr>
                          <m:t>&gt;</m:t>
                        </m:r>
                        <m:sSubSup>
                          <m:sSubSupPr>
                            <m:ctrlPr>
                              <a:rPr lang="en-GB" i="1">
                                <a:latin typeface="Cambria Math" panose="02040503050406030204" pitchFamily="18" charset="0"/>
                                <a:cs typeface="Times New Roman" panose="02020603050405020304" pitchFamily="18" charset="0"/>
                              </a:rPr>
                            </m:ctrlPr>
                          </m:sSubSupPr>
                          <m:e>
                            <m:r>
                              <a:rPr lang="en-GB" i="1">
                                <a:latin typeface="Cambria Math" panose="02040503050406030204" pitchFamily="18" charset="0"/>
                                <a:ea typeface="Cambria Math" panose="02040503050406030204" pitchFamily="18" charset="0"/>
                                <a:cs typeface="Times New Roman" panose="02020603050405020304" pitchFamily="18" charset="0"/>
                              </a:rPr>
                              <m:t>𝜒</m:t>
                            </m:r>
                          </m:e>
                          <m:sub>
                            <m:r>
                              <a:rPr lang="en-GB" i="1">
                                <a:latin typeface="Cambria Math" panose="02040503050406030204" pitchFamily="18" charset="0"/>
                                <a:cs typeface="Times New Roman" panose="02020603050405020304" pitchFamily="18" charset="0"/>
                              </a:rPr>
                              <m:t>𝑈</m:t>
                            </m:r>
                          </m:sub>
                          <m:sup>
                            <m:r>
                              <a:rPr lang="en-GB" i="1">
                                <a:latin typeface="Cambria Math" panose="02040503050406030204" pitchFamily="18" charset="0"/>
                                <a:cs typeface="Times New Roman" panose="02020603050405020304" pitchFamily="18" charset="0"/>
                              </a:rPr>
                              <m:t>2</m:t>
                            </m:r>
                          </m:sup>
                        </m:sSubSup>
                      </m:e>
                    </m:d>
                    <m:r>
                      <a:rPr lang="en-GB" b="0" i="1" smtClean="0">
                        <a:latin typeface="Cambria Math" panose="02040503050406030204" pitchFamily="18" charset="0"/>
                        <a:cs typeface="Times New Roman" panose="02020603050405020304" pitchFamily="18" charset="0"/>
                      </a:rPr>
                      <m:t>=</m:t>
                    </m:r>
                    <m:f>
                      <m:fPr>
                        <m:type m:val="skw"/>
                        <m:ctrlPr>
                          <a:rPr lang="en-IN" i="1">
                            <a:latin typeface="Cambria Math" panose="02040503050406030204" pitchFamily="18" charset="0"/>
                            <a:cs typeface="Times New Roman" panose="02020603050405020304" pitchFamily="18" charset="0"/>
                          </a:rPr>
                        </m:ctrlPr>
                      </m:fPr>
                      <m:num>
                        <m:r>
                          <a:rPr lang="en-IN" i="1">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latin typeface="Cambria Math" panose="02040503050406030204" pitchFamily="18" charset="0"/>
                            <a:cs typeface="Times New Roman" panose="02020603050405020304" pitchFamily="18" charset="0"/>
                          </a:rPr>
                          <m:t>2</m:t>
                        </m:r>
                        <m:r>
                          <a:rPr lang="en-GB" b="0" i="1" smtClean="0">
                            <a:latin typeface="Cambria Math" panose="02040503050406030204" pitchFamily="18" charset="0"/>
                            <a:cs typeface="Times New Roman" panose="02020603050405020304" pitchFamily="18" charset="0"/>
                          </a:rPr>
                          <m:t> </m:t>
                        </m:r>
                      </m:den>
                    </m:f>
                  </m:oMath>
                </a14:m>
                <a:r>
                  <a:rPr lang="en-IN" dirty="0">
                    <a:latin typeface="Times New Roman" panose="02020603050405020304" pitchFamily="18" charset="0"/>
                    <a:cs typeface="Times New Roman" panose="02020603050405020304" pitchFamily="18" charset="0"/>
                  </a:rPr>
                  <a:t>and </a:t>
                </a:r>
                <a14:m>
                  <m:oMath xmlns:m="http://schemas.openxmlformats.org/officeDocument/2006/math">
                    <m:r>
                      <a:rPr lang="en-GB" i="1">
                        <a:latin typeface="Cambria Math" panose="02040503050406030204" pitchFamily="18" charset="0"/>
                        <a:cs typeface="Times New Roman" panose="02020603050405020304" pitchFamily="18" charset="0"/>
                      </a:rPr>
                      <m:t>𝑃</m:t>
                    </m:r>
                    <m:d>
                      <m:dPr>
                        <m:ctrlPr>
                          <a:rPr lang="en-GB" i="1">
                            <a:latin typeface="Cambria Math" panose="02040503050406030204" pitchFamily="18" charset="0"/>
                            <a:cs typeface="Times New Roman" panose="02020603050405020304" pitchFamily="18" charset="0"/>
                          </a:rPr>
                        </m:ctrlPr>
                      </m:dPr>
                      <m:e>
                        <m:sSup>
                          <m:sSupPr>
                            <m:ctrlPr>
                              <a:rPr lang="en-GB" i="1">
                                <a:latin typeface="Cambria Math" panose="02040503050406030204" pitchFamily="18" charset="0"/>
                                <a:cs typeface="Times New Roman" panose="02020603050405020304" pitchFamily="18" charset="0"/>
                              </a:rPr>
                            </m:ctrlPr>
                          </m:sSupPr>
                          <m:e>
                            <m:r>
                              <a:rPr lang="en-GB" i="1">
                                <a:latin typeface="Cambria Math" panose="02040503050406030204" pitchFamily="18" charset="0"/>
                                <a:ea typeface="Cambria Math" panose="02040503050406030204" pitchFamily="18" charset="0"/>
                                <a:cs typeface="Times New Roman" panose="02020603050405020304" pitchFamily="18" charset="0"/>
                              </a:rPr>
                              <m:t>𝜒</m:t>
                            </m:r>
                          </m:e>
                          <m:sup>
                            <m:r>
                              <a:rPr lang="en-GB" i="1">
                                <a:latin typeface="Cambria Math" panose="02040503050406030204" pitchFamily="18" charset="0"/>
                                <a:cs typeface="Times New Roman" panose="02020603050405020304" pitchFamily="18" charset="0"/>
                              </a:rPr>
                              <m:t>2</m:t>
                            </m:r>
                          </m:sup>
                        </m:sSup>
                        <m:r>
                          <a:rPr lang="en-GB" b="0" i="1" smtClean="0">
                            <a:latin typeface="Cambria Math" panose="02040503050406030204" pitchFamily="18" charset="0"/>
                            <a:cs typeface="Times New Roman" panose="02020603050405020304" pitchFamily="18" charset="0"/>
                          </a:rPr>
                          <m:t>&lt;</m:t>
                        </m:r>
                        <m:sSubSup>
                          <m:sSubSupPr>
                            <m:ctrlPr>
                              <a:rPr lang="en-GB" i="1">
                                <a:latin typeface="Cambria Math" panose="02040503050406030204" pitchFamily="18" charset="0"/>
                                <a:cs typeface="Times New Roman" panose="02020603050405020304" pitchFamily="18" charset="0"/>
                              </a:rPr>
                            </m:ctrlPr>
                          </m:sSubSupPr>
                          <m:e>
                            <m:r>
                              <a:rPr lang="en-GB" i="1">
                                <a:latin typeface="Cambria Math" panose="02040503050406030204" pitchFamily="18" charset="0"/>
                                <a:ea typeface="Cambria Math" panose="02040503050406030204" pitchFamily="18" charset="0"/>
                                <a:cs typeface="Times New Roman" panose="02020603050405020304" pitchFamily="18" charset="0"/>
                              </a:rPr>
                              <m:t>𝜒</m:t>
                            </m:r>
                          </m:e>
                          <m:sub>
                            <m:r>
                              <a:rPr lang="en-GB" b="0" i="1" smtClean="0">
                                <a:latin typeface="Cambria Math" panose="02040503050406030204" pitchFamily="18" charset="0"/>
                                <a:cs typeface="Times New Roman" panose="02020603050405020304" pitchFamily="18" charset="0"/>
                              </a:rPr>
                              <m:t>𝐿</m:t>
                            </m:r>
                          </m:sub>
                          <m:sup>
                            <m:r>
                              <a:rPr lang="en-GB" i="1">
                                <a:latin typeface="Cambria Math" panose="02040503050406030204" pitchFamily="18" charset="0"/>
                                <a:cs typeface="Times New Roman" panose="02020603050405020304" pitchFamily="18" charset="0"/>
                              </a:rPr>
                              <m:t>2</m:t>
                            </m:r>
                          </m:sup>
                        </m:sSubSup>
                      </m:e>
                    </m:d>
                    <m:r>
                      <a:rPr lang="en-GB" i="1">
                        <a:latin typeface="Cambria Math" panose="02040503050406030204" pitchFamily="18" charset="0"/>
                        <a:cs typeface="Times New Roman" panose="02020603050405020304" pitchFamily="18" charset="0"/>
                      </a:rPr>
                      <m:t>=</m:t>
                    </m:r>
                    <m:f>
                      <m:fPr>
                        <m:type m:val="skw"/>
                        <m:ctrlPr>
                          <a:rPr lang="en-IN" i="1">
                            <a:latin typeface="Cambria Math" panose="02040503050406030204" pitchFamily="18" charset="0"/>
                            <a:cs typeface="Times New Roman" panose="02020603050405020304" pitchFamily="18" charset="0"/>
                          </a:rPr>
                        </m:ctrlPr>
                      </m:fPr>
                      <m:num>
                        <m:r>
                          <a:rPr lang="en-IN" i="1">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latin typeface="Cambria Math" panose="02040503050406030204" pitchFamily="18" charset="0"/>
                            <a:cs typeface="Times New Roman" panose="02020603050405020304" pitchFamily="18" charset="0"/>
                          </a:rPr>
                          <m:t>2</m:t>
                        </m:r>
                      </m:den>
                    </m:f>
                  </m:oMath>
                </a14:m>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7504" y="562304"/>
                <a:ext cx="8229600" cy="3886200"/>
              </a:xfrm>
              <a:blipFill>
                <a:blip r:embed="rId2"/>
                <a:stretch>
                  <a:fillRect l="-1852" t="-2194" r="-1926" b="-42006"/>
                </a:stretch>
              </a:blipFill>
            </p:spPr>
            <p:txBody>
              <a:bodyPr/>
              <a:lstStyle/>
              <a:p>
                <a:r>
                  <a:rPr lang="en-GB">
                    <a:noFill/>
                  </a:rPr>
                  <a:t> </a:t>
                </a:r>
              </a:p>
            </p:txBody>
          </p:sp>
        </mc:Fallback>
      </mc:AlternateContent>
      <p:sp>
        <p:nvSpPr>
          <p:cNvPr id="5" name="Footer Placeholder 4">
            <a:extLst>
              <a:ext uri="{FF2B5EF4-FFF2-40B4-BE49-F238E27FC236}">
                <a16:creationId xmlns:a16="http://schemas.microsoft.com/office/drawing/2014/main" id="{C32AB903-C4ED-4BD7-98A7-76EADAAB7F94}"/>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F8320F76-C357-49AA-A39F-1161581FCB61}"/>
              </a:ext>
            </a:extLst>
          </p:cNvPr>
          <p:cNvSpPr>
            <a:spLocks noGrp="1"/>
          </p:cNvSpPr>
          <p:nvPr>
            <p:ph type="dt" sz="half" idx="12"/>
          </p:nvPr>
        </p:nvSpPr>
        <p:spPr/>
        <p:txBody>
          <a:bodyPr/>
          <a:lstStyle/>
          <a:p>
            <a:fld id="{31E06A01-0D95-40B3-9ECF-38B025B8E076}" type="datetime5">
              <a:rPr lang="en-NZ" altLang="en-US" smtClean="0"/>
              <a:t>16-May-23</a:t>
            </a:fld>
            <a:endParaRPr lang="en-US" altLang="en-US"/>
          </a:p>
        </p:txBody>
      </p:sp>
      <p:sp>
        <p:nvSpPr>
          <p:cNvPr id="7" name="Slide Number Placeholder 6">
            <a:extLst>
              <a:ext uri="{FF2B5EF4-FFF2-40B4-BE49-F238E27FC236}">
                <a16:creationId xmlns:a16="http://schemas.microsoft.com/office/drawing/2014/main" id="{F6F852B9-0899-4BB3-9AC5-88960B8FB51B}"/>
              </a:ext>
            </a:extLst>
          </p:cNvPr>
          <p:cNvSpPr>
            <a:spLocks noGrp="1"/>
          </p:cNvSpPr>
          <p:nvPr>
            <p:ph type="sldNum" sz="quarter" idx="11"/>
          </p:nvPr>
        </p:nvSpPr>
        <p:spPr/>
        <p:txBody>
          <a:bodyPr/>
          <a:lstStyle/>
          <a:p>
            <a:fld id="{E6D38F6D-B68C-43EA-8D93-D9BC679B8240}" type="slidenum">
              <a:rPr lang="en-US" altLang="en-US" smtClean="0"/>
              <a:pPr/>
              <a:t>66</a:t>
            </a:fld>
            <a:endParaRPr lang="en-US" altLang="en-US"/>
          </a:p>
        </p:txBody>
      </p:sp>
    </p:spTree>
    <p:extLst>
      <p:ext uri="{BB962C8B-B14F-4D97-AF65-F5344CB8AC3E}">
        <p14:creationId xmlns:p14="http://schemas.microsoft.com/office/powerpoint/2010/main" val="1871297036"/>
      </p:ext>
    </p:extLst>
  </p:cSld>
  <p:clrMapOvr>
    <a:masterClrMapping/>
  </p:clrMapOvr>
  <p:transition spd="slow">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1343" t="1440" r="7213" b="25886"/>
          <a:stretch/>
        </p:blipFill>
        <p:spPr>
          <a:xfrm>
            <a:off x="1820562" y="140043"/>
            <a:ext cx="5288692" cy="6490179"/>
          </a:xfrm>
          <a:prstGeom prst="rect">
            <a:avLst/>
          </a:prstGeom>
          <a:ln>
            <a:noFill/>
          </a:ln>
          <a:effectLst>
            <a:softEdge rad="112500"/>
          </a:effectLst>
        </p:spPr>
      </p:pic>
      <p:sp>
        <p:nvSpPr>
          <p:cNvPr id="5" name="Footer Placeholder 4">
            <a:extLst>
              <a:ext uri="{FF2B5EF4-FFF2-40B4-BE49-F238E27FC236}">
                <a16:creationId xmlns:a16="http://schemas.microsoft.com/office/drawing/2014/main" id="{FBA51A9B-E10B-46B2-84E6-0454CFB4DC21}"/>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7B90A454-58E7-48FC-8AFF-29256E096970}"/>
              </a:ext>
            </a:extLst>
          </p:cNvPr>
          <p:cNvSpPr>
            <a:spLocks noGrp="1"/>
          </p:cNvSpPr>
          <p:nvPr>
            <p:ph type="dt" sz="half" idx="12"/>
          </p:nvPr>
        </p:nvSpPr>
        <p:spPr/>
        <p:txBody>
          <a:bodyPr/>
          <a:lstStyle/>
          <a:p>
            <a:fld id="{61DE1B52-B17D-4FD6-B89A-AD6B34EBD1CC}" type="datetime5">
              <a:rPr lang="en-NZ" altLang="en-US" smtClean="0"/>
              <a:t>16-May-23</a:t>
            </a:fld>
            <a:endParaRPr lang="en-US" altLang="en-US"/>
          </a:p>
        </p:txBody>
      </p:sp>
      <p:sp>
        <p:nvSpPr>
          <p:cNvPr id="7" name="Slide Number Placeholder 6">
            <a:extLst>
              <a:ext uri="{FF2B5EF4-FFF2-40B4-BE49-F238E27FC236}">
                <a16:creationId xmlns:a16="http://schemas.microsoft.com/office/drawing/2014/main" id="{EEEEC4C6-F84A-412A-8380-6B8316BD08EC}"/>
              </a:ext>
            </a:extLst>
          </p:cNvPr>
          <p:cNvSpPr>
            <a:spLocks noGrp="1"/>
          </p:cNvSpPr>
          <p:nvPr>
            <p:ph type="sldNum" sz="quarter" idx="11"/>
          </p:nvPr>
        </p:nvSpPr>
        <p:spPr/>
        <p:txBody>
          <a:bodyPr/>
          <a:lstStyle/>
          <a:p>
            <a:fld id="{E6D38F6D-B68C-43EA-8D93-D9BC679B8240}" type="slidenum">
              <a:rPr lang="en-US" altLang="en-US" smtClean="0"/>
              <a:pPr/>
              <a:t>67</a:t>
            </a:fld>
            <a:endParaRPr lang="en-US" altLang="en-US"/>
          </a:p>
        </p:txBody>
      </p:sp>
    </p:spTree>
    <p:extLst>
      <p:ext uri="{BB962C8B-B14F-4D97-AF65-F5344CB8AC3E}">
        <p14:creationId xmlns:p14="http://schemas.microsoft.com/office/powerpoint/2010/main" val="747042671"/>
      </p:ext>
    </p:extLst>
  </p:cSld>
  <p:clrMapOvr>
    <a:masterClrMapping/>
  </p:clrMapOvr>
  <p:transition spd="slow">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8524" y="541282"/>
            <a:ext cx="8229600" cy="3886200"/>
          </a:xfrm>
        </p:spPr>
        <p:txBody>
          <a:bodyPr/>
          <a:lstStyle/>
          <a:p>
            <a:pPr marL="0" indent="0" algn="just">
              <a:buNone/>
            </a:pPr>
            <a:r>
              <a:rPr lang="en-IN"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7: </a:t>
            </a:r>
          </a:p>
          <a:p>
            <a:pPr marL="0" indent="0" algn="just">
              <a:buNone/>
            </a:pPr>
            <a:r>
              <a:rPr lang="en-IN" dirty="0">
                <a:latin typeface="Times New Roman" panose="02020603050405020304" pitchFamily="18" charset="0"/>
                <a:cs typeface="Times New Roman" panose="02020603050405020304" pitchFamily="18" charset="0"/>
              </a:rPr>
              <a:t>The U.S. Department of Transportation reported the number of miles that residents of metropolitan areas travel per day in a car (1994 Information Please Environmental Almanac). Suppose a simple random sample of 15 residents of Mankato, Minnesota provided the following data on car miles per day.</a:t>
            </a:r>
          </a:p>
          <a:p>
            <a:pPr marL="0" indent="0" algn="just">
              <a:buNone/>
            </a:pPr>
            <a:r>
              <a:rPr lang="en-GB" dirty="0">
                <a:latin typeface="Times New Roman" panose="02020603050405020304" pitchFamily="18" charset="0"/>
                <a:cs typeface="Times New Roman" panose="02020603050405020304" pitchFamily="18" charset="0"/>
              </a:rPr>
              <a:t>20   20   28   16   11  17   23   16   22</a:t>
            </a:r>
          </a:p>
          <a:p>
            <a:pPr marL="0" indent="0" algn="just">
              <a:buNone/>
            </a:pPr>
            <a:r>
              <a:rPr lang="en-GB" dirty="0">
                <a:latin typeface="Times New Roman" panose="02020603050405020304" pitchFamily="18" charset="0"/>
                <a:cs typeface="Times New Roman" panose="02020603050405020304" pitchFamily="18" charset="0"/>
              </a:rPr>
              <a:t>18   10   22   29   19   32</a:t>
            </a:r>
          </a:p>
        </p:txBody>
      </p:sp>
      <p:sp>
        <p:nvSpPr>
          <p:cNvPr id="5" name="Footer Placeholder 4">
            <a:extLst>
              <a:ext uri="{FF2B5EF4-FFF2-40B4-BE49-F238E27FC236}">
                <a16:creationId xmlns:a16="http://schemas.microsoft.com/office/drawing/2014/main" id="{305DF452-E19D-491E-B7E7-7643A58AE88B}"/>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88733CD1-6ED8-4DD9-A25D-66B967EB56BC}"/>
              </a:ext>
            </a:extLst>
          </p:cNvPr>
          <p:cNvSpPr>
            <a:spLocks noGrp="1"/>
          </p:cNvSpPr>
          <p:nvPr>
            <p:ph type="dt" sz="half" idx="12"/>
          </p:nvPr>
        </p:nvSpPr>
        <p:spPr/>
        <p:txBody>
          <a:bodyPr/>
          <a:lstStyle/>
          <a:p>
            <a:fld id="{968D66E4-4537-4714-965E-CEF1992FA8F0}" type="datetime5">
              <a:rPr lang="en-NZ" altLang="en-US" smtClean="0"/>
              <a:t>16-May-23</a:t>
            </a:fld>
            <a:endParaRPr lang="en-US" altLang="en-US"/>
          </a:p>
        </p:txBody>
      </p:sp>
      <p:sp>
        <p:nvSpPr>
          <p:cNvPr id="7" name="Slide Number Placeholder 6">
            <a:extLst>
              <a:ext uri="{FF2B5EF4-FFF2-40B4-BE49-F238E27FC236}">
                <a16:creationId xmlns:a16="http://schemas.microsoft.com/office/drawing/2014/main" id="{ABE74272-B66B-4AFF-9A25-D47D40D2942D}"/>
              </a:ext>
            </a:extLst>
          </p:cNvPr>
          <p:cNvSpPr>
            <a:spLocks noGrp="1"/>
          </p:cNvSpPr>
          <p:nvPr>
            <p:ph type="sldNum" sz="quarter" idx="11"/>
          </p:nvPr>
        </p:nvSpPr>
        <p:spPr/>
        <p:txBody>
          <a:bodyPr/>
          <a:lstStyle/>
          <a:p>
            <a:fld id="{E6D38F6D-B68C-43EA-8D93-D9BC679B8240}" type="slidenum">
              <a:rPr lang="en-US" altLang="en-US" smtClean="0"/>
              <a:pPr/>
              <a:t>68</a:t>
            </a:fld>
            <a:endParaRPr lang="en-US" altLang="en-US"/>
          </a:p>
        </p:txBody>
      </p:sp>
    </p:spTree>
    <p:extLst>
      <p:ext uri="{BB962C8B-B14F-4D97-AF65-F5344CB8AC3E}">
        <p14:creationId xmlns:p14="http://schemas.microsoft.com/office/powerpoint/2010/main" val="238010769"/>
      </p:ext>
    </p:extLst>
  </p:cSld>
  <p:clrMapOvr>
    <a:masterClrMapping/>
  </p:clrMapOvr>
  <p:transition spd="slow">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8014" y="541283"/>
                <a:ext cx="8229600" cy="3886200"/>
              </a:xfrm>
            </p:spPr>
            <p:txBody>
              <a:bodyPr/>
              <a:lstStyle/>
              <a:p>
                <a:pPr marL="0" indent="0" algn="just">
                  <a:buNone/>
                </a:pPr>
                <a:r>
                  <a:rPr lang="en-IN" dirty="0">
                    <a:solidFill>
                      <a:srgbClr val="00B050"/>
                    </a:solidFill>
                    <a:latin typeface="Times New Roman" panose="02020603050405020304" pitchFamily="18" charset="0"/>
                    <a:cs typeface="Times New Roman" panose="02020603050405020304" pitchFamily="18" charset="0"/>
                  </a:rPr>
                  <a:t>Assuming that the sample is from a normal population</a:t>
                </a:r>
                <a:r>
                  <a:rPr lang="en-IN" dirty="0">
                    <a:latin typeface="Times New Roman" panose="02020603050405020304" pitchFamily="18" charset="0"/>
                    <a:cs typeface="Times New Roman" panose="02020603050405020304" pitchFamily="18" charset="0"/>
                  </a:rPr>
                  <a:t>, using the formula from the previous slide, a 90% confidence interval estimate can be computed as follows:</a:t>
                </a:r>
              </a:p>
              <a:p>
                <a:pPr marL="0" indent="0" algn="just">
                  <a:buNone/>
                </a:pPr>
                <a14:m>
                  <m:oMathPara xmlns:m="http://schemas.openxmlformats.org/officeDocument/2006/math">
                    <m:oMathParaPr>
                      <m:jc m:val="centerGroup"/>
                    </m:oMathParaPr>
                    <m:oMath xmlns:m="http://schemas.openxmlformats.org/officeDocument/2006/math">
                      <m:d>
                        <m:dPr>
                          <m:ctrlPr>
                            <a:rPr lang="en-IN" i="1" smtClean="0">
                              <a:latin typeface="Cambria Math" panose="02040503050406030204" pitchFamily="18" charset="0"/>
                              <a:cs typeface="Times New Roman" panose="02020603050405020304" pitchFamily="18" charset="0"/>
                            </a:rPr>
                          </m:ctrlPr>
                        </m:dPr>
                        <m:e>
                          <m:f>
                            <m:fPr>
                              <m:ctrlPr>
                                <a:rPr lang="en-IN" i="1" smtClean="0">
                                  <a:latin typeface="Cambria Math" panose="02040503050406030204" pitchFamily="18" charset="0"/>
                                  <a:cs typeface="Times New Roman" panose="02020603050405020304" pitchFamily="18" charset="0"/>
                                </a:rPr>
                              </m:ctrlPr>
                            </m:fPr>
                            <m:num>
                              <m:d>
                                <m:dPr>
                                  <m:ctrlPr>
                                    <a:rPr lang="en-IN" i="1" smtClean="0">
                                      <a:latin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cs typeface="Times New Roman" panose="02020603050405020304" pitchFamily="18" charset="0"/>
                                    </a:rPr>
                                    <m:t>15−1</m:t>
                                  </m:r>
                                </m:e>
                              </m:d>
                              <m:r>
                                <a:rPr lang="en-GB" b="0" i="1" smtClean="0">
                                  <a:latin typeface="Cambria Math" panose="02040503050406030204" pitchFamily="18" charset="0"/>
                                  <a:cs typeface="Times New Roman" panose="02020603050405020304" pitchFamily="18" charset="0"/>
                                </a:rPr>
                                <m:t>∗</m:t>
                              </m:r>
                              <m:sSup>
                                <m:sSupPr>
                                  <m:ctrlPr>
                                    <a:rPr lang="en-GB" b="0" i="1" smtClean="0">
                                      <a:latin typeface="Cambria Math" panose="02040503050406030204" pitchFamily="18" charset="0"/>
                                      <a:cs typeface="Times New Roman" panose="02020603050405020304" pitchFamily="18" charset="0"/>
                                    </a:rPr>
                                  </m:ctrlPr>
                                </m:sSupPr>
                                <m:e>
                                  <m:r>
                                    <a:rPr lang="en-GB" b="0" i="1" smtClean="0">
                                      <a:latin typeface="Cambria Math" panose="02040503050406030204" pitchFamily="18" charset="0"/>
                                      <a:cs typeface="Times New Roman" panose="02020603050405020304" pitchFamily="18" charset="0"/>
                                    </a:rPr>
                                    <m:t>6.1667</m:t>
                                  </m:r>
                                </m:e>
                                <m:sup>
                                  <m:r>
                                    <a:rPr lang="en-GB" b="0" i="1" smtClean="0">
                                      <a:latin typeface="Cambria Math" panose="02040503050406030204" pitchFamily="18" charset="0"/>
                                      <a:cs typeface="Times New Roman" panose="02020603050405020304" pitchFamily="18" charset="0"/>
                                    </a:rPr>
                                    <m:t>2</m:t>
                                  </m:r>
                                </m:sup>
                              </m:sSup>
                            </m:num>
                            <m:den>
                              <m:r>
                                <a:rPr lang="en-GB" b="0" i="1" smtClean="0">
                                  <a:latin typeface="Cambria Math" panose="02040503050406030204" pitchFamily="18" charset="0"/>
                                  <a:cs typeface="Times New Roman" panose="02020603050405020304" pitchFamily="18" charset="0"/>
                                </a:rPr>
                                <m:t>23.68</m:t>
                              </m:r>
                            </m:den>
                          </m:f>
                          <m:r>
                            <a:rPr lang="en-GB" b="0" i="1" smtClean="0">
                              <a:latin typeface="Cambria Math" panose="02040503050406030204" pitchFamily="18" charset="0"/>
                              <a:cs typeface="Times New Roman" panose="02020603050405020304" pitchFamily="18" charset="0"/>
                            </a:rPr>
                            <m:t> , </m:t>
                          </m:r>
                          <m:f>
                            <m:fPr>
                              <m:ctrlPr>
                                <a:rPr lang="en-IN" i="1">
                                  <a:latin typeface="Cambria Math" panose="02040503050406030204" pitchFamily="18" charset="0"/>
                                  <a:cs typeface="Times New Roman" panose="02020603050405020304" pitchFamily="18" charset="0"/>
                                </a:rPr>
                              </m:ctrlPr>
                            </m:fPr>
                            <m:num>
                              <m:d>
                                <m:dPr>
                                  <m:ctrlPr>
                                    <a:rPr lang="en-IN" i="1">
                                      <a:latin typeface="Cambria Math" panose="02040503050406030204" pitchFamily="18" charset="0"/>
                                      <a:cs typeface="Times New Roman" panose="02020603050405020304" pitchFamily="18" charset="0"/>
                                    </a:rPr>
                                  </m:ctrlPr>
                                </m:dPr>
                                <m:e>
                                  <m:r>
                                    <a:rPr lang="en-GB" i="1">
                                      <a:latin typeface="Cambria Math" panose="02040503050406030204" pitchFamily="18" charset="0"/>
                                      <a:cs typeface="Times New Roman" panose="02020603050405020304" pitchFamily="18" charset="0"/>
                                    </a:rPr>
                                    <m:t>15−1</m:t>
                                  </m:r>
                                </m:e>
                              </m:d>
                              <m:r>
                                <a:rPr lang="en-GB" i="1">
                                  <a:latin typeface="Cambria Math" panose="02040503050406030204" pitchFamily="18" charset="0"/>
                                  <a:cs typeface="Times New Roman" panose="02020603050405020304" pitchFamily="18" charset="0"/>
                                </a:rPr>
                                <m:t>∗</m:t>
                              </m:r>
                              <m:sSup>
                                <m:sSupPr>
                                  <m:ctrlPr>
                                    <a:rPr lang="en-GB" i="1">
                                      <a:latin typeface="Cambria Math" panose="02040503050406030204" pitchFamily="18" charset="0"/>
                                      <a:cs typeface="Times New Roman" panose="02020603050405020304" pitchFamily="18" charset="0"/>
                                    </a:rPr>
                                  </m:ctrlPr>
                                </m:sSupPr>
                                <m:e>
                                  <m:r>
                                    <a:rPr lang="en-GB" i="1">
                                      <a:latin typeface="Cambria Math" panose="02040503050406030204" pitchFamily="18" charset="0"/>
                                      <a:cs typeface="Times New Roman" panose="02020603050405020304" pitchFamily="18" charset="0"/>
                                    </a:rPr>
                                    <m:t>6.1667</m:t>
                                  </m:r>
                                </m:e>
                                <m:sup>
                                  <m:r>
                                    <a:rPr lang="en-GB" i="1">
                                      <a:latin typeface="Cambria Math" panose="02040503050406030204" pitchFamily="18" charset="0"/>
                                      <a:cs typeface="Times New Roman" panose="02020603050405020304" pitchFamily="18" charset="0"/>
                                    </a:rPr>
                                    <m:t>2</m:t>
                                  </m:r>
                                </m:sup>
                              </m:sSup>
                            </m:num>
                            <m:den>
                              <m:r>
                                <a:rPr lang="en-GB" b="0" i="1" smtClean="0">
                                  <a:latin typeface="Cambria Math" panose="02040503050406030204" pitchFamily="18" charset="0"/>
                                  <a:cs typeface="Times New Roman" panose="02020603050405020304" pitchFamily="18" charset="0"/>
                                </a:rPr>
                                <m:t>6.57</m:t>
                              </m:r>
                            </m:den>
                          </m:f>
                        </m:e>
                      </m:d>
                      <m:r>
                        <a:rPr lang="en-GB" b="0" i="0" smtClean="0">
                          <a:latin typeface="Cambria Math" panose="02040503050406030204" pitchFamily="18" charset="0"/>
                          <a:cs typeface="Times New Roman" panose="02020603050405020304" pitchFamily="18" charset="0"/>
                        </a:rPr>
                        <m:t>= </m:t>
                      </m:r>
                      <m:d>
                        <m:dPr>
                          <m:ctrlPr>
                            <a:rPr lang="en-GB" b="0" i="1" smtClean="0">
                              <a:latin typeface="Cambria Math" panose="02040503050406030204" pitchFamily="18" charset="0"/>
                              <a:cs typeface="Times New Roman" panose="02020603050405020304" pitchFamily="18" charset="0"/>
                            </a:rPr>
                          </m:ctrlPr>
                        </m:dPr>
                        <m:e>
                          <m:r>
                            <m:rPr>
                              <m:nor/>
                            </m:rPr>
                            <a:rPr lang="en-GB">
                              <a:latin typeface="Cambria Math" panose="02040503050406030204" pitchFamily="18" charset="0"/>
                              <a:ea typeface="Cambria Math" panose="02040503050406030204" pitchFamily="18" charset="0"/>
                            </a:rPr>
                            <m:t>22.4829,81.0342</m:t>
                          </m:r>
                        </m:e>
                      </m:d>
                    </m:oMath>
                  </m:oMathPara>
                </a14:m>
                <a:endParaRPr lang="en-IN"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Where </a:t>
                </a:r>
                <a14:m>
                  <m:oMath xmlns:m="http://schemas.openxmlformats.org/officeDocument/2006/math">
                    <m:sSup>
                      <m:sSupPr>
                        <m:ctrlPr>
                          <a:rPr lang="en-IN" i="1" smtClean="0">
                            <a:latin typeface="Cambria Math" panose="02040503050406030204" pitchFamily="18" charset="0"/>
                            <a:cs typeface="Times New Roman" panose="02020603050405020304" pitchFamily="18" charset="0"/>
                          </a:rPr>
                        </m:ctrlPr>
                      </m:sSupPr>
                      <m:e>
                        <m:r>
                          <a:rPr lang="en-GB" b="0" i="1" smtClean="0">
                            <a:latin typeface="Cambria Math" panose="02040503050406030204" pitchFamily="18" charset="0"/>
                            <a:cs typeface="Times New Roman" panose="02020603050405020304" pitchFamily="18" charset="0"/>
                          </a:rPr>
                          <m:t>𝑆</m:t>
                        </m:r>
                      </m:e>
                      <m:sup>
                        <m:r>
                          <a:rPr lang="en-GB" b="0" i="1" smtClean="0">
                            <a:latin typeface="Cambria Math" panose="02040503050406030204" pitchFamily="18" charset="0"/>
                            <a:cs typeface="Times New Roman" panose="02020603050405020304" pitchFamily="18" charset="0"/>
                          </a:rPr>
                          <m:t>2</m:t>
                        </m:r>
                      </m:sup>
                    </m:sSup>
                    <m:r>
                      <a:rPr lang="en-GB" b="0" i="1" smtClean="0">
                        <a:latin typeface="Cambria Math" panose="02040503050406030204" pitchFamily="18" charset="0"/>
                        <a:cs typeface="Times New Roman" panose="02020603050405020304" pitchFamily="18" charset="0"/>
                      </a:rPr>
                      <m:t>= </m:t>
                    </m:r>
                    <m:f>
                      <m:fPr>
                        <m:ctrlPr>
                          <a:rPr lang="en-GB" b="0" i="1" smtClean="0">
                            <a:latin typeface="Cambria Math" panose="02040503050406030204" pitchFamily="18" charset="0"/>
                            <a:cs typeface="Times New Roman" panose="02020603050405020304" pitchFamily="18" charset="0"/>
                          </a:rPr>
                        </m:ctrlPr>
                      </m:fPr>
                      <m:num>
                        <m:r>
                          <a:rPr lang="en-GB" b="0" i="1" smtClean="0">
                            <a:latin typeface="Cambria Math" panose="02040503050406030204" pitchFamily="18" charset="0"/>
                            <a:cs typeface="Times New Roman" panose="02020603050405020304" pitchFamily="18" charset="0"/>
                          </a:rPr>
                          <m:t>𝑛</m:t>
                        </m:r>
                        <m:nary>
                          <m:naryPr>
                            <m:chr m:val="∑"/>
                            <m:subHide m:val="on"/>
                            <m:supHide m:val="on"/>
                            <m:ctrlPr>
                              <a:rPr lang="en-GB" b="0" i="1" smtClean="0">
                                <a:latin typeface="Cambria Math" panose="02040503050406030204" pitchFamily="18" charset="0"/>
                                <a:cs typeface="Times New Roman" panose="02020603050405020304" pitchFamily="18" charset="0"/>
                              </a:rPr>
                            </m:ctrlPr>
                          </m:naryPr>
                          <m:sub/>
                          <m:sup/>
                          <m:e>
                            <m:sSup>
                              <m:sSupPr>
                                <m:ctrlPr>
                                  <a:rPr lang="en-GB" b="0" i="1" smtClean="0">
                                    <a:latin typeface="Cambria Math" panose="02040503050406030204" pitchFamily="18" charset="0"/>
                                    <a:cs typeface="Times New Roman" panose="02020603050405020304" pitchFamily="18" charset="0"/>
                                  </a:rPr>
                                </m:ctrlPr>
                              </m:sSupPr>
                              <m:e>
                                <m:r>
                                  <a:rPr lang="en-GB" b="0" i="1" smtClean="0">
                                    <a:latin typeface="Cambria Math" panose="02040503050406030204" pitchFamily="18" charset="0"/>
                                    <a:cs typeface="Times New Roman" panose="02020603050405020304" pitchFamily="18" charset="0"/>
                                  </a:rPr>
                                  <m:t>𝑋</m:t>
                                </m:r>
                              </m:e>
                              <m:sup>
                                <m:r>
                                  <a:rPr lang="en-GB" b="0" i="1" smtClean="0">
                                    <a:latin typeface="Cambria Math" panose="02040503050406030204" pitchFamily="18" charset="0"/>
                                    <a:cs typeface="Times New Roman" panose="02020603050405020304" pitchFamily="18" charset="0"/>
                                  </a:rPr>
                                  <m:t>2</m:t>
                                </m:r>
                              </m:sup>
                            </m:sSup>
                          </m:e>
                        </m:nary>
                        <m:r>
                          <a:rPr lang="en-GB" b="0" i="1" smtClean="0">
                            <a:latin typeface="Cambria Math" panose="02040503050406030204" pitchFamily="18" charset="0"/>
                            <a:cs typeface="Times New Roman" panose="02020603050405020304" pitchFamily="18" charset="0"/>
                          </a:rPr>
                          <m:t>−</m:t>
                        </m:r>
                        <m:sSup>
                          <m:sSupPr>
                            <m:ctrlPr>
                              <a:rPr lang="en-GB" b="0" i="1" smtClean="0">
                                <a:latin typeface="Cambria Math" panose="02040503050406030204" pitchFamily="18" charset="0"/>
                                <a:cs typeface="Times New Roman" panose="02020603050405020304" pitchFamily="18" charset="0"/>
                              </a:rPr>
                            </m:ctrlPr>
                          </m:sSupPr>
                          <m:e>
                            <m:d>
                              <m:dPr>
                                <m:ctrlPr>
                                  <a:rPr lang="en-GB" b="0" i="1" smtClean="0">
                                    <a:latin typeface="Cambria Math" panose="02040503050406030204" pitchFamily="18" charset="0"/>
                                    <a:cs typeface="Times New Roman" panose="02020603050405020304" pitchFamily="18" charset="0"/>
                                  </a:rPr>
                                </m:ctrlPr>
                              </m:dPr>
                              <m:e>
                                <m:nary>
                                  <m:naryPr>
                                    <m:chr m:val="∑"/>
                                    <m:subHide m:val="on"/>
                                    <m:supHide m:val="on"/>
                                    <m:ctrlPr>
                                      <a:rPr lang="en-GB" b="0" i="1" smtClean="0">
                                        <a:latin typeface="Cambria Math" panose="02040503050406030204" pitchFamily="18" charset="0"/>
                                        <a:cs typeface="Times New Roman" panose="02020603050405020304" pitchFamily="18" charset="0"/>
                                      </a:rPr>
                                    </m:ctrlPr>
                                  </m:naryPr>
                                  <m:sub/>
                                  <m:sup/>
                                  <m:e>
                                    <m:r>
                                      <a:rPr lang="en-GB" b="0" i="1" smtClean="0">
                                        <a:latin typeface="Cambria Math" panose="02040503050406030204" pitchFamily="18" charset="0"/>
                                        <a:cs typeface="Times New Roman" panose="02020603050405020304" pitchFamily="18" charset="0"/>
                                      </a:rPr>
                                      <m:t>𝑋</m:t>
                                    </m:r>
                                  </m:e>
                                </m:nary>
                              </m:e>
                            </m:d>
                          </m:e>
                          <m:sup>
                            <m:r>
                              <a:rPr lang="en-GB" b="0" i="1" smtClean="0">
                                <a:latin typeface="Cambria Math" panose="02040503050406030204" pitchFamily="18" charset="0"/>
                                <a:cs typeface="Times New Roman" panose="02020603050405020304" pitchFamily="18" charset="0"/>
                              </a:rPr>
                              <m:t>2</m:t>
                            </m:r>
                          </m:sup>
                        </m:sSup>
                      </m:num>
                      <m:den>
                        <m:r>
                          <a:rPr lang="en-GB" b="0" i="1" smtClean="0">
                            <a:latin typeface="Cambria Math" panose="02040503050406030204" pitchFamily="18" charset="0"/>
                            <a:cs typeface="Times New Roman" panose="02020603050405020304" pitchFamily="18" charset="0"/>
                          </a:rPr>
                          <m:t>𝑛</m:t>
                        </m:r>
                        <m:d>
                          <m:dPr>
                            <m:ctrlPr>
                              <a:rPr lang="en-GB" b="0" i="1" smtClean="0">
                                <a:latin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cs typeface="Times New Roman" panose="02020603050405020304" pitchFamily="18" charset="0"/>
                              </a:rPr>
                              <m:t>𝑛</m:t>
                            </m:r>
                            <m:r>
                              <a:rPr lang="en-GB" b="0" i="1" smtClean="0">
                                <a:latin typeface="Cambria Math" panose="02040503050406030204" pitchFamily="18" charset="0"/>
                                <a:cs typeface="Times New Roman" panose="02020603050405020304" pitchFamily="18" charset="0"/>
                              </a:rPr>
                              <m:t>−1</m:t>
                            </m:r>
                          </m:e>
                        </m:d>
                      </m:den>
                    </m:f>
                    <m:r>
                      <a:rPr lang="en-GB" b="0" i="1" smtClean="0">
                        <a:latin typeface="Cambria Math" panose="02040503050406030204" pitchFamily="18" charset="0"/>
                        <a:cs typeface="Times New Roman" panose="02020603050405020304" pitchFamily="18" charset="0"/>
                      </a:rPr>
                      <m:t>=6.1667 , </m:t>
                    </m:r>
                  </m:oMath>
                </a14:m>
                <a:endParaRPr lang="en-GB" b="0" i="1" dirty="0">
                  <a:latin typeface="Cambria Math" panose="02040503050406030204" pitchFamily="18" charset="0"/>
                  <a:cs typeface="Times New Roman" panose="02020603050405020304" pitchFamily="18" charset="0"/>
                </a:endParaRPr>
              </a:p>
              <a:p>
                <a:pPr marL="0" indent="0" algn="just">
                  <a:buNone/>
                </a:pPr>
                <a14:m>
                  <m:oMath xmlns:m="http://schemas.openxmlformats.org/officeDocument/2006/math">
                    <m:sSubSup>
                      <m:sSubSupPr>
                        <m:ctrlPr>
                          <a:rPr lang="en-GB" b="0" i="1" smtClean="0">
                            <a:latin typeface="Cambria Math" panose="02040503050406030204" pitchFamily="18" charset="0"/>
                            <a:cs typeface="Times New Roman" panose="02020603050405020304" pitchFamily="18" charset="0"/>
                          </a:rPr>
                        </m:ctrlPr>
                      </m:sSubSupPr>
                      <m:e>
                        <m:r>
                          <a:rPr lang="en-GB" b="0" i="1" smtClean="0">
                            <a:latin typeface="Cambria Math" panose="02040503050406030204" pitchFamily="18" charset="0"/>
                            <a:ea typeface="Cambria Math" panose="02040503050406030204" pitchFamily="18" charset="0"/>
                            <a:cs typeface="Times New Roman" panose="02020603050405020304" pitchFamily="18" charset="0"/>
                          </a:rPr>
                          <m:t>𝜒</m:t>
                        </m:r>
                      </m:e>
                      <m:sub>
                        <m:r>
                          <a:rPr lang="en-GB" b="0" i="1" smtClean="0">
                            <a:latin typeface="Cambria Math" panose="02040503050406030204" pitchFamily="18" charset="0"/>
                            <a:cs typeface="Times New Roman" panose="02020603050405020304" pitchFamily="18" charset="0"/>
                          </a:rPr>
                          <m:t>𝐿</m:t>
                        </m:r>
                      </m:sub>
                      <m:sup>
                        <m:r>
                          <a:rPr lang="en-GB" b="0" i="1" smtClean="0">
                            <a:latin typeface="Cambria Math" panose="02040503050406030204" pitchFamily="18" charset="0"/>
                            <a:cs typeface="Times New Roman" panose="02020603050405020304" pitchFamily="18" charset="0"/>
                          </a:rPr>
                          <m:t>2</m:t>
                        </m:r>
                      </m:sup>
                    </m:sSubSup>
                    <m:r>
                      <a:rPr lang="en-GB" b="0" i="1" smtClean="0">
                        <a:latin typeface="Cambria Math" panose="02040503050406030204" pitchFamily="18" charset="0"/>
                        <a:cs typeface="Times New Roman" panose="02020603050405020304" pitchFamily="18" charset="0"/>
                      </a:rPr>
                      <m:t>=6.57 </m:t>
                    </m:r>
                  </m:oMath>
                </a14:m>
                <a:r>
                  <a:rPr lang="en-IN" dirty="0">
                    <a:latin typeface="Times New Roman" panose="02020603050405020304" pitchFamily="18" charset="0"/>
                    <a:cs typeface="Times New Roman" panose="02020603050405020304" pitchFamily="18" charset="0"/>
                  </a:rPr>
                  <a:t>and </a:t>
                </a:r>
                <a14:m>
                  <m:oMath xmlns:m="http://schemas.openxmlformats.org/officeDocument/2006/math">
                    <m:sSubSup>
                      <m:sSubSupPr>
                        <m:ctrlPr>
                          <a:rPr lang="en-GB" i="1">
                            <a:latin typeface="Cambria Math" panose="02040503050406030204" pitchFamily="18" charset="0"/>
                            <a:cs typeface="Times New Roman" panose="02020603050405020304" pitchFamily="18" charset="0"/>
                          </a:rPr>
                        </m:ctrlPr>
                      </m:sSubSupPr>
                      <m:e>
                        <m:r>
                          <a:rPr lang="en-GB" i="1">
                            <a:latin typeface="Cambria Math" panose="02040503050406030204" pitchFamily="18" charset="0"/>
                            <a:ea typeface="Cambria Math" panose="02040503050406030204" pitchFamily="18" charset="0"/>
                            <a:cs typeface="Times New Roman" panose="02020603050405020304" pitchFamily="18" charset="0"/>
                          </a:rPr>
                          <m:t>𝜒</m:t>
                        </m:r>
                      </m:e>
                      <m:sub>
                        <m:r>
                          <a:rPr lang="en-GB" b="0" i="1" smtClean="0">
                            <a:latin typeface="Cambria Math" panose="02040503050406030204" pitchFamily="18" charset="0"/>
                            <a:cs typeface="Times New Roman" panose="02020603050405020304" pitchFamily="18" charset="0"/>
                          </a:rPr>
                          <m:t>𝑈</m:t>
                        </m:r>
                      </m:sub>
                      <m:sup>
                        <m:r>
                          <a:rPr lang="en-GB" i="1">
                            <a:latin typeface="Cambria Math" panose="02040503050406030204" pitchFamily="18" charset="0"/>
                            <a:cs typeface="Times New Roman" panose="02020603050405020304" pitchFamily="18" charset="0"/>
                          </a:rPr>
                          <m:t>2</m:t>
                        </m:r>
                      </m:sup>
                    </m:sSubSup>
                    <m:r>
                      <a:rPr lang="en-GB" i="1">
                        <a:latin typeface="Cambria Math" panose="02040503050406030204" pitchFamily="18" charset="0"/>
                        <a:cs typeface="Times New Roman" panose="02020603050405020304" pitchFamily="18" charset="0"/>
                      </a:rPr>
                      <m:t>=</m:t>
                    </m:r>
                    <m:r>
                      <a:rPr lang="en-GB" b="0" i="1" smtClean="0">
                        <a:latin typeface="Cambria Math" panose="02040503050406030204" pitchFamily="18" charset="0"/>
                        <a:cs typeface="Times New Roman" panose="02020603050405020304" pitchFamily="18" charset="0"/>
                      </a:rPr>
                      <m:t>23.68</m:t>
                    </m:r>
                    <m:r>
                      <a:rPr lang="en-GB" i="1">
                        <a:latin typeface="Cambria Math" panose="02040503050406030204" pitchFamily="18" charset="0"/>
                        <a:cs typeface="Times New Roman" panose="02020603050405020304" pitchFamily="18" charset="0"/>
                      </a:rPr>
                      <m:t> </m:t>
                    </m:r>
                  </m:oMath>
                </a14:m>
                <a:r>
                  <a:rPr lang="en-IN" dirty="0">
                    <a:latin typeface="Times New Roman" panose="02020603050405020304" pitchFamily="18" charset="0"/>
                    <a:cs typeface="Times New Roman" panose="02020603050405020304" pitchFamily="18" charset="0"/>
                  </a:rPr>
                  <a:t> from the Chi-square Table in Appendix II for 14 degrees of freedom.</a:t>
                </a:r>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8014" y="541283"/>
                <a:ext cx="8229600" cy="3886200"/>
              </a:xfrm>
              <a:blipFill>
                <a:blip r:embed="rId2"/>
                <a:stretch>
                  <a:fillRect l="-1926" t="-2198" r="-1852" b="-51648"/>
                </a:stretch>
              </a:blipFill>
            </p:spPr>
            <p:txBody>
              <a:bodyPr/>
              <a:lstStyle/>
              <a:p>
                <a:r>
                  <a:rPr lang="en-GB">
                    <a:noFill/>
                  </a:rPr>
                  <a:t> </a:t>
                </a:r>
              </a:p>
            </p:txBody>
          </p:sp>
        </mc:Fallback>
      </mc:AlternateContent>
      <p:sp>
        <p:nvSpPr>
          <p:cNvPr id="5" name="Footer Placeholder 4">
            <a:extLst>
              <a:ext uri="{FF2B5EF4-FFF2-40B4-BE49-F238E27FC236}">
                <a16:creationId xmlns:a16="http://schemas.microsoft.com/office/drawing/2014/main" id="{4D9C45A3-F64B-4C1C-B3F5-F4F8A18F0EBF}"/>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A42DCA85-3C69-4E80-97A8-EE7C8CCF11DC}"/>
              </a:ext>
            </a:extLst>
          </p:cNvPr>
          <p:cNvSpPr>
            <a:spLocks noGrp="1"/>
          </p:cNvSpPr>
          <p:nvPr>
            <p:ph type="dt" sz="half" idx="12"/>
          </p:nvPr>
        </p:nvSpPr>
        <p:spPr/>
        <p:txBody>
          <a:bodyPr/>
          <a:lstStyle/>
          <a:p>
            <a:fld id="{3096ECD1-793B-4EA6-B863-93E0C8984ACE}" type="datetime5">
              <a:rPr lang="en-NZ" altLang="en-US" smtClean="0"/>
              <a:t>16-May-23</a:t>
            </a:fld>
            <a:endParaRPr lang="en-US" altLang="en-US"/>
          </a:p>
        </p:txBody>
      </p:sp>
      <p:sp>
        <p:nvSpPr>
          <p:cNvPr id="7" name="Slide Number Placeholder 6">
            <a:extLst>
              <a:ext uri="{FF2B5EF4-FFF2-40B4-BE49-F238E27FC236}">
                <a16:creationId xmlns:a16="http://schemas.microsoft.com/office/drawing/2014/main" id="{176CAB14-9730-4067-A5B3-51E871279558}"/>
              </a:ext>
            </a:extLst>
          </p:cNvPr>
          <p:cNvSpPr>
            <a:spLocks noGrp="1"/>
          </p:cNvSpPr>
          <p:nvPr>
            <p:ph type="sldNum" sz="quarter" idx="11"/>
          </p:nvPr>
        </p:nvSpPr>
        <p:spPr/>
        <p:txBody>
          <a:bodyPr/>
          <a:lstStyle/>
          <a:p>
            <a:fld id="{E6D38F6D-B68C-43EA-8D93-D9BC679B8240}" type="slidenum">
              <a:rPr lang="en-US" altLang="en-US" smtClean="0"/>
              <a:pPr/>
              <a:t>69</a:t>
            </a:fld>
            <a:endParaRPr lang="en-US" altLang="en-US"/>
          </a:p>
        </p:txBody>
      </p:sp>
    </p:spTree>
    <p:extLst>
      <p:ext uri="{BB962C8B-B14F-4D97-AF65-F5344CB8AC3E}">
        <p14:creationId xmlns:p14="http://schemas.microsoft.com/office/powerpoint/2010/main" val="2723633608"/>
      </p:ext>
    </p:extLst>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287" y="188913"/>
            <a:ext cx="8539163" cy="1447800"/>
          </a:xfrm>
        </p:spPr>
        <p:txBody>
          <a:bodyPr>
            <a:normAutofit/>
          </a:bodyPr>
          <a:lstStyle/>
          <a:p>
            <a:r>
              <a:rPr lang="en-NZ" sz="36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Statistics vary from </a:t>
            </a:r>
            <a:r>
              <a:rPr lang="en-NZ" sz="3600"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a:t>
            </a:r>
            <a:r>
              <a:rPr lang="en-GB" sz="36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t>
            </a:r>
            <a:r>
              <a:rPr lang="en-NZ" sz="3600"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ple</a:t>
            </a:r>
            <a:r>
              <a:rPr lang="en-NZ" sz="36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to sample</a:t>
            </a:r>
          </a:p>
        </p:txBody>
      </p:sp>
      <p:sp>
        <p:nvSpPr>
          <p:cNvPr id="5" name="Content Placeholder 4"/>
          <p:cNvSpPr txBox="1">
            <a:spLocks noGrp="1"/>
          </p:cNvSpPr>
          <p:nvPr>
            <p:ph idx="1"/>
          </p:nvPr>
        </p:nvSpPr>
        <p:spPr>
          <a:xfrm>
            <a:off x="189044" y="1374245"/>
            <a:ext cx="8760280" cy="3417602"/>
          </a:xfrm>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lnRef>
          <a:fillRef idx="1">
            <a:schemeClr val="lt1"/>
          </a:fillRef>
          <a:effectRef idx="0">
            <a:schemeClr val="accent1"/>
          </a:effectRef>
          <a:fontRef idx="minor">
            <a:schemeClr val="dk1"/>
          </a:fontRef>
        </p:style>
        <p:txBody>
          <a:bodyPr wrap="square">
            <a:spAutoFit/>
          </a:bodyPr>
          <a:lstStyle/>
          <a:p>
            <a:pPr marL="12698" indent="0" algn="just">
              <a:lnSpc>
                <a:spcPct val="101000"/>
              </a:lnSpc>
              <a:spcBef>
                <a:spcPts val="925"/>
              </a:spcBef>
              <a:buClr>
                <a:srgbClr val="0032CC"/>
              </a:buClr>
              <a:buNone/>
              <a:tabLst>
                <a:tab pos="141271" algn="l"/>
              </a:tabLst>
            </a:pPr>
            <a:r>
              <a:rPr lang="en-NZ" altLang="en-US" sz="2600" dirty="0">
                <a:solidFill>
                  <a:srgbClr val="000000"/>
                </a:solidFill>
                <a:latin typeface="Times New Roman" panose="02020603050405020304" pitchFamily="18" charset="0"/>
                <a:ea typeface="ＭＳ Ｐゴシック" pitchFamily="34" charset="-128"/>
                <a:cs typeface="Times New Roman" panose="02020603050405020304" pitchFamily="18" charset="0"/>
              </a:rPr>
              <a:t>Each sample will be expected to have a different sample mean. How much those sample means vary between samples is the key piece of knowledge we need to be able to say something about the population mean.</a:t>
            </a:r>
          </a:p>
          <a:p>
            <a:pPr marL="12698" indent="0" algn="just">
              <a:lnSpc>
                <a:spcPct val="101000"/>
              </a:lnSpc>
              <a:spcBef>
                <a:spcPts val="925"/>
              </a:spcBef>
              <a:buClr>
                <a:srgbClr val="0032CC"/>
              </a:buClr>
              <a:buNone/>
              <a:tabLst>
                <a:tab pos="141271" algn="l"/>
              </a:tabLst>
            </a:pPr>
            <a:r>
              <a:rPr lang="en-NZ" altLang="en-US" sz="2600" dirty="0">
                <a:solidFill>
                  <a:srgbClr val="000000"/>
                </a:solidFill>
                <a:latin typeface="Times New Roman" panose="02020603050405020304" pitchFamily="18" charset="0"/>
                <a:ea typeface="ＭＳ Ｐゴシック" pitchFamily="34" charset="-128"/>
                <a:cs typeface="Times New Roman" panose="02020603050405020304" pitchFamily="18" charset="0"/>
              </a:rPr>
              <a:t>We need to know the </a:t>
            </a:r>
            <a:r>
              <a:rPr lang="en-NZ" altLang="en-US" sz="2600" b="1" dirty="0">
                <a:solidFill>
                  <a:srgbClr val="9900CC"/>
                </a:solidFill>
                <a:latin typeface="Times New Roman" panose="02020603050405020304" pitchFamily="18" charset="0"/>
                <a:ea typeface="ＭＳ Ｐゴシック" pitchFamily="34" charset="-128"/>
                <a:cs typeface="Times New Roman" panose="02020603050405020304" pitchFamily="18" charset="0"/>
              </a:rPr>
              <a:t>sampling distribution </a:t>
            </a:r>
            <a:r>
              <a:rPr lang="en-NZ" altLang="en-US" sz="2600" dirty="0">
                <a:solidFill>
                  <a:srgbClr val="000000"/>
                </a:solidFill>
                <a:latin typeface="Times New Roman" panose="02020603050405020304" pitchFamily="18" charset="0"/>
                <a:ea typeface="ＭＳ Ｐゴシック" pitchFamily="34" charset="-128"/>
                <a:cs typeface="Times New Roman" panose="02020603050405020304" pitchFamily="18" charset="0"/>
              </a:rPr>
              <a:t>of the sample statistic that we’re interested in (i.e. If we take lots and lots of samples, what does the distribution of the sample means look like?) </a:t>
            </a:r>
          </a:p>
        </p:txBody>
      </p:sp>
      <p:sp>
        <p:nvSpPr>
          <p:cNvPr id="8" name="Rectangle 7"/>
          <p:cNvSpPr/>
          <p:nvPr/>
        </p:nvSpPr>
        <p:spPr>
          <a:xfrm>
            <a:off x="517395" y="4791847"/>
            <a:ext cx="8103577" cy="1692761"/>
          </a:xfrm>
          <a:prstGeom prst="rect">
            <a:avLst/>
          </a:prstGeom>
        </p:spPr>
        <p:txBody>
          <a:bodyPr lIns="91429" tIns="45715" rIns="91429" bIns="45715">
            <a:spAutoFit/>
          </a:bodyPr>
          <a:lstStyle/>
          <a:p>
            <a:pPr marL="541273" indent="-541273" algn="just">
              <a:buClr>
                <a:srgbClr val="FF0000"/>
              </a:buClr>
              <a:defRPr/>
            </a:pPr>
            <a:r>
              <a:rPr lang="en-NZ" sz="2600" dirty="0">
                <a:solidFill>
                  <a:srgbClr val="000000"/>
                </a:solidFill>
                <a:latin typeface="Times New Roman" panose="02020603050405020304" pitchFamily="18" charset="0"/>
                <a:cs typeface="Times New Roman" panose="02020603050405020304" pitchFamily="18" charset="0"/>
              </a:rPr>
              <a:t>It is important to distinguish between:</a:t>
            </a:r>
          </a:p>
          <a:p>
            <a:pPr marL="719051" indent="-455558" algn="just">
              <a:buClr>
                <a:srgbClr val="3366FF"/>
              </a:buClr>
              <a:buFont typeface="Arial" panose="020B0604020202020204" pitchFamily="34" charset="0"/>
              <a:buChar char="•"/>
              <a:defRPr/>
            </a:pPr>
            <a:r>
              <a:rPr lang="en-NZ" sz="2600" dirty="0">
                <a:solidFill>
                  <a:srgbClr val="000000"/>
                </a:solidFill>
                <a:latin typeface="Times New Roman" panose="02020603050405020304" pitchFamily="18" charset="0"/>
                <a:cs typeface="Times New Roman" panose="02020603050405020304" pitchFamily="18" charset="0"/>
              </a:rPr>
              <a:t>Distribution of values </a:t>
            </a:r>
            <a:r>
              <a:rPr lang="en-NZ" sz="2600" b="1" dirty="0">
                <a:solidFill>
                  <a:srgbClr val="0000FF"/>
                </a:solidFill>
                <a:latin typeface="Times New Roman" panose="02020603050405020304" pitchFamily="18" charset="0"/>
                <a:cs typeface="Times New Roman" panose="02020603050405020304" pitchFamily="18" charset="0"/>
              </a:rPr>
              <a:t>within a single sample</a:t>
            </a:r>
          </a:p>
          <a:p>
            <a:pPr algn="just">
              <a:buClr>
                <a:srgbClr val="3366FF"/>
              </a:buClr>
              <a:defRPr/>
            </a:pPr>
            <a:r>
              <a:rPr lang="en-NZ" sz="2600" dirty="0">
                <a:latin typeface="Times New Roman" panose="02020603050405020304" pitchFamily="18" charset="0"/>
                <a:cs typeface="Times New Roman" panose="02020603050405020304" pitchFamily="18" charset="0"/>
              </a:rPr>
              <a:t>           </a:t>
            </a:r>
            <a:r>
              <a:rPr lang="en-NZ" sz="2600" dirty="0">
                <a:solidFill>
                  <a:srgbClr val="000000"/>
                </a:solidFill>
                <a:latin typeface="Times New Roman" panose="02020603050405020304" pitchFamily="18" charset="0"/>
                <a:cs typeface="Times New Roman" panose="02020603050405020304" pitchFamily="18" charset="0"/>
              </a:rPr>
              <a:t>and</a:t>
            </a:r>
          </a:p>
          <a:p>
            <a:pPr marL="719051" indent="-447621" algn="just">
              <a:buClr>
                <a:srgbClr val="3366FF"/>
              </a:buClr>
              <a:buFont typeface="Arial" panose="020B0604020202020204" pitchFamily="34" charset="0"/>
              <a:buChar char="•"/>
              <a:defRPr/>
            </a:pPr>
            <a:r>
              <a:rPr lang="en-NZ" sz="2600" dirty="0">
                <a:solidFill>
                  <a:srgbClr val="000000"/>
                </a:solidFill>
                <a:latin typeface="Times New Roman" panose="02020603050405020304" pitchFamily="18" charset="0"/>
                <a:cs typeface="Times New Roman" panose="02020603050405020304" pitchFamily="18" charset="0"/>
              </a:rPr>
              <a:t>Distribution of the mean </a:t>
            </a:r>
            <a:r>
              <a:rPr lang="en-NZ" sz="2600" b="1" dirty="0">
                <a:solidFill>
                  <a:srgbClr val="FF0000"/>
                </a:solidFill>
                <a:latin typeface="Times New Roman" panose="02020603050405020304" pitchFamily="18" charset="0"/>
                <a:cs typeface="Times New Roman" panose="02020603050405020304" pitchFamily="18" charset="0"/>
              </a:rPr>
              <a:t>between different samples</a:t>
            </a:r>
          </a:p>
        </p:txBody>
      </p:sp>
      <p:sp>
        <p:nvSpPr>
          <p:cNvPr id="6" name="Footer Placeholder 5">
            <a:extLst>
              <a:ext uri="{FF2B5EF4-FFF2-40B4-BE49-F238E27FC236}">
                <a16:creationId xmlns:a16="http://schemas.microsoft.com/office/drawing/2014/main" id="{DF43B27B-99B8-42C6-80D4-756B76C9B913}"/>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5E7DFAFD-46F7-44EB-862E-7D3E20C12085}"/>
              </a:ext>
            </a:extLst>
          </p:cNvPr>
          <p:cNvSpPr>
            <a:spLocks noGrp="1"/>
          </p:cNvSpPr>
          <p:nvPr>
            <p:ph type="dt" sz="half" idx="12"/>
          </p:nvPr>
        </p:nvSpPr>
        <p:spPr/>
        <p:txBody>
          <a:bodyPr/>
          <a:lstStyle/>
          <a:p>
            <a:fld id="{4A02C7B3-4A2A-46F7-AF50-6983AD9CFF26}" type="datetime5">
              <a:rPr lang="en-NZ" altLang="en-US" smtClean="0"/>
              <a:t>16-May-23</a:t>
            </a:fld>
            <a:endParaRPr lang="en-US" altLang="en-US"/>
          </a:p>
        </p:txBody>
      </p:sp>
      <p:sp>
        <p:nvSpPr>
          <p:cNvPr id="9" name="Slide Number Placeholder 8">
            <a:extLst>
              <a:ext uri="{FF2B5EF4-FFF2-40B4-BE49-F238E27FC236}">
                <a16:creationId xmlns:a16="http://schemas.microsoft.com/office/drawing/2014/main" id="{4E633CB2-2B84-4E82-9517-45C5DDF16F92}"/>
              </a:ext>
            </a:extLst>
          </p:cNvPr>
          <p:cNvSpPr>
            <a:spLocks noGrp="1"/>
          </p:cNvSpPr>
          <p:nvPr>
            <p:ph type="sldNum" sz="quarter" idx="11"/>
          </p:nvPr>
        </p:nvSpPr>
        <p:spPr/>
        <p:txBody>
          <a:bodyPr/>
          <a:lstStyle/>
          <a:p>
            <a:fld id="{E6D38F6D-B68C-43EA-8D93-D9BC679B8240}" type="slidenum">
              <a:rPr lang="en-US" altLang="en-US" smtClean="0"/>
              <a:pPr/>
              <a:t>7</a:t>
            </a:fld>
            <a:endParaRPr lang="en-US" altLang="en-US"/>
          </a:p>
        </p:txBody>
      </p:sp>
    </p:spTree>
    <p:extLst>
      <p:ext uri="{BB962C8B-B14F-4D97-AF65-F5344CB8AC3E}">
        <p14:creationId xmlns:p14="http://schemas.microsoft.com/office/powerpoint/2010/main" val="3104392203"/>
      </p:ext>
    </p:extLst>
  </p:cSld>
  <p:clrMapOvr>
    <a:masterClrMapping/>
  </p:clrMapOvr>
  <p:transition spd="slow">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9545" y="562303"/>
            <a:ext cx="8229600" cy="3886200"/>
          </a:xfrm>
        </p:spPr>
        <p:txBody>
          <a:bodyPr/>
          <a:lstStyle/>
          <a:p>
            <a:pPr marL="0" indent="0" algn="just">
              <a:buNone/>
            </a:pPr>
            <a:r>
              <a:rPr lang="en-IN"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a:t>
            </a:r>
          </a:p>
          <a:p>
            <a:pPr marL="0" indent="0" algn="just">
              <a:buNone/>
            </a:pPr>
            <a:r>
              <a:rPr lang="en-IN" dirty="0">
                <a:latin typeface="Times New Roman" panose="02020603050405020304" pitchFamily="18" charset="0"/>
                <a:cs typeface="Times New Roman" panose="02020603050405020304" pitchFamily="18" charset="0"/>
              </a:rPr>
              <a:t>The listed values are waiting times (in minutes) of customers at the Jefferson Valley Bank, where customers enter a single waiting line that feeds three teller windows. Construct a 95% confidence interval for the population variance  . Assume that the sample is from a normally distributed population.</a:t>
            </a:r>
          </a:p>
          <a:p>
            <a:pPr marL="0" indent="0" algn="just">
              <a:buNone/>
            </a:pPr>
            <a:r>
              <a:rPr lang="en-IN" dirty="0">
                <a:latin typeface="Times New Roman" panose="02020603050405020304" pitchFamily="18" charset="0"/>
                <a:cs typeface="Times New Roman" panose="02020603050405020304" pitchFamily="18" charset="0"/>
              </a:rPr>
              <a:t>6.5	6.6	6.7	6.8	7.1	7.3	7.4	7.7	7.7 7.7	5.0</a:t>
            </a:r>
          </a:p>
          <a:p>
            <a:pPr marL="0" indent="0" algn="just">
              <a:buNone/>
            </a:pPr>
            <a:endParaRPr lang="en-GB"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1F736C78-91B6-48FC-BBEF-05C256C005AA}"/>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0FA3E967-B3DF-4915-8940-695D4D2C8446}"/>
              </a:ext>
            </a:extLst>
          </p:cNvPr>
          <p:cNvSpPr>
            <a:spLocks noGrp="1"/>
          </p:cNvSpPr>
          <p:nvPr>
            <p:ph type="dt" sz="half" idx="12"/>
          </p:nvPr>
        </p:nvSpPr>
        <p:spPr/>
        <p:txBody>
          <a:bodyPr/>
          <a:lstStyle/>
          <a:p>
            <a:fld id="{C134B242-E0FF-43A4-AC65-CE7C0E61A6FA}" type="datetime5">
              <a:rPr lang="en-NZ" altLang="en-US" smtClean="0"/>
              <a:t>16-May-23</a:t>
            </a:fld>
            <a:endParaRPr lang="en-US" altLang="en-US"/>
          </a:p>
        </p:txBody>
      </p:sp>
      <p:sp>
        <p:nvSpPr>
          <p:cNvPr id="7" name="Slide Number Placeholder 6">
            <a:extLst>
              <a:ext uri="{FF2B5EF4-FFF2-40B4-BE49-F238E27FC236}">
                <a16:creationId xmlns:a16="http://schemas.microsoft.com/office/drawing/2014/main" id="{8E13953A-F2CB-4EDA-9D1B-10ECE81118F9}"/>
              </a:ext>
            </a:extLst>
          </p:cNvPr>
          <p:cNvSpPr>
            <a:spLocks noGrp="1"/>
          </p:cNvSpPr>
          <p:nvPr>
            <p:ph type="sldNum" sz="quarter" idx="11"/>
          </p:nvPr>
        </p:nvSpPr>
        <p:spPr/>
        <p:txBody>
          <a:bodyPr/>
          <a:lstStyle/>
          <a:p>
            <a:fld id="{E6D38F6D-B68C-43EA-8D93-D9BC679B8240}" type="slidenum">
              <a:rPr lang="en-US" altLang="en-US" smtClean="0"/>
              <a:pPr/>
              <a:t>70</a:t>
            </a:fld>
            <a:endParaRPr lang="en-US" altLang="en-US"/>
          </a:p>
        </p:txBody>
      </p:sp>
    </p:spTree>
    <p:extLst>
      <p:ext uri="{BB962C8B-B14F-4D97-AF65-F5344CB8AC3E}">
        <p14:creationId xmlns:p14="http://schemas.microsoft.com/office/powerpoint/2010/main" val="3004152233"/>
      </p:ext>
    </p:extLst>
  </p:cSld>
  <p:clrMapOvr>
    <a:masterClrMapping/>
  </p:clrMapOvr>
  <p:transition spd="slow">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298" y="0"/>
            <a:ext cx="8229600" cy="1371600"/>
          </a:xfrm>
        </p:spPr>
        <p:txBody>
          <a:bodyPr/>
          <a:lstStyle/>
          <a:p>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Exercises</a:t>
            </a:r>
          </a:p>
        </p:txBody>
      </p:sp>
      <p:sp>
        <p:nvSpPr>
          <p:cNvPr id="6" name="Footer Placeholder 5">
            <a:extLst>
              <a:ext uri="{FF2B5EF4-FFF2-40B4-BE49-F238E27FC236}">
                <a16:creationId xmlns:a16="http://schemas.microsoft.com/office/drawing/2014/main" id="{E35EAA37-FBD1-4060-AAD9-ECAFC10C8447}"/>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35F197EB-F620-4B2B-9D2B-9A7BBD8C69A8}"/>
              </a:ext>
            </a:extLst>
          </p:cNvPr>
          <p:cNvSpPr>
            <a:spLocks noGrp="1"/>
          </p:cNvSpPr>
          <p:nvPr>
            <p:ph type="dt" sz="half" idx="12"/>
          </p:nvPr>
        </p:nvSpPr>
        <p:spPr/>
        <p:txBody>
          <a:bodyPr/>
          <a:lstStyle/>
          <a:p>
            <a:fld id="{90BB37B6-DEE1-4A7A-95CC-442DC441B5F9}" type="datetime5">
              <a:rPr lang="en-NZ" altLang="en-US" smtClean="0"/>
              <a:t>16-May-23</a:t>
            </a:fld>
            <a:endParaRPr lang="en-US" altLang="en-US"/>
          </a:p>
        </p:txBody>
      </p:sp>
      <p:sp>
        <p:nvSpPr>
          <p:cNvPr id="8" name="Slide Number Placeholder 7">
            <a:extLst>
              <a:ext uri="{FF2B5EF4-FFF2-40B4-BE49-F238E27FC236}">
                <a16:creationId xmlns:a16="http://schemas.microsoft.com/office/drawing/2014/main" id="{C55A5226-B498-4E8B-987D-E3FDC16A80B0}"/>
              </a:ext>
            </a:extLst>
          </p:cNvPr>
          <p:cNvSpPr>
            <a:spLocks noGrp="1"/>
          </p:cNvSpPr>
          <p:nvPr>
            <p:ph type="sldNum" sz="quarter" idx="11"/>
          </p:nvPr>
        </p:nvSpPr>
        <p:spPr/>
        <p:txBody>
          <a:bodyPr/>
          <a:lstStyle/>
          <a:p>
            <a:fld id="{E6D38F6D-B68C-43EA-8D93-D9BC679B8240}" type="slidenum">
              <a:rPr lang="en-US" altLang="en-US" smtClean="0"/>
              <a:pPr/>
              <a:t>71</a:t>
            </a:fld>
            <a:endParaRPr lang="en-US" altLang="en-US"/>
          </a:p>
        </p:txBody>
      </p:sp>
      <p:sp>
        <p:nvSpPr>
          <p:cNvPr id="9" name="Content Placeholder 2">
            <a:extLst>
              <a:ext uri="{FF2B5EF4-FFF2-40B4-BE49-F238E27FC236}">
                <a16:creationId xmlns:a16="http://schemas.microsoft.com/office/drawing/2014/main" id="{970A176E-9702-4786-9067-F6DA013E7A81}"/>
              </a:ext>
            </a:extLst>
          </p:cNvPr>
          <p:cNvSpPr>
            <a:spLocks noGrp="1"/>
          </p:cNvSpPr>
          <p:nvPr>
            <p:ph idx="1"/>
          </p:nvPr>
        </p:nvSpPr>
        <p:spPr>
          <a:xfrm>
            <a:off x="391298" y="1124465"/>
            <a:ext cx="8229600" cy="3886200"/>
          </a:xfrm>
        </p:spPr>
        <p:txBody>
          <a:bodyPr/>
          <a:lstStyle/>
          <a:p>
            <a:pPr marL="0" indent="0">
              <a:buNone/>
            </a:pPr>
            <a:r>
              <a:rPr lang="en-US" sz="3600" dirty="0">
                <a:latin typeface="Times New Roman" panose="02020603050405020304" pitchFamily="18" charset="0"/>
                <a:cs typeface="Times New Roman" panose="02020603050405020304" pitchFamily="18" charset="0"/>
              </a:rPr>
              <a:t>In your course tutorial exercises,</a:t>
            </a:r>
          </a:p>
          <a:p>
            <a:pPr lvl="2"/>
            <a:r>
              <a:rPr lang="en-US" sz="3600" dirty="0">
                <a:latin typeface="Times New Roman" panose="02020603050405020304" pitchFamily="18" charset="0"/>
                <a:cs typeface="Times New Roman" panose="02020603050405020304" pitchFamily="18" charset="0"/>
              </a:rPr>
              <a:t>Question 06</a:t>
            </a:r>
          </a:p>
          <a:p>
            <a:pPr lvl="2"/>
            <a:r>
              <a:rPr lang="en-US" sz="3600" dirty="0">
                <a:latin typeface="Times New Roman" panose="02020603050405020304" pitchFamily="18" charset="0"/>
                <a:cs typeface="Times New Roman" panose="02020603050405020304" pitchFamily="18" charset="0"/>
              </a:rPr>
              <a:t>Question 08</a:t>
            </a:r>
          </a:p>
          <a:p>
            <a:pPr marL="0" indent="0">
              <a:buNone/>
            </a:pPr>
            <a:endParaRPr lang="en-US" sz="3600" dirty="0">
              <a:latin typeface="Times New Roman" panose="02020603050405020304" pitchFamily="18" charset="0"/>
              <a:cs typeface="Times New Roman" panose="02020603050405020304" pitchFamily="18" charset="0"/>
            </a:endParaRPr>
          </a:p>
          <a:p>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4289595"/>
      </p:ext>
    </p:extLst>
  </p:cSld>
  <p:clrMapOvr>
    <a:masterClrMapping/>
  </p:clrMapOvr>
  <p:transition spd="slow">
    <p:wipe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Date Placeholder 3">
            <a:extLst>
              <a:ext uri="{FF2B5EF4-FFF2-40B4-BE49-F238E27FC236}">
                <a16:creationId xmlns:a16="http://schemas.microsoft.com/office/drawing/2014/main" id="{D9ACE885-E5F3-CE2C-25B9-950ABCF1B628}"/>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55828C2-5660-447C-B6C4-07F3C6983943}" type="datetime5">
              <a:rPr lang="en-NZ" altLang="en-US" sz="1400" smtClean="0">
                <a:solidFill>
                  <a:srgbClr val="FFFFFF"/>
                </a:solidFill>
              </a:rPr>
              <a:t>16-May-23</a:t>
            </a:fld>
            <a:endParaRPr lang="en-US" altLang="en-US" sz="1400">
              <a:solidFill>
                <a:srgbClr val="FFFFFF"/>
              </a:solidFill>
            </a:endParaRPr>
          </a:p>
        </p:txBody>
      </p:sp>
      <p:sp>
        <p:nvSpPr>
          <p:cNvPr id="5" name="Slide Number Placeholder 4">
            <a:extLst>
              <a:ext uri="{FF2B5EF4-FFF2-40B4-BE49-F238E27FC236}">
                <a16:creationId xmlns:a16="http://schemas.microsoft.com/office/drawing/2014/main" id="{AF29BF66-CCFA-5B0C-BA97-728221FF60D3}"/>
              </a:ext>
            </a:extLst>
          </p:cNvPr>
          <p:cNvSpPr>
            <a:spLocks noGrp="1"/>
          </p:cNvSpPr>
          <p:nvPr>
            <p:ph type="sldNum" sz="quarter" idx="12"/>
          </p:nvPr>
        </p:nvSpPr>
        <p:spPr/>
        <p:txBody>
          <a:bodyPr/>
          <a:lstStyle/>
          <a:p>
            <a:pPr>
              <a:defRPr/>
            </a:pPr>
            <a:fld id="{39DD50EE-8851-4B42-A4D3-0A5F7FE914BD}" type="slidenum">
              <a:rPr lang="en-US" smtClean="0"/>
              <a:pPr>
                <a:defRPr/>
              </a:pPr>
              <a:t>72</a:t>
            </a:fld>
            <a:endParaRPr lang="en-US"/>
          </a:p>
        </p:txBody>
      </p:sp>
      <p:sp>
        <p:nvSpPr>
          <p:cNvPr id="90117" name="Footer Placeholder 5">
            <a:extLst>
              <a:ext uri="{FF2B5EF4-FFF2-40B4-BE49-F238E27FC236}">
                <a16:creationId xmlns:a16="http://schemas.microsoft.com/office/drawing/2014/main" id="{37EA34B7-B87A-1787-8CA5-44DA159E14E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200">
                <a:solidFill>
                  <a:srgbClr val="FFFFFF"/>
                </a:solidFill>
              </a:rPr>
              <a:t>MC3020-2023</a:t>
            </a:r>
          </a:p>
        </p:txBody>
      </p:sp>
      <p:sp>
        <p:nvSpPr>
          <p:cNvPr id="3" name="TextBox 2">
            <a:extLst>
              <a:ext uri="{FF2B5EF4-FFF2-40B4-BE49-F238E27FC236}">
                <a16:creationId xmlns:a16="http://schemas.microsoft.com/office/drawing/2014/main" id="{5C86C50B-7B7B-66D7-95BB-6222A8749EE0}"/>
              </a:ext>
            </a:extLst>
          </p:cNvPr>
          <p:cNvSpPr txBox="1"/>
          <p:nvPr/>
        </p:nvSpPr>
        <p:spPr>
          <a:xfrm>
            <a:off x="480447" y="213331"/>
            <a:ext cx="8358753" cy="6124754"/>
          </a:xfrm>
          <a:prstGeom prst="rect">
            <a:avLst/>
          </a:prstGeom>
          <a:noFill/>
        </p:spPr>
        <p:txBody>
          <a:bodyPr wrap="square">
            <a:spAutoFit/>
          </a:bodyPr>
          <a:lstStyle/>
          <a:p>
            <a:pPr algn="just"/>
            <a:r>
              <a:rPr lang="en-US" sz="2800" b="0" i="0" u="none" strike="noStrike" baseline="0" dirty="0">
                <a:solidFill>
                  <a:srgbClr val="000000"/>
                </a:solidFill>
                <a:latin typeface="Times New Roman" panose="02020603050405020304" pitchFamily="18" charset="0"/>
                <a:cs typeface="Times New Roman" panose="02020603050405020304" pitchFamily="18" charset="0"/>
              </a:rPr>
              <a:t>Don’t hesitate to contact us if you have any questions about this course’s teaching contents. Also, don’t forget to check out the course page and Microsoft Team folder,</a:t>
            </a:r>
          </a:p>
          <a:p>
            <a:pPr marL="457200" indent="-457200">
              <a:buFont typeface="Arial" panose="020B0604020202020204" pitchFamily="34" charset="0"/>
              <a:buChar char="•"/>
            </a:pPr>
            <a:r>
              <a:rPr lang="fr-FR" sz="2800" b="0" i="0" u="none" strike="noStrike" baseline="0" dirty="0">
                <a:solidFill>
                  <a:srgbClr val="000000"/>
                </a:solidFill>
                <a:latin typeface="Times New Roman" panose="02020603050405020304" pitchFamily="18" charset="0"/>
                <a:cs typeface="Times New Roman" panose="02020603050405020304" pitchFamily="18" charset="0"/>
              </a:rPr>
              <a:t>course page Link: </a:t>
            </a:r>
            <a:r>
              <a:rPr lang="fr-FR" sz="2800" b="0" i="0" u="none" strike="noStrike" baseline="0" dirty="0">
                <a:solidFill>
                  <a:srgbClr val="0000FF"/>
                </a:solidFill>
                <a:latin typeface="Times New Roman" panose="02020603050405020304" pitchFamily="18" charset="0"/>
                <a:cs typeface="Times New Roman" panose="02020603050405020304" pitchFamily="18" charset="0"/>
                <a:hlinkClick r:id="rId2"/>
              </a:rPr>
              <a:t>https://mayooran1987.github.io/MC3020/</a:t>
            </a:r>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fr-FR" sz="2800" dirty="0">
                <a:solidFill>
                  <a:srgbClr val="0000FF"/>
                </a:solidFill>
                <a:latin typeface="Times New Roman" panose="02020603050405020304" pitchFamily="18" charset="0"/>
                <a:cs typeface="Times New Roman" panose="02020603050405020304" pitchFamily="18" charset="0"/>
              </a:rPr>
              <a:t>Course </a:t>
            </a:r>
            <a:r>
              <a:rPr lang="fr-FR" sz="2800" dirty="0" err="1">
                <a:solidFill>
                  <a:srgbClr val="0000FF"/>
                </a:solidFill>
                <a:latin typeface="Times New Roman" panose="02020603050405020304" pitchFamily="18" charset="0"/>
                <a:cs typeface="Times New Roman" panose="02020603050405020304" pitchFamily="18" charset="0"/>
              </a:rPr>
              <a:t>page’s</a:t>
            </a:r>
            <a:r>
              <a:rPr lang="fr-FR" sz="2800" dirty="0">
                <a:solidFill>
                  <a:srgbClr val="0000FF"/>
                </a:solidFill>
                <a:latin typeface="Times New Roman" panose="02020603050405020304" pitchFamily="18" charset="0"/>
                <a:cs typeface="Times New Roman" panose="02020603050405020304" pitchFamily="18" charset="0"/>
              </a:rPr>
              <a:t> QR code</a:t>
            </a:r>
          </a:p>
          <a:p>
            <a:pPr marL="457200" indent="-457200">
              <a:buFont typeface="Arial" panose="020B0604020202020204" pitchFamily="34" charset="0"/>
              <a:buChar char="•"/>
            </a:pPr>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algn="just"/>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algn="just"/>
            <a:endParaRPr lang="fr-FR" sz="2800" dirty="0">
              <a:solidFill>
                <a:srgbClr val="0000FF"/>
              </a:solidFill>
              <a:latin typeface="Times New Roman" panose="02020603050405020304" pitchFamily="18" charset="0"/>
              <a:cs typeface="Times New Roman" panose="02020603050405020304" pitchFamily="18" charset="0"/>
            </a:endParaRPr>
          </a:p>
          <a:p>
            <a:pPr algn="just"/>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algn="just"/>
            <a:endParaRPr lang="fr-FR" sz="2800" dirty="0">
              <a:solidFill>
                <a:srgbClr val="0000FF"/>
              </a:solidFill>
              <a:latin typeface="Times New Roman" panose="02020603050405020304" pitchFamily="18" charset="0"/>
              <a:cs typeface="Times New Roman" panose="02020603050405020304" pitchFamily="18" charset="0"/>
            </a:endParaRPr>
          </a:p>
          <a:p>
            <a:pPr algn="just"/>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b="0" i="0" u="none" strike="noStrike" baseline="0" dirty="0">
                <a:solidFill>
                  <a:srgbClr val="000000"/>
                </a:solidFill>
                <a:latin typeface="Times New Roman" panose="02020603050405020304" pitchFamily="18" charset="0"/>
                <a:cs typeface="Times New Roman" panose="02020603050405020304" pitchFamily="18" charset="0"/>
              </a:rPr>
              <a:t>Microsoft Team folder </a:t>
            </a:r>
            <a:r>
              <a:rPr lang="en-US" sz="2800" b="0" i="0" u="none" strike="noStrike" baseline="0" dirty="0">
                <a:solidFill>
                  <a:srgbClr val="0000FF"/>
                </a:solidFill>
                <a:latin typeface="Times New Roman" panose="02020603050405020304" pitchFamily="18" charset="0"/>
                <a:cs typeface="Times New Roman" panose="02020603050405020304" pitchFamily="18" charset="0"/>
                <a:hlinkClick r:id="rId3"/>
              </a:rPr>
              <a:t>link</a:t>
            </a:r>
            <a:endParaRPr lang="en-US" sz="2800" dirty="0">
              <a:latin typeface="Times New Roman" panose="02020603050405020304" pitchFamily="18" charset="0"/>
              <a:cs typeface="Times New Roman" panose="02020603050405020304" pitchFamily="18" charset="0"/>
            </a:endParaRPr>
          </a:p>
        </p:txBody>
      </p:sp>
      <p:pic>
        <p:nvPicPr>
          <p:cNvPr id="2" name="Picture 2">
            <a:extLst>
              <a:ext uri="{FF2B5EF4-FFF2-40B4-BE49-F238E27FC236}">
                <a16:creationId xmlns:a16="http://schemas.microsoft.com/office/drawing/2014/main" id="{6CBF706D-6077-BF0D-1F47-01E87F9E2E1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53200" y="4681161"/>
            <a:ext cx="2394452" cy="1795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descr="A qr code with a dinosaur&#10;&#10;Description automatically generated">
            <a:extLst>
              <a:ext uri="{FF2B5EF4-FFF2-40B4-BE49-F238E27FC236}">
                <a16:creationId xmlns:a16="http://schemas.microsoft.com/office/drawing/2014/main" id="{DF02F3F5-E753-AA54-3523-0217981006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8875" y="3352800"/>
            <a:ext cx="2394452" cy="2394452"/>
          </a:xfrm>
          <a:prstGeom prst="rect">
            <a:avLst/>
          </a:prstGeom>
        </p:spPr>
      </p:pic>
    </p:spTree>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p:cNvSpPr>
            <a:spLocks noGrp="1" noChangeArrowheads="1"/>
          </p:cNvSpPr>
          <p:nvPr>
            <p:ph type="title"/>
          </p:nvPr>
        </p:nvSpPr>
        <p:spPr>
          <a:xfrm>
            <a:off x="395288" y="188913"/>
            <a:ext cx="7210198" cy="1447800"/>
          </a:xfrm>
          <a:noFill/>
          <a:ln w="9525">
            <a:noFill/>
            <a:miter lim="800000"/>
            <a:headEnd/>
            <a:tailEnd/>
          </a:ln>
        </p:spPr>
        <p:txBody>
          <a:bodyPr vert="horz" wrap="square" lIns="91440" tIns="45720" rIns="91440" bIns="45720" numCol="1" anchor="ctr" anchorCtr="0" compatLnSpc="1">
            <a:prstTxWarp prst="textNoShape">
              <a:avLst/>
            </a:prstTxWarp>
          </a:bodyPr>
          <a:lstStyle/>
          <a:p>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t>
            </a:r>
            <a:r>
              <a:rPr lang="en-NZ"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a:t>
            </a:r>
            <a:r>
              <a:rPr lang="en-US" altLang="en-US"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mpling</a:t>
            </a:r>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Distributions</a:t>
            </a:r>
          </a:p>
        </p:txBody>
      </p:sp>
      <p:grpSp>
        <p:nvGrpSpPr>
          <p:cNvPr id="3" name="Group 2"/>
          <p:cNvGrpSpPr/>
          <p:nvPr/>
        </p:nvGrpSpPr>
        <p:grpSpPr>
          <a:xfrm>
            <a:off x="263242" y="1577766"/>
            <a:ext cx="8750452" cy="3525226"/>
            <a:chOff x="263242" y="1577766"/>
            <a:chExt cx="8750452" cy="3525226"/>
          </a:xfrm>
        </p:grpSpPr>
        <p:sp>
          <p:nvSpPr>
            <p:cNvPr id="20483" name="Oval 5"/>
            <p:cNvSpPr>
              <a:spLocks noChangeArrowheads="1"/>
            </p:cNvSpPr>
            <p:nvPr/>
          </p:nvSpPr>
          <p:spPr bwMode="auto">
            <a:xfrm>
              <a:off x="263242" y="2089577"/>
              <a:ext cx="3094892" cy="1368425"/>
            </a:xfrm>
            <a:prstGeom prst="ellipse">
              <a:avLst/>
            </a:prstGeom>
            <a:solidFill>
              <a:schemeClr val="accent1">
                <a:lumMod val="40000"/>
                <a:lumOff val="60000"/>
              </a:schemeClr>
            </a:solidFill>
            <a:ln w="9525">
              <a:solidFill>
                <a:schemeClr val="tx1"/>
              </a:solidFill>
              <a:round/>
              <a:headEnd/>
              <a:tailEnd/>
            </a:ln>
          </p:spPr>
          <p:txBody>
            <a:bodyPr wrap="none" lIns="91429" tIns="45715" rIns="91429" bIns="45715"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lgn="ctr">
                <a:spcBef>
                  <a:spcPct val="0"/>
                </a:spcBef>
                <a:buClrTx/>
                <a:buFontTx/>
                <a:buNone/>
              </a:pPr>
              <a:r>
                <a:rPr lang="en-NZ" altLang="en-US" sz="2000" dirty="0">
                  <a:latin typeface="Calibri" panose="020F0502020204030204" pitchFamily="34" charset="0"/>
                  <a:cs typeface="Arial" charset="0"/>
                </a:rPr>
                <a:t>Parameter </a:t>
              </a:r>
            </a:p>
            <a:p>
              <a:pPr algn="ctr">
                <a:spcBef>
                  <a:spcPct val="0"/>
                </a:spcBef>
                <a:buClrTx/>
                <a:buFontTx/>
                <a:buNone/>
              </a:pPr>
              <a:r>
                <a:rPr lang="en-NZ" altLang="en-US" sz="2000" dirty="0">
                  <a:latin typeface="Calibri" panose="020F0502020204030204" pitchFamily="34" charset="0"/>
                  <a:cs typeface="Arial" charset="0"/>
                </a:rPr>
                <a:t>(e.g. </a:t>
              </a:r>
              <a:r>
                <a:rPr lang="el-GR" altLang="en-US" sz="2000" dirty="0">
                  <a:latin typeface="Calibri" panose="020F0502020204030204" pitchFamily="34" charset="0"/>
                  <a:cs typeface="Arial" charset="0"/>
                </a:rPr>
                <a:t>μ</a:t>
              </a:r>
              <a:r>
                <a:rPr lang="en-NZ" altLang="en-US" sz="2000" dirty="0">
                  <a:latin typeface="Calibri" panose="020F0502020204030204" pitchFamily="34" charset="0"/>
                  <a:cs typeface="Arial" charset="0"/>
                </a:rPr>
                <a:t>)</a:t>
              </a:r>
              <a:endParaRPr lang="el-GR" altLang="en-US" sz="2000" dirty="0">
                <a:latin typeface="Calibri" panose="020F0502020204030204" pitchFamily="34" charset="0"/>
                <a:cs typeface="Arial" charset="0"/>
              </a:endParaRPr>
            </a:p>
          </p:txBody>
        </p:sp>
        <p:sp>
          <p:nvSpPr>
            <p:cNvPr id="20484" name="Text Box 17"/>
            <p:cNvSpPr txBox="1">
              <a:spLocks noChangeArrowheads="1"/>
            </p:cNvSpPr>
            <p:nvPr/>
          </p:nvSpPr>
          <p:spPr bwMode="auto">
            <a:xfrm>
              <a:off x="550459" y="1577766"/>
              <a:ext cx="2159977" cy="523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dirty="0">
                  <a:latin typeface="Calibri" panose="020F0502020204030204" pitchFamily="34" charset="0"/>
                </a:rPr>
                <a:t>Population</a:t>
              </a:r>
              <a:endParaRPr lang="en-GB" altLang="en-US" dirty="0">
                <a:latin typeface="Calibri" panose="020F0502020204030204" pitchFamily="34" charset="0"/>
              </a:endParaRPr>
            </a:p>
          </p:txBody>
        </p:sp>
        <p:grpSp>
          <p:nvGrpSpPr>
            <p:cNvPr id="2" name="Group 48"/>
            <p:cNvGrpSpPr>
              <a:grpSpLocks/>
            </p:cNvGrpSpPr>
            <p:nvPr/>
          </p:nvGrpSpPr>
          <p:grpSpPr bwMode="auto">
            <a:xfrm>
              <a:off x="3145654" y="1578719"/>
              <a:ext cx="2791337" cy="1943093"/>
              <a:chOff x="2111" y="1312"/>
              <a:chExt cx="1758" cy="1224"/>
            </a:xfrm>
          </p:grpSpPr>
          <p:grpSp>
            <p:nvGrpSpPr>
              <p:cNvPr id="20525" name="Group 44"/>
              <p:cNvGrpSpPr>
                <a:grpSpLocks/>
              </p:cNvGrpSpPr>
              <p:nvPr/>
            </p:nvGrpSpPr>
            <p:grpSpPr bwMode="auto">
              <a:xfrm>
                <a:off x="2111" y="1493"/>
                <a:ext cx="1631" cy="1043"/>
                <a:chOff x="2111" y="1493"/>
                <a:chExt cx="1631" cy="1043"/>
              </a:xfrm>
            </p:grpSpPr>
            <p:sp>
              <p:nvSpPr>
                <p:cNvPr id="20528" name="Oval 6"/>
                <p:cNvSpPr>
                  <a:spLocks noChangeArrowheads="1"/>
                </p:cNvSpPr>
                <p:nvPr/>
              </p:nvSpPr>
              <p:spPr bwMode="auto">
                <a:xfrm>
                  <a:off x="3152" y="1808"/>
                  <a:ext cx="590" cy="272"/>
                </a:xfrm>
                <a:prstGeom prst="ellipse">
                  <a:avLst/>
                </a:prstGeom>
                <a:solidFill>
                  <a:schemeClr val="accent1">
                    <a:lumMod val="40000"/>
                    <a:lumOff val="60000"/>
                  </a:schemeClr>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a:latin typeface="Calibri" panose="020F0502020204030204" pitchFamily="34" charset="0"/>
                  </a:endParaRPr>
                </a:p>
              </p:txBody>
            </p:sp>
            <p:sp>
              <p:nvSpPr>
                <p:cNvPr id="20529" name="Arc 13"/>
                <p:cNvSpPr>
                  <a:spLocks/>
                </p:cNvSpPr>
                <p:nvPr/>
              </p:nvSpPr>
              <p:spPr bwMode="auto">
                <a:xfrm rot="18816169">
                  <a:off x="2042" y="1562"/>
                  <a:ext cx="1043" cy="906"/>
                </a:xfrm>
                <a:custGeom>
                  <a:avLst/>
                  <a:gdLst>
                    <a:gd name="T0" fmla="*/ 0 w 21600"/>
                    <a:gd name="T1" fmla="*/ 0 h 21571"/>
                    <a:gd name="T2" fmla="*/ 0 w 21600"/>
                    <a:gd name="T3" fmla="*/ 0 h 21571"/>
                    <a:gd name="T4" fmla="*/ 0 w 21600"/>
                    <a:gd name="T5" fmla="*/ 0 h 21571"/>
                    <a:gd name="T6" fmla="*/ 0 60000 65536"/>
                    <a:gd name="T7" fmla="*/ 0 60000 65536"/>
                    <a:gd name="T8" fmla="*/ 0 60000 65536"/>
                    <a:gd name="T9" fmla="*/ 0 w 21600"/>
                    <a:gd name="T10" fmla="*/ 0 h 21571"/>
                    <a:gd name="T11" fmla="*/ 21600 w 21600"/>
                    <a:gd name="T12" fmla="*/ 21571 h 21571"/>
                  </a:gdLst>
                  <a:ahLst/>
                  <a:cxnLst>
                    <a:cxn ang="T6">
                      <a:pos x="T0" y="T1"/>
                    </a:cxn>
                    <a:cxn ang="T7">
                      <a:pos x="T2" y="T3"/>
                    </a:cxn>
                    <a:cxn ang="T8">
                      <a:pos x="T4" y="T5"/>
                    </a:cxn>
                  </a:cxnLst>
                  <a:rect l="T9" t="T10" r="T11" b="T12"/>
                  <a:pathLst>
                    <a:path w="21600" h="21571" fill="none" extrusionOk="0">
                      <a:moveTo>
                        <a:pt x="1118" y="-1"/>
                      </a:moveTo>
                      <a:cubicBezTo>
                        <a:pt x="12597" y="594"/>
                        <a:pt x="21600" y="10076"/>
                        <a:pt x="21600" y="21571"/>
                      </a:cubicBezTo>
                    </a:path>
                    <a:path w="21600" h="21571" stroke="0" extrusionOk="0">
                      <a:moveTo>
                        <a:pt x="1118" y="-1"/>
                      </a:moveTo>
                      <a:cubicBezTo>
                        <a:pt x="12597" y="594"/>
                        <a:pt x="21600" y="10076"/>
                        <a:pt x="21600" y="21571"/>
                      </a:cubicBezTo>
                      <a:lnTo>
                        <a:pt x="0" y="21571"/>
                      </a:lnTo>
                      <a:lnTo>
                        <a:pt x="1118" y="-1"/>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NZ" sz="2000">
                    <a:latin typeface="Calibri" panose="020F0502020204030204" pitchFamily="34" charset="0"/>
                  </a:endParaRPr>
                </a:p>
              </p:txBody>
            </p:sp>
          </p:grpSp>
          <p:sp>
            <p:nvSpPr>
              <p:cNvPr id="20526" name="Text Box 18"/>
              <p:cNvSpPr txBox="1">
                <a:spLocks noChangeArrowheads="1"/>
              </p:cNvSpPr>
              <p:nvPr/>
            </p:nvSpPr>
            <p:spPr bwMode="auto">
              <a:xfrm>
                <a:off x="3047" y="1312"/>
                <a:ext cx="82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dirty="0">
                    <a:latin typeface="Calibri" panose="020F0502020204030204" pitchFamily="34" charset="0"/>
                  </a:rPr>
                  <a:t>Sample</a:t>
                </a:r>
                <a:endParaRPr lang="en-GB" altLang="en-US" dirty="0">
                  <a:latin typeface="Calibri" panose="020F0502020204030204" pitchFamily="34" charset="0"/>
                </a:endParaRPr>
              </a:p>
            </p:txBody>
          </p:sp>
          <p:sp>
            <p:nvSpPr>
              <p:cNvPr id="20527" name="Text Box 19"/>
              <p:cNvSpPr txBox="1">
                <a:spLocks noChangeArrowheads="1"/>
              </p:cNvSpPr>
              <p:nvPr/>
            </p:nvSpPr>
            <p:spPr bwMode="auto">
              <a:xfrm>
                <a:off x="2472" y="1400"/>
                <a:ext cx="27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dirty="0">
                    <a:latin typeface="Calibri" panose="020F0502020204030204" pitchFamily="34" charset="0"/>
                  </a:rPr>
                  <a:t>n</a:t>
                </a:r>
                <a:endParaRPr lang="en-GB" altLang="en-US" dirty="0">
                  <a:latin typeface="Calibri" panose="020F0502020204030204" pitchFamily="34" charset="0"/>
                </a:endParaRPr>
              </a:p>
            </p:txBody>
          </p:sp>
        </p:grpSp>
        <p:grpSp>
          <p:nvGrpSpPr>
            <p:cNvPr id="4" name="Group 49"/>
            <p:cNvGrpSpPr>
              <a:grpSpLocks/>
            </p:cNvGrpSpPr>
            <p:nvPr/>
          </p:nvGrpSpPr>
          <p:grpSpPr bwMode="auto">
            <a:xfrm>
              <a:off x="5903388" y="1750182"/>
              <a:ext cx="1965325" cy="1016000"/>
              <a:chOff x="3848" y="1420"/>
              <a:chExt cx="1238" cy="640"/>
            </a:xfrm>
          </p:grpSpPr>
          <p:sp>
            <p:nvSpPr>
              <p:cNvPr id="20521" name="Text Box 20"/>
              <p:cNvSpPr txBox="1">
                <a:spLocks noChangeArrowheads="1"/>
              </p:cNvSpPr>
              <p:nvPr/>
            </p:nvSpPr>
            <p:spPr bwMode="auto">
              <a:xfrm>
                <a:off x="3848" y="1420"/>
                <a:ext cx="1238"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dirty="0">
                    <a:latin typeface="Calibri" panose="020F0502020204030204" pitchFamily="34" charset="0"/>
                  </a:rPr>
                  <a:t>Corresponding   Statistic</a:t>
                </a:r>
                <a:endParaRPr lang="en-GB" altLang="en-US" sz="2000" dirty="0">
                  <a:latin typeface="Calibri" panose="020F0502020204030204" pitchFamily="34" charset="0"/>
                </a:endParaRPr>
              </a:p>
            </p:txBody>
          </p:sp>
          <p:grpSp>
            <p:nvGrpSpPr>
              <p:cNvPr id="20522" name="Group 23"/>
              <p:cNvGrpSpPr>
                <a:grpSpLocks/>
              </p:cNvGrpSpPr>
              <p:nvPr/>
            </p:nvGrpSpPr>
            <p:grpSpPr bwMode="auto">
              <a:xfrm>
                <a:off x="4059" y="1808"/>
                <a:ext cx="227" cy="252"/>
                <a:chOff x="4059" y="1763"/>
                <a:chExt cx="227" cy="252"/>
              </a:xfrm>
            </p:grpSpPr>
            <p:sp>
              <p:nvSpPr>
                <p:cNvPr id="20523" name="Text Box 21"/>
                <p:cNvSpPr txBox="1">
                  <a:spLocks noChangeArrowheads="1"/>
                </p:cNvSpPr>
                <p:nvPr/>
              </p:nvSpPr>
              <p:spPr bwMode="auto">
                <a:xfrm>
                  <a:off x="4059" y="1763"/>
                  <a:ext cx="22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a:latin typeface="Calibri" panose="020F0502020204030204" pitchFamily="34" charset="0"/>
                      <a:cs typeface="Arial" charset="0"/>
                    </a:rPr>
                    <a:t>X</a:t>
                  </a:r>
                </a:p>
              </p:txBody>
            </p:sp>
            <p:sp>
              <p:nvSpPr>
                <p:cNvPr id="20524" name="Line 22"/>
                <p:cNvSpPr>
                  <a:spLocks noChangeShapeType="1"/>
                </p:cNvSpPr>
                <p:nvPr/>
              </p:nvSpPr>
              <p:spPr bwMode="auto">
                <a:xfrm>
                  <a:off x="4113" y="1808"/>
                  <a:ext cx="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latin typeface="Calibri" panose="020F0502020204030204" pitchFamily="34" charset="0"/>
                  </a:endParaRPr>
                </a:p>
              </p:txBody>
            </p:sp>
          </p:grpSp>
        </p:grpSp>
        <p:grpSp>
          <p:nvGrpSpPr>
            <p:cNvPr id="6" name="Group 51"/>
            <p:cNvGrpSpPr>
              <a:grpSpLocks/>
            </p:cNvGrpSpPr>
            <p:nvPr/>
          </p:nvGrpSpPr>
          <p:grpSpPr bwMode="auto">
            <a:xfrm>
              <a:off x="3035751" y="2228029"/>
              <a:ext cx="3562350" cy="1435100"/>
              <a:chOff x="2042" y="1721"/>
              <a:chExt cx="2244" cy="904"/>
            </a:xfrm>
          </p:grpSpPr>
          <p:grpSp>
            <p:nvGrpSpPr>
              <p:cNvPr id="20515" name="Group 45"/>
              <p:cNvGrpSpPr>
                <a:grpSpLocks/>
              </p:cNvGrpSpPr>
              <p:nvPr/>
            </p:nvGrpSpPr>
            <p:grpSpPr bwMode="auto">
              <a:xfrm>
                <a:off x="2042" y="1721"/>
                <a:ext cx="1700" cy="904"/>
                <a:chOff x="2042" y="1721"/>
                <a:chExt cx="1700" cy="904"/>
              </a:xfrm>
            </p:grpSpPr>
            <p:sp>
              <p:nvSpPr>
                <p:cNvPr id="20519" name="Oval 7"/>
                <p:cNvSpPr>
                  <a:spLocks noChangeArrowheads="1"/>
                </p:cNvSpPr>
                <p:nvPr/>
              </p:nvSpPr>
              <p:spPr bwMode="auto">
                <a:xfrm>
                  <a:off x="3152" y="2126"/>
                  <a:ext cx="590" cy="272"/>
                </a:xfrm>
                <a:prstGeom prst="ellipse">
                  <a:avLst/>
                </a:prstGeom>
                <a:solidFill>
                  <a:schemeClr val="accent1">
                    <a:lumMod val="40000"/>
                    <a:lumOff val="60000"/>
                  </a:schemeClr>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Calibri" panose="020F0502020204030204" pitchFamily="34" charset="0"/>
                  </a:endParaRPr>
                </a:p>
              </p:txBody>
            </p:sp>
            <p:sp>
              <p:nvSpPr>
                <p:cNvPr id="20520" name="Arc 14"/>
                <p:cNvSpPr>
                  <a:spLocks/>
                </p:cNvSpPr>
                <p:nvPr/>
              </p:nvSpPr>
              <p:spPr bwMode="auto">
                <a:xfrm rot="19439052">
                  <a:off x="2042" y="1721"/>
                  <a:ext cx="1043" cy="904"/>
                </a:xfrm>
                <a:custGeom>
                  <a:avLst/>
                  <a:gdLst>
                    <a:gd name="T0" fmla="*/ 0 w 21600"/>
                    <a:gd name="T1" fmla="*/ 0 h 21536"/>
                    <a:gd name="T2" fmla="*/ 0 w 21600"/>
                    <a:gd name="T3" fmla="*/ 0 h 21536"/>
                    <a:gd name="T4" fmla="*/ 0 w 21600"/>
                    <a:gd name="T5" fmla="*/ 0 h 21536"/>
                    <a:gd name="T6" fmla="*/ 0 60000 65536"/>
                    <a:gd name="T7" fmla="*/ 0 60000 65536"/>
                    <a:gd name="T8" fmla="*/ 0 60000 65536"/>
                    <a:gd name="T9" fmla="*/ 0 w 21600"/>
                    <a:gd name="T10" fmla="*/ 0 h 21536"/>
                    <a:gd name="T11" fmla="*/ 21600 w 21600"/>
                    <a:gd name="T12" fmla="*/ 21536 h 21536"/>
                  </a:gdLst>
                  <a:ahLst/>
                  <a:cxnLst>
                    <a:cxn ang="T6">
                      <a:pos x="T0" y="T1"/>
                    </a:cxn>
                    <a:cxn ang="T7">
                      <a:pos x="T2" y="T3"/>
                    </a:cxn>
                    <a:cxn ang="T8">
                      <a:pos x="T4" y="T5"/>
                    </a:cxn>
                  </a:cxnLst>
                  <a:rect l="T9" t="T10" r="T11" b="T12"/>
                  <a:pathLst>
                    <a:path w="21600" h="21536" fill="none" extrusionOk="0">
                      <a:moveTo>
                        <a:pt x="1661" y="-1"/>
                      </a:moveTo>
                      <a:cubicBezTo>
                        <a:pt x="12912" y="867"/>
                        <a:pt x="21600" y="10250"/>
                        <a:pt x="21600" y="21536"/>
                      </a:cubicBezTo>
                    </a:path>
                    <a:path w="21600" h="21536" stroke="0" extrusionOk="0">
                      <a:moveTo>
                        <a:pt x="1661" y="-1"/>
                      </a:moveTo>
                      <a:cubicBezTo>
                        <a:pt x="12912" y="867"/>
                        <a:pt x="21600" y="10250"/>
                        <a:pt x="21600" y="21536"/>
                      </a:cubicBezTo>
                      <a:lnTo>
                        <a:pt x="0" y="21536"/>
                      </a:lnTo>
                      <a:lnTo>
                        <a:pt x="1661" y="-1"/>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NZ" sz="2000">
                    <a:latin typeface="Calibri" panose="020F0502020204030204" pitchFamily="34" charset="0"/>
                  </a:endParaRPr>
                </a:p>
              </p:txBody>
            </p:sp>
          </p:grpSp>
          <p:grpSp>
            <p:nvGrpSpPr>
              <p:cNvPr id="20516" name="Group 24"/>
              <p:cNvGrpSpPr>
                <a:grpSpLocks/>
              </p:cNvGrpSpPr>
              <p:nvPr/>
            </p:nvGrpSpPr>
            <p:grpSpPr bwMode="auto">
              <a:xfrm>
                <a:off x="4059" y="2167"/>
                <a:ext cx="227" cy="252"/>
                <a:chOff x="4059" y="1763"/>
                <a:chExt cx="227" cy="252"/>
              </a:xfrm>
            </p:grpSpPr>
            <p:sp>
              <p:nvSpPr>
                <p:cNvPr id="20517" name="Text Box 25"/>
                <p:cNvSpPr txBox="1">
                  <a:spLocks noChangeArrowheads="1"/>
                </p:cNvSpPr>
                <p:nvPr/>
              </p:nvSpPr>
              <p:spPr bwMode="auto">
                <a:xfrm>
                  <a:off x="4059" y="1763"/>
                  <a:ext cx="22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a:latin typeface="Calibri" panose="020F0502020204030204" pitchFamily="34" charset="0"/>
                      <a:cs typeface="Arial" charset="0"/>
                    </a:rPr>
                    <a:t>X</a:t>
                  </a:r>
                </a:p>
              </p:txBody>
            </p:sp>
            <p:sp>
              <p:nvSpPr>
                <p:cNvPr id="20518" name="Line 26"/>
                <p:cNvSpPr>
                  <a:spLocks noChangeShapeType="1"/>
                </p:cNvSpPr>
                <p:nvPr/>
              </p:nvSpPr>
              <p:spPr bwMode="auto">
                <a:xfrm>
                  <a:off x="4113" y="1808"/>
                  <a:ext cx="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latin typeface="Calibri" panose="020F0502020204030204" pitchFamily="34" charset="0"/>
                  </a:endParaRPr>
                </a:p>
              </p:txBody>
            </p:sp>
          </p:grpSp>
        </p:grpSp>
        <p:grpSp>
          <p:nvGrpSpPr>
            <p:cNvPr id="9" name="Group 52"/>
            <p:cNvGrpSpPr>
              <a:grpSpLocks/>
            </p:cNvGrpSpPr>
            <p:nvPr/>
          </p:nvGrpSpPr>
          <p:grpSpPr bwMode="auto">
            <a:xfrm>
              <a:off x="3070920" y="2439161"/>
              <a:ext cx="3527181" cy="1439863"/>
              <a:chOff x="2064" y="1854"/>
              <a:chExt cx="2222" cy="907"/>
            </a:xfrm>
          </p:grpSpPr>
          <p:grpSp>
            <p:nvGrpSpPr>
              <p:cNvPr id="20509" name="Group 46"/>
              <p:cNvGrpSpPr>
                <a:grpSpLocks/>
              </p:cNvGrpSpPr>
              <p:nvPr/>
            </p:nvGrpSpPr>
            <p:grpSpPr bwMode="auto">
              <a:xfrm>
                <a:off x="2064" y="1854"/>
                <a:ext cx="1678" cy="907"/>
                <a:chOff x="2064" y="1854"/>
                <a:chExt cx="1678" cy="907"/>
              </a:xfrm>
            </p:grpSpPr>
            <p:sp>
              <p:nvSpPr>
                <p:cNvPr id="20513" name="Oval 9"/>
                <p:cNvSpPr>
                  <a:spLocks noChangeArrowheads="1"/>
                </p:cNvSpPr>
                <p:nvPr/>
              </p:nvSpPr>
              <p:spPr bwMode="auto">
                <a:xfrm>
                  <a:off x="3152" y="2443"/>
                  <a:ext cx="590" cy="272"/>
                </a:xfrm>
                <a:prstGeom prst="ellipse">
                  <a:avLst/>
                </a:prstGeom>
                <a:solidFill>
                  <a:schemeClr val="accent1">
                    <a:lumMod val="40000"/>
                    <a:lumOff val="60000"/>
                  </a:schemeClr>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Calibri" panose="020F0502020204030204" pitchFamily="34" charset="0"/>
                  </a:endParaRPr>
                </a:p>
              </p:txBody>
            </p:sp>
            <p:sp>
              <p:nvSpPr>
                <p:cNvPr id="20514" name="Arc 15"/>
                <p:cNvSpPr>
                  <a:spLocks/>
                </p:cNvSpPr>
                <p:nvPr/>
              </p:nvSpPr>
              <p:spPr bwMode="auto">
                <a:xfrm rot="20268831">
                  <a:off x="2064" y="1854"/>
                  <a:ext cx="1043" cy="90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NZ" sz="2000">
                    <a:latin typeface="Calibri" panose="020F0502020204030204" pitchFamily="34" charset="0"/>
                  </a:endParaRPr>
                </a:p>
              </p:txBody>
            </p:sp>
          </p:grpSp>
          <p:grpSp>
            <p:nvGrpSpPr>
              <p:cNvPr id="20510" name="Group 27"/>
              <p:cNvGrpSpPr>
                <a:grpSpLocks/>
              </p:cNvGrpSpPr>
              <p:nvPr/>
            </p:nvGrpSpPr>
            <p:grpSpPr bwMode="auto">
              <a:xfrm>
                <a:off x="4059" y="2485"/>
                <a:ext cx="227" cy="252"/>
                <a:chOff x="4059" y="1763"/>
                <a:chExt cx="227" cy="252"/>
              </a:xfrm>
            </p:grpSpPr>
            <p:sp>
              <p:nvSpPr>
                <p:cNvPr id="20511" name="Text Box 28"/>
                <p:cNvSpPr txBox="1">
                  <a:spLocks noChangeArrowheads="1"/>
                </p:cNvSpPr>
                <p:nvPr/>
              </p:nvSpPr>
              <p:spPr bwMode="auto">
                <a:xfrm>
                  <a:off x="4059" y="1763"/>
                  <a:ext cx="22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a:latin typeface="Calibri" panose="020F0502020204030204" pitchFamily="34" charset="0"/>
                      <a:cs typeface="Arial" charset="0"/>
                    </a:rPr>
                    <a:t>X</a:t>
                  </a:r>
                </a:p>
              </p:txBody>
            </p:sp>
            <p:sp>
              <p:nvSpPr>
                <p:cNvPr id="20512" name="Line 29"/>
                <p:cNvSpPr>
                  <a:spLocks noChangeShapeType="1"/>
                </p:cNvSpPr>
                <p:nvPr/>
              </p:nvSpPr>
              <p:spPr bwMode="auto">
                <a:xfrm>
                  <a:off x="4113" y="1808"/>
                  <a:ext cx="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latin typeface="Calibri" panose="020F0502020204030204" pitchFamily="34" charset="0"/>
                  </a:endParaRPr>
                </a:p>
              </p:txBody>
            </p:sp>
          </p:grpSp>
        </p:grpSp>
        <p:grpSp>
          <p:nvGrpSpPr>
            <p:cNvPr id="12" name="Group 53"/>
            <p:cNvGrpSpPr>
              <a:grpSpLocks/>
            </p:cNvGrpSpPr>
            <p:nvPr/>
          </p:nvGrpSpPr>
          <p:grpSpPr bwMode="auto">
            <a:xfrm>
              <a:off x="2744140" y="2626485"/>
              <a:ext cx="3853962" cy="1728788"/>
              <a:chOff x="1858" y="1972"/>
              <a:chExt cx="2428" cy="1089"/>
            </a:xfrm>
          </p:grpSpPr>
          <p:grpSp>
            <p:nvGrpSpPr>
              <p:cNvPr id="20503" name="Group 47"/>
              <p:cNvGrpSpPr>
                <a:grpSpLocks/>
              </p:cNvGrpSpPr>
              <p:nvPr/>
            </p:nvGrpSpPr>
            <p:grpSpPr bwMode="auto">
              <a:xfrm>
                <a:off x="1858" y="1972"/>
                <a:ext cx="1884" cy="1089"/>
                <a:chOff x="1858" y="1972"/>
                <a:chExt cx="1884" cy="1089"/>
              </a:xfrm>
            </p:grpSpPr>
            <p:sp>
              <p:nvSpPr>
                <p:cNvPr id="20507" name="Oval 8"/>
                <p:cNvSpPr>
                  <a:spLocks noChangeArrowheads="1"/>
                </p:cNvSpPr>
                <p:nvPr/>
              </p:nvSpPr>
              <p:spPr bwMode="auto">
                <a:xfrm>
                  <a:off x="3152" y="2761"/>
                  <a:ext cx="590" cy="272"/>
                </a:xfrm>
                <a:prstGeom prst="ellipse">
                  <a:avLst/>
                </a:prstGeom>
                <a:solidFill>
                  <a:schemeClr val="accent1">
                    <a:lumMod val="40000"/>
                    <a:lumOff val="60000"/>
                  </a:schemeClr>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Calibri" panose="020F0502020204030204" pitchFamily="34" charset="0"/>
                  </a:endParaRPr>
                </a:p>
              </p:txBody>
            </p:sp>
            <p:sp>
              <p:nvSpPr>
                <p:cNvPr id="20508" name="Arc 16"/>
                <p:cNvSpPr>
                  <a:spLocks/>
                </p:cNvSpPr>
                <p:nvPr/>
              </p:nvSpPr>
              <p:spPr bwMode="auto">
                <a:xfrm rot="20659933">
                  <a:off x="1858" y="1972"/>
                  <a:ext cx="1227" cy="1089"/>
                </a:xfrm>
                <a:custGeom>
                  <a:avLst/>
                  <a:gdLst>
                    <a:gd name="T0" fmla="*/ 0 w 21600"/>
                    <a:gd name="T1" fmla="*/ 0 h 21263"/>
                    <a:gd name="T2" fmla="*/ 0 w 21600"/>
                    <a:gd name="T3" fmla="*/ 0 h 21263"/>
                    <a:gd name="T4" fmla="*/ 0 w 21600"/>
                    <a:gd name="T5" fmla="*/ 0 h 21263"/>
                    <a:gd name="T6" fmla="*/ 0 60000 65536"/>
                    <a:gd name="T7" fmla="*/ 0 60000 65536"/>
                    <a:gd name="T8" fmla="*/ 0 60000 65536"/>
                    <a:gd name="T9" fmla="*/ 0 w 21600"/>
                    <a:gd name="T10" fmla="*/ 0 h 21263"/>
                    <a:gd name="T11" fmla="*/ 21600 w 21600"/>
                    <a:gd name="T12" fmla="*/ 21263 h 21263"/>
                  </a:gdLst>
                  <a:ahLst/>
                  <a:cxnLst>
                    <a:cxn ang="T6">
                      <a:pos x="T0" y="T1"/>
                    </a:cxn>
                    <a:cxn ang="T7">
                      <a:pos x="T2" y="T3"/>
                    </a:cxn>
                    <a:cxn ang="T8">
                      <a:pos x="T4" y="T5"/>
                    </a:cxn>
                  </a:cxnLst>
                  <a:rect l="T9" t="T10" r="T11" b="T12"/>
                  <a:pathLst>
                    <a:path w="21600" h="21263" fill="none" extrusionOk="0">
                      <a:moveTo>
                        <a:pt x="3800" y="0"/>
                      </a:moveTo>
                      <a:cubicBezTo>
                        <a:pt x="14100" y="1841"/>
                        <a:pt x="21600" y="10799"/>
                        <a:pt x="21600" y="21263"/>
                      </a:cubicBezTo>
                    </a:path>
                    <a:path w="21600" h="21263" stroke="0" extrusionOk="0">
                      <a:moveTo>
                        <a:pt x="3800" y="0"/>
                      </a:moveTo>
                      <a:cubicBezTo>
                        <a:pt x="14100" y="1841"/>
                        <a:pt x="21600" y="10799"/>
                        <a:pt x="21600" y="21263"/>
                      </a:cubicBezTo>
                      <a:lnTo>
                        <a:pt x="0" y="21263"/>
                      </a:lnTo>
                      <a:lnTo>
                        <a:pt x="3800"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NZ" sz="2000">
                    <a:latin typeface="Calibri" panose="020F0502020204030204" pitchFamily="34" charset="0"/>
                  </a:endParaRPr>
                </a:p>
              </p:txBody>
            </p:sp>
          </p:grpSp>
          <p:grpSp>
            <p:nvGrpSpPr>
              <p:cNvPr id="20504" name="Group 30"/>
              <p:cNvGrpSpPr>
                <a:grpSpLocks/>
              </p:cNvGrpSpPr>
              <p:nvPr/>
            </p:nvGrpSpPr>
            <p:grpSpPr bwMode="auto">
              <a:xfrm>
                <a:off x="4059" y="2802"/>
                <a:ext cx="227" cy="252"/>
                <a:chOff x="4059" y="1763"/>
                <a:chExt cx="227" cy="252"/>
              </a:xfrm>
            </p:grpSpPr>
            <p:sp>
              <p:nvSpPr>
                <p:cNvPr id="20505" name="Text Box 31"/>
                <p:cNvSpPr txBox="1">
                  <a:spLocks noChangeArrowheads="1"/>
                </p:cNvSpPr>
                <p:nvPr/>
              </p:nvSpPr>
              <p:spPr bwMode="auto">
                <a:xfrm>
                  <a:off x="4059" y="1763"/>
                  <a:ext cx="22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a:latin typeface="Calibri" panose="020F0502020204030204" pitchFamily="34" charset="0"/>
                      <a:cs typeface="Arial" charset="0"/>
                    </a:rPr>
                    <a:t>X</a:t>
                  </a:r>
                </a:p>
              </p:txBody>
            </p:sp>
            <p:sp>
              <p:nvSpPr>
                <p:cNvPr id="20506" name="Line 32"/>
                <p:cNvSpPr>
                  <a:spLocks noChangeShapeType="1"/>
                </p:cNvSpPr>
                <p:nvPr/>
              </p:nvSpPr>
              <p:spPr bwMode="auto">
                <a:xfrm>
                  <a:off x="4113" y="1808"/>
                  <a:ext cx="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latin typeface="Calibri" panose="020F0502020204030204" pitchFamily="34" charset="0"/>
                  </a:endParaRPr>
                </a:p>
              </p:txBody>
            </p:sp>
          </p:grpSp>
        </p:grpSp>
        <p:grpSp>
          <p:nvGrpSpPr>
            <p:cNvPr id="15" name="Group 54"/>
            <p:cNvGrpSpPr>
              <a:grpSpLocks/>
            </p:cNvGrpSpPr>
            <p:nvPr/>
          </p:nvGrpSpPr>
          <p:grpSpPr bwMode="auto">
            <a:xfrm>
              <a:off x="5229431" y="4598137"/>
              <a:ext cx="1225062" cy="360363"/>
              <a:chOff x="3424" y="3214"/>
              <a:chExt cx="771" cy="227"/>
            </a:xfrm>
          </p:grpSpPr>
          <p:grpSp>
            <p:nvGrpSpPr>
              <p:cNvPr id="20495" name="Group 36"/>
              <p:cNvGrpSpPr>
                <a:grpSpLocks/>
              </p:cNvGrpSpPr>
              <p:nvPr/>
            </p:nvGrpSpPr>
            <p:grpSpPr bwMode="auto">
              <a:xfrm>
                <a:off x="3424" y="3214"/>
                <a:ext cx="46" cy="227"/>
                <a:chOff x="3424" y="3214"/>
                <a:chExt cx="46" cy="227"/>
              </a:xfrm>
            </p:grpSpPr>
            <p:sp>
              <p:nvSpPr>
                <p:cNvPr id="20500" name="Oval 33"/>
                <p:cNvSpPr>
                  <a:spLocks noChangeArrowheads="1"/>
                </p:cNvSpPr>
                <p:nvPr/>
              </p:nvSpPr>
              <p:spPr bwMode="auto">
                <a:xfrm>
                  <a:off x="3424" y="3214"/>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Calibri" panose="020F0502020204030204" pitchFamily="34" charset="0"/>
                  </a:endParaRPr>
                </a:p>
              </p:txBody>
            </p:sp>
            <p:sp>
              <p:nvSpPr>
                <p:cNvPr id="20501" name="Oval 34"/>
                <p:cNvSpPr>
                  <a:spLocks noChangeArrowheads="1"/>
                </p:cNvSpPr>
                <p:nvPr/>
              </p:nvSpPr>
              <p:spPr bwMode="auto">
                <a:xfrm>
                  <a:off x="3424" y="3305"/>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Calibri" panose="020F0502020204030204" pitchFamily="34" charset="0"/>
                  </a:endParaRPr>
                </a:p>
              </p:txBody>
            </p:sp>
            <p:sp>
              <p:nvSpPr>
                <p:cNvPr id="20502" name="Oval 35"/>
                <p:cNvSpPr>
                  <a:spLocks noChangeArrowheads="1"/>
                </p:cNvSpPr>
                <p:nvPr/>
              </p:nvSpPr>
              <p:spPr bwMode="auto">
                <a:xfrm>
                  <a:off x="3424" y="3395"/>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Calibri" panose="020F0502020204030204" pitchFamily="34" charset="0"/>
                  </a:endParaRPr>
                </a:p>
              </p:txBody>
            </p:sp>
          </p:grpSp>
          <p:grpSp>
            <p:nvGrpSpPr>
              <p:cNvPr id="20496" name="Group 37"/>
              <p:cNvGrpSpPr>
                <a:grpSpLocks/>
              </p:cNvGrpSpPr>
              <p:nvPr/>
            </p:nvGrpSpPr>
            <p:grpSpPr bwMode="auto">
              <a:xfrm>
                <a:off x="4149" y="3214"/>
                <a:ext cx="46" cy="227"/>
                <a:chOff x="3424" y="3214"/>
                <a:chExt cx="46" cy="227"/>
              </a:xfrm>
            </p:grpSpPr>
            <p:sp>
              <p:nvSpPr>
                <p:cNvPr id="20497" name="Oval 38"/>
                <p:cNvSpPr>
                  <a:spLocks noChangeArrowheads="1"/>
                </p:cNvSpPr>
                <p:nvPr/>
              </p:nvSpPr>
              <p:spPr bwMode="auto">
                <a:xfrm>
                  <a:off x="3424" y="3214"/>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Calibri" panose="020F0502020204030204" pitchFamily="34" charset="0"/>
                  </a:endParaRPr>
                </a:p>
              </p:txBody>
            </p:sp>
            <p:sp>
              <p:nvSpPr>
                <p:cNvPr id="20498" name="Oval 39"/>
                <p:cNvSpPr>
                  <a:spLocks noChangeArrowheads="1"/>
                </p:cNvSpPr>
                <p:nvPr/>
              </p:nvSpPr>
              <p:spPr bwMode="auto">
                <a:xfrm>
                  <a:off x="3424" y="3305"/>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Calibri" panose="020F0502020204030204" pitchFamily="34" charset="0"/>
                  </a:endParaRPr>
                </a:p>
              </p:txBody>
            </p:sp>
            <p:sp>
              <p:nvSpPr>
                <p:cNvPr id="20499" name="Oval 40"/>
                <p:cNvSpPr>
                  <a:spLocks noChangeArrowheads="1"/>
                </p:cNvSpPr>
                <p:nvPr/>
              </p:nvSpPr>
              <p:spPr bwMode="auto">
                <a:xfrm>
                  <a:off x="3424" y="3395"/>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Calibri" panose="020F0502020204030204" pitchFamily="34" charset="0"/>
                  </a:endParaRPr>
                </a:p>
              </p:txBody>
            </p:sp>
          </p:grpSp>
        </p:grpSp>
        <p:grpSp>
          <p:nvGrpSpPr>
            <p:cNvPr id="18" name="Group 50"/>
            <p:cNvGrpSpPr>
              <a:grpSpLocks/>
            </p:cNvGrpSpPr>
            <p:nvPr/>
          </p:nvGrpSpPr>
          <p:grpSpPr bwMode="auto">
            <a:xfrm>
              <a:off x="6886783" y="2223267"/>
              <a:ext cx="2126911" cy="2879725"/>
              <a:chOff x="4468" y="1718"/>
              <a:chExt cx="1339" cy="1814"/>
            </a:xfrm>
          </p:grpSpPr>
          <p:sp>
            <p:nvSpPr>
              <p:cNvPr id="20493" name="AutoShape 41"/>
              <p:cNvSpPr>
                <a:spLocks/>
              </p:cNvSpPr>
              <p:nvPr/>
            </p:nvSpPr>
            <p:spPr bwMode="auto">
              <a:xfrm>
                <a:off x="4468" y="1718"/>
                <a:ext cx="317" cy="1814"/>
              </a:xfrm>
              <a:prstGeom prst="rightBrace">
                <a:avLst>
                  <a:gd name="adj1" fmla="val 4768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Calibri" panose="020F0502020204030204" pitchFamily="34" charset="0"/>
                </a:endParaRPr>
              </a:p>
            </p:txBody>
          </p:sp>
          <p:sp>
            <p:nvSpPr>
              <p:cNvPr id="20494" name="Text Box 42"/>
              <p:cNvSpPr txBox="1">
                <a:spLocks noChangeArrowheads="1"/>
              </p:cNvSpPr>
              <p:nvPr/>
            </p:nvSpPr>
            <p:spPr bwMode="auto">
              <a:xfrm>
                <a:off x="4806" y="2321"/>
                <a:ext cx="1001" cy="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300" dirty="0">
                    <a:latin typeface="Calibri" panose="020F0502020204030204" pitchFamily="34" charset="0"/>
                  </a:rPr>
                  <a:t>Sampling</a:t>
                </a:r>
              </a:p>
              <a:p>
                <a:pPr>
                  <a:spcBef>
                    <a:spcPct val="50000"/>
                  </a:spcBef>
                  <a:buClrTx/>
                  <a:buFontTx/>
                  <a:buNone/>
                </a:pPr>
                <a:r>
                  <a:rPr lang="en-NZ" altLang="en-US" sz="2300" dirty="0">
                    <a:latin typeface="Calibri" panose="020F0502020204030204" pitchFamily="34" charset="0"/>
                  </a:rPr>
                  <a:t>Distribution</a:t>
                </a:r>
                <a:endParaRPr lang="en-GB" altLang="en-US" sz="2300" dirty="0">
                  <a:latin typeface="Calibri" panose="020F0502020204030204" pitchFamily="34" charset="0"/>
                </a:endParaRPr>
              </a:p>
            </p:txBody>
          </p:sp>
        </p:grpSp>
      </p:grpSp>
      <p:sp>
        <p:nvSpPr>
          <p:cNvPr id="49" name="Rectangle 3"/>
          <p:cNvSpPr txBox="1">
            <a:spLocks noChangeArrowheads="1"/>
          </p:cNvSpPr>
          <p:nvPr/>
        </p:nvSpPr>
        <p:spPr bwMode="auto">
          <a:xfrm>
            <a:off x="385261" y="4911733"/>
            <a:ext cx="8490438" cy="1728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lstStyle>
            <a:lvl1pPr marL="627063" indent="-627063" algn="l" rtl="0" eaLnBrk="0" fontAlgn="base" hangingPunct="0">
              <a:spcBef>
                <a:spcPct val="20000"/>
              </a:spcBef>
              <a:spcAft>
                <a:spcPct val="0"/>
              </a:spcAft>
              <a:buClr>
                <a:srgbClr val="FF3300"/>
              </a:buClr>
              <a:buFont typeface="Arial" charset="0"/>
              <a:buChar char="•"/>
              <a:defRPr sz="2800">
                <a:solidFill>
                  <a:schemeClr val="tx1"/>
                </a:solidFill>
                <a:latin typeface="+mn-lt"/>
                <a:ea typeface="ＭＳ Ｐゴシック" charset="-128"/>
                <a:cs typeface="ＭＳ Ｐゴシック" charset="-128"/>
              </a:defRPr>
            </a:lvl1pPr>
            <a:lvl2pPr marL="985838" indent="-285750" algn="l" rtl="0" eaLnBrk="0" fontAlgn="base" hangingPunct="0">
              <a:spcBef>
                <a:spcPct val="20000"/>
              </a:spcBef>
              <a:spcAft>
                <a:spcPct val="0"/>
              </a:spcAft>
              <a:buChar char="–"/>
              <a:defRPr sz="2400">
                <a:solidFill>
                  <a:schemeClr val="tx1"/>
                </a:solidFill>
                <a:latin typeface="+mn-lt"/>
                <a:ea typeface="ＭＳ Ｐゴシック" pitchFamily="-105" charset="-128"/>
              </a:defRPr>
            </a:lvl2pPr>
            <a:lvl3pPr marL="1346200" indent="-228600" algn="l" rtl="0" eaLnBrk="0" fontAlgn="base" hangingPunct="0">
              <a:spcBef>
                <a:spcPct val="20000"/>
              </a:spcBef>
              <a:spcAft>
                <a:spcPct val="0"/>
              </a:spcAft>
              <a:buChar char="•"/>
              <a:defRPr sz="2000">
                <a:solidFill>
                  <a:schemeClr val="tx1"/>
                </a:solidFill>
                <a:latin typeface="+mn-lt"/>
                <a:ea typeface="ＭＳ Ｐゴシック" pitchFamily="-105"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itchFamily="-105"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itchFamily="-105"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05"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05"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05"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05" charset="-128"/>
              </a:defRPr>
            </a:lvl9pPr>
          </a:lstStyle>
          <a:p>
            <a:pPr marL="0" indent="0" algn="just">
              <a:lnSpc>
                <a:spcPct val="115000"/>
              </a:lnSpc>
              <a:buNone/>
              <a:defRPr/>
            </a:pPr>
            <a:r>
              <a:rPr lang="en-US" altLang="en-US" kern="0" dirty="0">
                <a:latin typeface="Times New Roman" panose="02020603050405020304" pitchFamily="18" charset="0"/>
                <a:ea typeface="ＭＳ Ｐゴシック" pitchFamily="34" charset="-128"/>
                <a:cs typeface="Times New Roman" panose="02020603050405020304" pitchFamily="18" charset="0"/>
              </a:rPr>
              <a:t>A </a:t>
            </a:r>
            <a:r>
              <a:rPr lang="en-US" altLang="en-US" b="1" kern="0" dirty="0">
                <a:solidFill>
                  <a:srgbClr val="FF0000"/>
                </a:solidFill>
                <a:latin typeface="Times New Roman" panose="02020603050405020304" pitchFamily="18" charset="0"/>
                <a:ea typeface="ＭＳ Ｐゴシック" pitchFamily="34" charset="-128"/>
                <a:cs typeface="Times New Roman" panose="02020603050405020304" pitchFamily="18" charset="0"/>
              </a:rPr>
              <a:t>sampling distribution </a:t>
            </a:r>
            <a:r>
              <a:rPr lang="en-US" altLang="en-US" kern="0" dirty="0">
                <a:latin typeface="Times New Roman" panose="02020603050405020304" pitchFamily="18" charset="0"/>
                <a:ea typeface="ＭＳ Ｐゴシック" pitchFamily="34" charset="-128"/>
                <a:cs typeface="Times New Roman" panose="02020603050405020304" pitchFamily="18" charset="0"/>
              </a:rPr>
              <a:t>is a distribution of all of the possible values of a statistic for a given size sample selected from a population</a:t>
            </a:r>
          </a:p>
        </p:txBody>
      </p:sp>
      <p:sp>
        <p:nvSpPr>
          <p:cNvPr id="8" name="Footer Placeholder 7">
            <a:extLst>
              <a:ext uri="{FF2B5EF4-FFF2-40B4-BE49-F238E27FC236}">
                <a16:creationId xmlns:a16="http://schemas.microsoft.com/office/drawing/2014/main" id="{DFB30B40-C618-48D7-B0BF-6D4973CF3317}"/>
              </a:ext>
            </a:extLst>
          </p:cNvPr>
          <p:cNvSpPr>
            <a:spLocks noGrp="1"/>
          </p:cNvSpPr>
          <p:nvPr>
            <p:ph type="ftr" sz="quarter" idx="10"/>
          </p:nvPr>
        </p:nvSpPr>
        <p:spPr/>
        <p:txBody>
          <a:bodyPr/>
          <a:lstStyle/>
          <a:p>
            <a:r>
              <a:rPr lang="en-US" altLang="en-US"/>
              <a:t>MC3020-2023</a:t>
            </a:r>
          </a:p>
        </p:txBody>
      </p:sp>
      <p:sp>
        <p:nvSpPr>
          <p:cNvPr id="10" name="Date Placeholder 9">
            <a:extLst>
              <a:ext uri="{FF2B5EF4-FFF2-40B4-BE49-F238E27FC236}">
                <a16:creationId xmlns:a16="http://schemas.microsoft.com/office/drawing/2014/main" id="{A356911D-EB32-4055-B675-CF1234E02253}"/>
              </a:ext>
            </a:extLst>
          </p:cNvPr>
          <p:cNvSpPr>
            <a:spLocks noGrp="1"/>
          </p:cNvSpPr>
          <p:nvPr>
            <p:ph type="dt" sz="half" idx="12"/>
          </p:nvPr>
        </p:nvSpPr>
        <p:spPr/>
        <p:txBody>
          <a:bodyPr/>
          <a:lstStyle/>
          <a:p>
            <a:fld id="{A0B4ABE4-68BC-4CBD-97B9-6ECBA5BEA620}" type="datetime5">
              <a:rPr lang="en-NZ" altLang="en-US" smtClean="0"/>
              <a:t>16-May-23</a:t>
            </a:fld>
            <a:endParaRPr lang="en-US" altLang="en-US"/>
          </a:p>
        </p:txBody>
      </p:sp>
      <p:sp>
        <p:nvSpPr>
          <p:cNvPr id="11" name="Slide Number Placeholder 10">
            <a:extLst>
              <a:ext uri="{FF2B5EF4-FFF2-40B4-BE49-F238E27FC236}">
                <a16:creationId xmlns:a16="http://schemas.microsoft.com/office/drawing/2014/main" id="{D6ADA801-91C7-4346-B6AD-A589EF4D1781}"/>
              </a:ext>
            </a:extLst>
          </p:cNvPr>
          <p:cNvSpPr>
            <a:spLocks noGrp="1"/>
          </p:cNvSpPr>
          <p:nvPr>
            <p:ph type="sldNum" sz="quarter" idx="11"/>
          </p:nvPr>
        </p:nvSpPr>
        <p:spPr/>
        <p:txBody>
          <a:bodyPr/>
          <a:lstStyle/>
          <a:p>
            <a:fld id="{E6D38F6D-B68C-43EA-8D93-D9BC679B8240}" type="slidenum">
              <a:rPr lang="en-US" altLang="en-US" smtClean="0"/>
              <a:pPr/>
              <a:t>8</a:t>
            </a:fld>
            <a:endParaRPr lang="en-US" altLang="en-US"/>
          </a:p>
        </p:txBody>
      </p:sp>
    </p:spTree>
    <p:extLst>
      <p:ext uri="{BB962C8B-B14F-4D97-AF65-F5344CB8AC3E}">
        <p14:creationId xmlns:p14="http://schemas.microsoft.com/office/powerpoint/2010/main" val="1671085564"/>
      </p:ext>
    </p:extLst>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normAutofit/>
          </a:bodyPr>
          <a:lstStyle/>
          <a:p>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t>
            </a:r>
            <a:r>
              <a:rPr lang="en-NZ"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a:t>
            </a:r>
            <a:r>
              <a:rPr lang="en-US" altLang="en-US"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mpling</a:t>
            </a:r>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Distributions</a:t>
            </a:r>
            <a:endParaRPr lang="en-NZ" altLang="en-US" dirty="0">
              <a:ea typeface="ＭＳ Ｐゴシック" pitchFamily="34" charset="-128"/>
              <a:cs typeface="Arial Rounded MT Bold" pitchFamily="34" charset="0"/>
            </a:endParaRPr>
          </a:p>
        </p:txBody>
      </p:sp>
      <p:sp>
        <p:nvSpPr>
          <p:cNvPr id="21507" name="AutoShape 4" descr="data:image/jpeg;base64,/9j/4AAQSkZJRgABAQAAAQABAAD/2wCEAAkGBxQSEhUUERIUFhUWFxQVEhcUFBIVFhUVFBYWFxUUExUYHCggGBolGxQUITEhJSkrLi4uFx8zODMsNygtLisBCgoKDg0OGxAQGiwlHyQsLC8vNC8rLCwsLCwsLCwsLCwsLDQsLCwsLCwsLCwsLDQsLCwsLCwsLCw0LCwsLCwsN//AABEIALcBFAMBIgACEQEDEQH/xAAbAAEAAQUBAAAAAAAAAAAAAAAABQECAwQGB//EAEYQAAIBAgMEBwQFCAkFAQAAAAABAgMRBBIhBTFBUQYTImFxkbGBocHwMlWS0eEHIzNCU6LC0hQWJFJicoKy01RzlOLxFf/EABkBAQADAQEAAAAAAAAAAAAAAAABAgQDBf/EACsRAQEAAgEDAgUEAgMAAAAAAAABAhEDEiExBEETUWGx8DKBkdGh8RQicf/aAAwDAQACEQMRAD8A9xAAAAAAAAAAAAAAABx/TjB6xqLirS8Vu93ocWz1bbWE62jOPG14+K+be08qxEbSaMnPjq7bODLc0tMFZGcwVt5njQ9N6D0cuFj3yk36fAnyI6KL+zQ8Zf7mS56OH6Y83P8AVXk3T2hlxU+9p+aT+JD4ZHSflIj+e9kPT8DnKC0MfL+qt3F3xjagdB0RwfWV46aR7T9m732Ofgeg9B8HlpOo98nZeC/H0J4cd5I5stYulABtYAAAAAAAAAAAAAAAAAAAAAAAAAAAAAAAAA806WYHqq8rLR9peD+fcelnL9O8Jmpxmt8XZ+D1Xo/M5cuO8XXhy1k4OMS2rArGRWUbowvQek9D6l8Mu6TXnaXxJs478n+Mup033SXs0f8ACdfOSSbeiSu/BHocd3jHncs1nXl/5Q618RJcnFeUVf1ICibO3MZ1teUucpPzZipwRizu8m7jx1jI2cNC7SPW9nYfq6UILhFL28ffc8w2NS7ab4NHrB39PO1rP6m95AAGllAAAAAAAAAAAAAAAAAAAAAAAAAAAAAAAACK6TRvh5J9xKkft2nmoytws/Yt/uK5eKth+qPKarsy6Lui/GUe0/EwxVjz/d6c7xvbFx7oVYzW5NX71xXkdx04x3V4STi/puME+53b9yfmea13Y9D6f0L4B/4HSa81H+I78VvTkz8snXi8upyvJm/E0sLTuS0aNzg0NzZ2mvej1Om7pPuR5psWlmnCL4ySftaR6aa+Dwxeo8gAO7OAAAAAAAAAAAAAAAAAAAAAAAAAAAAAALZVEt7S8WiH25t+NFJQtOpL6Kvou+T+BTPkxwm8lscbldRKYrFwpq9ScYrvdr+HMiMT0lw8k4Rm5OacVaMtb6b2t2qI6hsmFZ58ViIuT/VjOGi5N7vYvM2cXsrDU4ZqaTmrZX1kpW3cM1uHIy3P1GXeSSfXy7THina22/Tw5rFYZXI/EUSamtTUqwOVbMUHUhdrhqj0zppl/oVbNuyq3ipRcV52PO8U95jq9JauIwdSlNXjCpSyyt+r2k4yfHtJa95148tSxy5cd5StPBxJakyNwkdCRobjl7u3skdkVVCrCT3KUW/NHpJ5fhj0XBYpOnB6/RjfsyettdUjVwXzGP1E7ytsGLr1yl9if3FeuXKX2J/caGZkBjVVcpfZl9xencCoAAAAAAAAAAAAAAAAAAAAAAc5tnavWS6ig7tvLJq298PDm/gcebmx4sd3z7T5r8fHc7qJLFbXhF2ipTlwUFe/dcy4etVlrKlGHc53fuQ2ds+NGKS1dtZPVv2vgbhHHjyXvnf2icrhO2MQ239qxoQcnlc3pFWvra9/BHk+D6X1+vqdRCnJt61ZqTyri4pO2vDwOt2vhJYyFadRuOZSp0UuEndJrmras08F+T+dGnFOrTjfffNmbfOy3mfj3y59d8e39uuWsJ0zz7/02Nl9L6ynGM0pptJ6tPV2umdHt2ukkkknvfw+JC7O6KqnUjOrXi1BqVoxleTi7pXe7cbO0KrnJt8W2duS6iOKbu2k7mtiJNI3VE18REz1sxQ1VXuZ8Dg40cNjMPKopT6yjGMdztCcZtpPg3OT9rK1Y2NbbmIvj+xB/nIRbae+UUm2vYor2Fcs7jjbPP8AtTObyn58mzTw6RVQsbVKTUbS/upRzq15K925d/ZM08MnouV7748rX+dDPPVY71lNOumlS0Z3PRjGZoZHvjqu+L/H1OJVJpJrVPVNaoltkYrq5Rl5rmnvRt4eSb3Gflx6o6npDjpUKEpwSzXilfVK7texxn9aMT+0X2Ifcdhj8RRrU3CcnllbVJ30aaa05pHPf1eoft5/YNeX0Y4v2D0irTqxp1JKSldXypNNRbVrW4o6+ju9svVte6xB7N6LU6U41M8pOOsVolfm7byawz3+z/al6pkzfuiswALIAAAAAAAAAAAAAAAAADXx2J6uDlvfBc2VzymONyviJktuoiekW1VD81F2lLf4ci7o5shUk6kl256674p8PH55mlsfCdfNVJrSLu72bcnwTXDj/wDTqTz/AEuF5s7z5/tPk08uUwx+Hj+4AWzejPSZUXgcGs+7SC0Xe3e/x9pH9L8TldNLlJ+enwN+lVcZTktbPtxW/K75ZR79H8ohOkFTrKuZXy5YqLs9d7fvZwlk7L3flq7PqOV3ZaWNmrR1LsKo04xvvk0l4vcjPUaW9o453u1YTUR8o6GKcLoy4vF04/SnFb+PLeYuvuuzxV0zNyeo48PNdscai9p02ovKrtppLvNHZdNRrU4LVKlKztuUXBaPnv8AMkoTk8zqW4WS1aa1d3ufD3kZsrEZsVl5X05KW5L7By48ry59WtSf5Wy7OlqR4MjMRhmnelJx8N32XoS1WJjpwvc05YzLyrLpFU8bOLXWRva9nG63qzujdozUkrO7vrZWtve6/gi6rQW81sTDJlaX6yvbkzj8Dp74XX2TvaWo4meWys7ac9w66XyjJsqDkpK+5p6d99/PcZqlKz/BG3jyz6ZuMWeOMyvd0+DlenF/4V6FtHSb7/hJv+JGDZCvTWr0ut+mj5FK3WRneGWXDLK8b3Seklu+hyNG+23HSQBrYbGKTytOE1q4y325xa0ku9GyWll8FmgAEoAAAAAAAAAAAAAA5/aNSVSolC1ty338fxN7bOOUI5VJKUk7dy5/PeavRyhJx6yo7vVR+LXp5nn+py+LyTgx/wDb+fns08U6MfiX9kthaCpxUV7e98WZgDfjJjNRnt3d0LKz0LzDinoTUImtU6mvSk/oVY9XLkpJ3i35+pFbRTqZ4J27TdNrTLaV/J6+Z0W18OpUnf8AVtJeMdTkcBVkpuM/YzPnhLvG+HTHLXeI6gpfReZuN02+Oru/xK4XDu7d5O11eTut993duJLFYGTvKH0r6N7muXiadBShDK4ty1vuteTfxZ5+focJ5228fN1Ra6UZKN1/l9L677r1M+HtONlw329ySKY2moU9P1Y2+yjDsCm4UXOd71HmjFatRS0ZbD03Hj4i1zqmIgkm1w3kD0fo/wBrcnza8o39ZMmtpYi1OclwTfkYcBRUFGd75pN3W60kl6r3luqTKS/L/KuW/ZO1EnezIvZmKcnWWt4Ty+yxvU6cpKTz2s7Wt3XTNF1YwruVv0kI6Lfmi/8A2R0W921CGZTT4S90or8TX61OjGLfbXZfjHT1RkqSSeaSkk9Gk9b709PFl+FoqTX91tO1lv3XJxlvhXLOY+Ut0ZwrSnKSazZdHwST+LZJYihvMmGlGKt9wr1o8zTJqaYcsuq7rPsfSLXffzX4Mz1tJJ+Hrl/jNXZFRO9n8p/ibWM4Px93a/hOk8Kq4rDKaXCUXeEuMZc16NcU2jLTldJ80jFi8RkWivKWkI839y3t8jJRhlile9klfnbiPc9l4ALIAAAAAAAAAAAAAETtnYca7zJ5J6LMlfS/LnyZJ0aajFRW5JJeCLwVmGMtyk7puVs0AAsgMNffFfPAzGGX013L59SKMe1JWpT8LeenxIBYRSXeTO3Jfmrc5RXvv8DSw8SmXlMarw8kufzyI3FwtrxOqjHQ0dpYZNEWbiZbLuOI2hUTg4xzXemrdvHUkYbTgo6LWyS7kuBfitn2e4wrDLkcrx+ztOa77ofHuU1kirub9TfwuBcaMFKEpOOlk1pfRvXuJLZ1BdZH2+hOPDx5IrlwYZ49ORebLq3HFzxkoaLN/qVpdye+/iWUaqlJSlmut1luXH57kTW0qC6x6cvQwLDLkc76WWa3f5W/5GX0YOtptr9I7b72s/DXQk8JJNJxhK3+n4swRw6JnYsI6qy5k4+mxnvf5qt5rfafwpQzta3twtFJpd5hxUpJbn7zoqVKNtwq4ZHWcMnvf5ql5L+RwtDpFKjK7jFauL0abWj70tUuBNU+lNOsoxTlGTlFLWLTzdl2du++7gb1bZ0ZTSd7N9xdPYEIdqLd4tS1S4O5Mxyl7eDcvlIbNoxyxna8pRjmk25S3Xau9yvwWhuGHCK0bcpS9W17mjMaJNTs5KX1KgEgAAAAAAAAAAAAAAAAAABgg+3LuS+fcZznOk9fLhK7TtmcYrwclf3NkUZtrbToSSSxFK8XdrOvVGvQ2nRv+mpfbXqecIyRRztX09ehTdtF70QO2NqxpzcZb4q7twWm/v1RNbDjbDUf+3D/AGo832zic88RLnu8HUj8ETndQxm25j+kLl+jVueZLd5kbU2zJfSlBX52XxI6mUxlKMmsyT7PL/FI49VtdLjJEts7b66yGaUGs0U7NJ2b1PQutoW/Sey+voeOqhBNPKtO5HreAcJ0oTsrOKe5ctS+OTnXA7c6RWr1FTcLKTSu7vTTn3GvS6SSe+dP3feRuPoQnUnJRXalJ7lxbZdh8JDjCPkiLSVPYfac8yzaxusyVldX1s+ZM7I2tHrIrVXaV2rLVpfE5enxMmHer52bXitfgVmVdLjHrcKbXI1sfjoUkusklfdvbfgkjLs2tno05f3oRfmkQHTSOtN90l5ZfvO98bcZ5Zntui5JuT0d9IyJDDbYo1m4Ql2mnZNNX04X3nBmzsyeWtTfKcfK6uVmS2ne4SW/vyy84pfBmwamG0lbua+xJ/zG2dJ4UAASAAAAAAAAAAAAAAAUIoMqUKiC2bsm7X03c+44LGdI6dXDypzw1eSvrlTTUovg8rV1yO/OB6S4erCu1S2aq8X2us7Grlq07x3oijlnXp8MNjPsr+QvpY6nF3eCxklybcU/G1K5ZtTpI8NJQr7Mp0pP6KmrZv8AK8lpb+BhwnTB1ZKnR2fSnOX0YxTk37FHd3ldLOvn09lkyxwVSGlldy7OltFkRytavOSn+aqWaUno9FF7927UkJVdocNkR8ostjV2he72TFqz0tFau2u/ufmLN+UTc8VCxrS4U5vwTE8TLjSkvFP7ie/pGP8AqeP7o/pG0PqeP7pX4cT1ZfNz0cRK91CSZ1T6aVeo6vq4KWXL1idu7Nky2vY1XiNofU8f3R120fqiH7v3lpjrwrd33+zmpTl3v2l1OvJfqM6RVtpfVMP3P5iqrbT+qafnT/nHRE/9vn9kJTxE/wBmzPRrSv8ARV7PTMuKaZK9ZtX6qp/ap/8AIW1XteSstm01u/Wp8Hf9qR0QvV8/slNmdLalGlGHVwllVl27O3IxbT6ZzqRtLBwmu+qlbwa1RHp7Z+r6fnS/5jFi8ZtelFyns+Nlvyx6x/Zp1G/bYv3VmP1Wf1hf/Qx/8l/ebGD6T5JqTwVONmtZV7pd9myCpdNMZJ5Y4aEpclSquXgop3Z0FCe2JJP/APOpa69p04v2qVVNe0jS7reje2K2Jqtuio01nUpqV1meV5VrrwOnI3o/RqRoR6+EYVXrUjDWMXuSWvJK/fckmWiqkSpSJUkAWzKogVABIAo2AKgAAUZUowLbgrYWKpULy2xcTCgDBKFlajGatOKkuUkmvJlKNCMFaEYxXKKSXuMgAAAAAAAAAAAAAAAAAAAAAAKZSqAAo0VAAAACjQKgaAAAAAAAAAAAAAAAAAAAAAAAAAAAAAAAAAAAAAAAAAAAAAAAAH//2Q=="/>
          <p:cNvSpPr>
            <a:spLocks noChangeAspect="1" noChangeArrowheads="1"/>
          </p:cNvSpPr>
          <p:nvPr/>
        </p:nvSpPr>
        <p:spPr bwMode="auto">
          <a:xfrm>
            <a:off x="155331"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endParaRPr lang="en-NZ" altLang="en-US"/>
          </a:p>
        </p:txBody>
      </p:sp>
      <p:sp>
        <p:nvSpPr>
          <p:cNvPr id="5" name="Rectangle 4"/>
          <p:cNvSpPr/>
          <p:nvPr/>
        </p:nvSpPr>
        <p:spPr>
          <a:xfrm>
            <a:off x="307732" y="1575472"/>
            <a:ext cx="8721968" cy="4986098"/>
          </a:xfrm>
          <a:prstGeom prst="rect">
            <a:avLst/>
          </a:prstGeom>
        </p:spPr>
        <p:txBody>
          <a:bodyPr wrap="square" lIns="91429" tIns="45715" rIns="91429" bIns="45715">
            <a:spAutoFit/>
          </a:bodyPr>
          <a:lstStyle>
            <a:lvl1pPr marL="12700">
              <a:tabLst>
                <a:tab pos="141288" algn="l"/>
              </a:tabLst>
              <a:defRPr>
                <a:solidFill>
                  <a:schemeClr val="tx1"/>
                </a:solidFill>
                <a:latin typeface="Arial" charset="0"/>
                <a:ea typeface="ＭＳ Ｐゴシック" pitchFamily="34" charset="-128"/>
              </a:defRPr>
            </a:lvl1pPr>
            <a:lvl2pPr marL="742950" indent="-285750">
              <a:tabLst>
                <a:tab pos="141288" algn="l"/>
              </a:tabLst>
              <a:defRPr>
                <a:solidFill>
                  <a:schemeClr val="tx1"/>
                </a:solidFill>
                <a:latin typeface="Arial" charset="0"/>
                <a:ea typeface="ＭＳ Ｐゴシック" pitchFamily="34" charset="-128"/>
              </a:defRPr>
            </a:lvl2pPr>
            <a:lvl3pPr marL="1143000" indent="-228600">
              <a:tabLst>
                <a:tab pos="141288" algn="l"/>
              </a:tabLst>
              <a:defRPr>
                <a:solidFill>
                  <a:schemeClr val="tx1"/>
                </a:solidFill>
                <a:latin typeface="Arial" charset="0"/>
                <a:ea typeface="ＭＳ Ｐゴシック" pitchFamily="34" charset="-128"/>
              </a:defRPr>
            </a:lvl3pPr>
            <a:lvl4pPr marL="1600200" indent="-228600">
              <a:tabLst>
                <a:tab pos="141288" algn="l"/>
              </a:tabLst>
              <a:defRPr>
                <a:solidFill>
                  <a:schemeClr val="tx1"/>
                </a:solidFill>
                <a:latin typeface="Arial" charset="0"/>
                <a:ea typeface="ＭＳ Ｐゴシック" pitchFamily="34" charset="-128"/>
              </a:defRPr>
            </a:lvl4pPr>
            <a:lvl5pPr marL="2057400" indent="-228600">
              <a:tabLst>
                <a:tab pos="141288" algn="l"/>
              </a:tabLst>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9pPr>
          </a:lstStyle>
          <a:p>
            <a:pPr algn="just">
              <a:lnSpc>
                <a:spcPct val="101000"/>
              </a:lnSpc>
              <a:spcBef>
                <a:spcPts val="450"/>
              </a:spcBef>
              <a:buClr>
                <a:srgbClr val="0032CC"/>
              </a:buClr>
            </a:pPr>
            <a:r>
              <a:rPr lang="en-NZ" altLang="en-US" sz="2600" dirty="0">
                <a:latin typeface="Times New Roman" panose="02020603050405020304" pitchFamily="18" charset="0"/>
                <a:cs typeface="Times New Roman" panose="02020603050405020304" pitchFamily="18" charset="0"/>
              </a:rPr>
              <a:t>One way to explore the sampling distribution is to take many samples from the same population, and compare how the sample mean’s vary.</a:t>
            </a:r>
          </a:p>
          <a:p>
            <a:pPr algn="just">
              <a:lnSpc>
                <a:spcPct val="101000"/>
              </a:lnSpc>
              <a:spcBef>
                <a:spcPts val="450"/>
              </a:spcBef>
              <a:buClr>
                <a:srgbClr val="0032CC"/>
              </a:buClr>
            </a:pPr>
            <a:r>
              <a:rPr lang="en-NZ" altLang="en-US" sz="2600" dirty="0" err="1">
                <a:latin typeface="Times New Roman" panose="02020603050405020304" pitchFamily="18" charset="0"/>
                <a:cs typeface="Times New Roman" panose="02020603050405020304" pitchFamily="18" charset="0"/>
              </a:rPr>
              <a:t>Eg.</a:t>
            </a:r>
            <a:r>
              <a:rPr lang="en-NZ" altLang="en-US" sz="2600" dirty="0">
                <a:latin typeface="Times New Roman" panose="02020603050405020304" pitchFamily="18" charset="0"/>
                <a:cs typeface="Times New Roman" panose="02020603050405020304" pitchFamily="18" charset="0"/>
              </a:rPr>
              <a:t> Take 1000 samples of a certain size from a particular population.  Look at the distribution of the 1000 sample means…</a:t>
            </a:r>
          </a:p>
          <a:p>
            <a:pPr algn="just">
              <a:lnSpc>
                <a:spcPct val="101000"/>
              </a:lnSpc>
              <a:spcBef>
                <a:spcPts val="450"/>
              </a:spcBef>
              <a:buClr>
                <a:srgbClr val="0032CC"/>
              </a:buClr>
            </a:pPr>
            <a:endParaRPr lang="en-NZ" altLang="en-US" sz="2600" dirty="0">
              <a:latin typeface="Times New Roman" panose="02020603050405020304" pitchFamily="18" charset="0"/>
              <a:cs typeface="Times New Roman" panose="02020603050405020304" pitchFamily="18" charset="0"/>
            </a:endParaRPr>
          </a:p>
          <a:p>
            <a:pPr algn="just">
              <a:lnSpc>
                <a:spcPct val="101000"/>
              </a:lnSpc>
              <a:spcBef>
                <a:spcPts val="450"/>
              </a:spcBef>
              <a:buClr>
                <a:srgbClr val="0032CC"/>
              </a:buClr>
            </a:pPr>
            <a:r>
              <a:rPr lang="en-NZ" altLang="en-US" sz="2600" dirty="0">
                <a:latin typeface="Times New Roman" panose="02020603050405020304" pitchFamily="18" charset="0"/>
                <a:cs typeface="Times New Roman" panose="02020603050405020304" pitchFamily="18" charset="0"/>
              </a:rPr>
              <a:t>Let’s do this for the 2009 Milk volume data.</a:t>
            </a:r>
          </a:p>
          <a:p>
            <a:pPr algn="just">
              <a:lnSpc>
                <a:spcPct val="101000"/>
              </a:lnSpc>
              <a:spcBef>
                <a:spcPts val="1038"/>
              </a:spcBef>
              <a:buClr>
                <a:srgbClr val="0032CC"/>
              </a:buClr>
              <a:buFont typeface="Arial" charset="0"/>
              <a:buChar char="•"/>
            </a:pPr>
            <a:r>
              <a:rPr lang="en-NZ" altLang="en-US" sz="2600" dirty="0">
                <a:latin typeface="Times New Roman" panose="02020603050405020304" pitchFamily="18" charset="0"/>
                <a:cs typeface="Times New Roman" panose="02020603050405020304" pitchFamily="18" charset="0"/>
              </a:rPr>
              <a:t>Take 1000 random samples of size </a:t>
            </a:r>
            <a:r>
              <a:rPr lang="en-NZ" altLang="en-US" sz="2600" i="1" dirty="0">
                <a:latin typeface="Times New Roman" panose="02020603050405020304" pitchFamily="18" charset="0"/>
                <a:cs typeface="Times New Roman" panose="02020603050405020304" pitchFamily="18" charset="0"/>
              </a:rPr>
              <a:t>n</a:t>
            </a:r>
            <a:r>
              <a:rPr lang="en-NZ" altLang="en-US" sz="2600" dirty="0">
                <a:latin typeface="Times New Roman" panose="02020603050405020304" pitchFamily="18" charset="0"/>
                <a:cs typeface="Times New Roman" panose="02020603050405020304" pitchFamily="18" charset="0"/>
              </a:rPr>
              <a:t> = 10 from the population. Calculate the sample mean milk volume for each sample.</a:t>
            </a:r>
          </a:p>
          <a:p>
            <a:pPr algn="just">
              <a:lnSpc>
                <a:spcPct val="101000"/>
              </a:lnSpc>
              <a:spcBef>
                <a:spcPts val="1038"/>
              </a:spcBef>
              <a:buClr>
                <a:srgbClr val="0032CC"/>
              </a:buClr>
              <a:buFont typeface="Arial" charset="0"/>
              <a:buChar char="•"/>
            </a:pPr>
            <a:r>
              <a:rPr lang="en-NZ" altLang="en-US" sz="2600" dirty="0">
                <a:latin typeface="Times New Roman" panose="02020603050405020304" pitchFamily="18" charset="0"/>
                <a:cs typeface="Times New Roman" panose="02020603050405020304" pitchFamily="18" charset="0"/>
              </a:rPr>
              <a:t>Examine the distribution of the 1000 sample means. </a:t>
            </a:r>
          </a:p>
        </p:txBody>
      </p:sp>
      <p:sp>
        <p:nvSpPr>
          <p:cNvPr id="4" name="Footer Placeholder 3">
            <a:extLst>
              <a:ext uri="{FF2B5EF4-FFF2-40B4-BE49-F238E27FC236}">
                <a16:creationId xmlns:a16="http://schemas.microsoft.com/office/drawing/2014/main" id="{F85D058B-7EAC-4F4E-811D-30B0E7A93B5B}"/>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D1F03FBF-AC3A-4684-9B2C-2A4E6889A16F}"/>
              </a:ext>
            </a:extLst>
          </p:cNvPr>
          <p:cNvSpPr>
            <a:spLocks noGrp="1"/>
          </p:cNvSpPr>
          <p:nvPr>
            <p:ph type="dt" sz="half" idx="12"/>
          </p:nvPr>
        </p:nvSpPr>
        <p:spPr/>
        <p:txBody>
          <a:bodyPr/>
          <a:lstStyle/>
          <a:p>
            <a:fld id="{18E82A7D-2BC7-4D97-BA04-F58382C5ADFE}" type="datetime5">
              <a:rPr lang="en-NZ" altLang="en-US" smtClean="0"/>
              <a:t>16-May-23</a:t>
            </a:fld>
            <a:endParaRPr lang="en-US" altLang="en-US"/>
          </a:p>
        </p:txBody>
      </p:sp>
      <p:sp>
        <p:nvSpPr>
          <p:cNvPr id="7" name="Slide Number Placeholder 6">
            <a:extLst>
              <a:ext uri="{FF2B5EF4-FFF2-40B4-BE49-F238E27FC236}">
                <a16:creationId xmlns:a16="http://schemas.microsoft.com/office/drawing/2014/main" id="{6352FD73-9EFF-4169-B5B8-9C7D6277394C}"/>
              </a:ext>
            </a:extLst>
          </p:cNvPr>
          <p:cNvSpPr>
            <a:spLocks noGrp="1"/>
          </p:cNvSpPr>
          <p:nvPr>
            <p:ph type="sldNum" sz="quarter" idx="11"/>
          </p:nvPr>
        </p:nvSpPr>
        <p:spPr/>
        <p:txBody>
          <a:bodyPr/>
          <a:lstStyle/>
          <a:p>
            <a:fld id="{E6D38F6D-B68C-43EA-8D93-D9BC679B8240}" type="slidenum">
              <a:rPr lang="en-US" altLang="en-US" smtClean="0"/>
              <a:pPr/>
              <a:t>9</a:t>
            </a:fld>
            <a:endParaRPr lang="en-US" altLang="en-US"/>
          </a:p>
        </p:txBody>
      </p:sp>
    </p:spTree>
    <p:extLst>
      <p:ext uri="{BB962C8B-B14F-4D97-AF65-F5344CB8AC3E}">
        <p14:creationId xmlns:p14="http://schemas.microsoft.com/office/powerpoint/2010/main" val="2349593094"/>
      </p:ext>
    </p:extLst>
  </p:cSld>
  <p:clrMapOvr>
    <a:masterClrMapping/>
  </p:clrMapOvr>
  <p:transition spd="slow">
    <p:wipe dir="r"/>
  </p:transition>
</p:sld>
</file>

<file path=ppt/theme/theme1.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themeOverride>
</file>

<file path=docProps/app.xml><?xml version="1.0" encoding="utf-8"?>
<Properties xmlns="http://schemas.openxmlformats.org/officeDocument/2006/extended-properties" xmlns:vt="http://schemas.openxmlformats.org/officeDocument/2006/docPropsVTypes">
  <Template/>
  <TotalTime>69280435</TotalTime>
  <Pages>44</Pages>
  <Words>4998</Words>
  <Application>Microsoft Office PowerPoint</Application>
  <PresentationFormat>On-screen Show (4:3)</PresentationFormat>
  <Paragraphs>704</Paragraphs>
  <Slides>72</Slides>
  <Notes>20</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72</vt:i4>
      </vt:variant>
    </vt:vector>
  </HeadingPairs>
  <TitlesOfParts>
    <vt:vector size="84" baseType="lpstr">
      <vt:lpstr>Algerian</vt:lpstr>
      <vt:lpstr>Arial</vt:lpstr>
      <vt:lpstr>Arial Black</vt:lpstr>
      <vt:lpstr>Baskerville Old Face</vt:lpstr>
      <vt:lpstr>Book Antiqua</vt:lpstr>
      <vt:lpstr>Bookman Old Style</vt:lpstr>
      <vt:lpstr>Calibri</vt:lpstr>
      <vt:lpstr>Cambria Math</vt:lpstr>
      <vt:lpstr>Times New Roman</vt:lpstr>
      <vt:lpstr>Wingdings</vt:lpstr>
      <vt:lpstr>Pixel</vt:lpstr>
      <vt:lpstr>Equation</vt:lpstr>
      <vt:lpstr>MC3020  Sampling Distributions and Basic Statistical Inference</vt:lpstr>
      <vt:lpstr>PowerPoint Presentation</vt:lpstr>
      <vt:lpstr>Statistical Inference</vt:lpstr>
      <vt:lpstr>Statistics estimate Parameters</vt:lpstr>
      <vt:lpstr>Notations(symbols):</vt:lpstr>
      <vt:lpstr>Estimation Process</vt:lpstr>
      <vt:lpstr>Statistics vary from sample to sample</vt:lpstr>
      <vt:lpstr>Sampling Distributions</vt:lpstr>
      <vt:lpstr>Sampling Distributions</vt:lpstr>
      <vt:lpstr>Milk Volume: population distribution</vt:lpstr>
      <vt:lpstr>Three distributions for milk volume</vt:lpstr>
      <vt:lpstr>Three distributions for milk volume</vt:lpstr>
      <vt:lpstr>Smpling Distribution Properties  (1: Mean)</vt:lpstr>
      <vt:lpstr>Three distributions for milk volume</vt:lpstr>
      <vt:lpstr>Three Sampling Distributions for milk volume</vt:lpstr>
      <vt:lpstr>Sampling Distribution Properties (2: Spread)</vt:lpstr>
      <vt:lpstr>Sampling Distribution Properties (3: Shape)</vt:lpstr>
      <vt:lpstr>Three distributions for test marks</vt:lpstr>
      <vt:lpstr>Three distributions for test marks</vt:lpstr>
      <vt:lpstr>Three Sampling Distributions for test marks</vt:lpstr>
      <vt:lpstr>If the Population is not Normal </vt:lpstr>
      <vt:lpstr>Sampling Distribution (summary)</vt:lpstr>
      <vt:lpstr>Sampling Distribution Properties (summary)</vt:lpstr>
      <vt:lpstr>What if we only have a single sample?</vt:lpstr>
      <vt:lpstr>Inferences about Population Parameters</vt:lpstr>
      <vt:lpstr>Notations(symbols):</vt:lpstr>
      <vt:lpstr>PowerPoint Presentation</vt:lpstr>
      <vt:lpstr>Use your Calculator:</vt:lpstr>
      <vt:lpstr>Inferences about Population Proportion p</vt:lpstr>
      <vt:lpstr>PowerPoint Presentation</vt:lpstr>
      <vt:lpstr>PowerPoint Presentation</vt:lpstr>
      <vt:lpstr>PowerPoint Presentation</vt:lpstr>
      <vt:lpstr>PowerPoint Presentation</vt:lpstr>
      <vt:lpstr>PowerPoint Presentation</vt:lpstr>
      <vt:lpstr>Example:</vt:lpstr>
      <vt:lpstr>PowerPoint Presentation</vt:lpstr>
      <vt:lpstr>PowerPoint Presentation</vt:lpstr>
      <vt:lpstr>Exercise:</vt:lpstr>
      <vt:lpstr>PowerPoint Presentation</vt:lpstr>
      <vt:lpstr>Example:</vt:lpstr>
      <vt:lpstr>PowerPoint Presentation</vt:lpstr>
      <vt:lpstr>PowerPoint Presentation</vt:lpstr>
      <vt:lpstr>PowerPoint Presentation</vt:lpstr>
      <vt:lpstr>Exercises</vt:lpstr>
      <vt:lpstr>Inferences about Population Mean μ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Exercises</vt:lpstr>
      <vt:lpstr>Inferences about Population Variance σ^2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6</dc:title>
  <dc:subject/>
  <dc:creator>Mayooran</dc:creator>
  <cp:keywords/>
  <dc:description/>
  <cp:lastModifiedBy>Thevarajah Mayooran</cp:lastModifiedBy>
  <cp:revision>221</cp:revision>
  <cp:lastPrinted>2018-03-12T22:30:18Z</cp:lastPrinted>
  <dcterms:created xsi:type="dcterms:W3CDTF">1997-06-30T19:10:05Z</dcterms:created>
  <dcterms:modified xsi:type="dcterms:W3CDTF">2023-05-16T06:00:56Z</dcterms:modified>
</cp:coreProperties>
</file>